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8" r:id="rId3"/>
    <p:sldId id="257" r:id="rId4"/>
    <p:sldId id="259" r:id="rId5"/>
    <p:sldId id="260" r:id="rId6"/>
    <p:sldId id="261" r:id="rId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740BBC6-E4DF-4495-9C32-66B6322C09F5}" type="datetimeFigureOut">
              <a:rPr lang="uk-UA" smtClean="0"/>
              <a:t>22.12.2018</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178C4176-CE6D-490A-B9EF-21DB4031AC16}"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65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4740BBC6-E4DF-4495-9C32-66B6322C09F5}" type="datetimeFigureOut">
              <a:rPr lang="uk-UA" smtClean="0"/>
              <a:t>22.12.2018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78C4176-CE6D-490A-B9EF-21DB4031AC16}" type="slidenum">
              <a:rPr lang="uk-UA" smtClean="0"/>
              <a:t>‹№›</a:t>
            </a:fld>
            <a:endParaRPr lang="uk-UA"/>
          </a:p>
        </p:txBody>
      </p:sp>
    </p:spTree>
    <p:extLst>
      <p:ext uri="{BB962C8B-B14F-4D97-AF65-F5344CB8AC3E}">
        <p14:creationId xmlns:p14="http://schemas.microsoft.com/office/powerpoint/2010/main" val="320459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4740BBC6-E4DF-4495-9C32-66B6322C09F5}" type="datetimeFigureOut">
              <a:rPr lang="uk-UA" smtClean="0"/>
              <a:t>22.12.2018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78C4176-CE6D-490A-B9EF-21DB4031AC16}"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49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Зразок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4740BBC6-E4DF-4495-9C32-66B6322C09F5}" type="datetimeFigureOut">
              <a:rPr lang="uk-UA" smtClean="0"/>
              <a:t>22.12.2018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78C4176-CE6D-490A-B9EF-21DB4031AC16}"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621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4740BBC6-E4DF-4495-9C32-66B6322C09F5}" type="datetimeFigureOut">
              <a:rPr lang="uk-UA" smtClean="0"/>
              <a:t>22.12.2018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78C4176-CE6D-490A-B9EF-21DB4031AC16}" type="slidenum">
              <a:rPr lang="uk-UA" smtClean="0"/>
              <a:t>‹№›</a:t>
            </a:fld>
            <a:endParaRPr lang="uk-UA"/>
          </a:p>
        </p:txBody>
      </p:sp>
    </p:spTree>
    <p:extLst>
      <p:ext uri="{BB962C8B-B14F-4D97-AF65-F5344CB8AC3E}">
        <p14:creationId xmlns:p14="http://schemas.microsoft.com/office/powerpoint/2010/main" val="3059050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4740BBC6-E4DF-4495-9C32-66B6322C09F5}" type="datetimeFigureOut">
              <a:rPr lang="uk-UA" smtClean="0"/>
              <a:t>22.12.2018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78C4176-CE6D-490A-B9EF-21DB4031AC16}"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950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4740BBC6-E4DF-4495-9C32-66B6322C09F5}" type="datetimeFigureOut">
              <a:rPr lang="uk-UA" smtClean="0"/>
              <a:t>22.12.2018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78C4176-CE6D-490A-B9EF-21DB4031AC16}"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84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4740BBC6-E4DF-4495-9C32-66B6322C09F5}" type="datetimeFigureOut">
              <a:rPr lang="uk-UA" smtClean="0"/>
              <a:t>22.12.2018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78C4176-CE6D-490A-B9EF-21DB4031AC16}"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15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4740BBC6-E4DF-4495-9C32-66B6322C09F5}" type="datetimeFigureOut">
              <a:rPr lang="uk-UA" smtClean="0"/>
              <a:t>22.12.2018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78C4176-CE6D-490A-B9EF-21DB4031AC16}"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5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4740BBC6-E4DF-4495-9C32-66B6322C09F5}" type="datetimeFigureOut">
              <a:rPr lang="uk-UA" smtClean="0"/>
              <a:t>22.12.2018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78C4176-CE6D-490A-B9EF-21DB4031AC16}" type="slidenum">
              <a:rPr lang="uk-UA" smtClean="0"/>
              <a:t>‹№›</a:t>
            </a:fld>
            <a:endParaRPr lang="uk-UA"/>
          </a:p>
        </p:txBody>
      </p:sp>
    </p:spTree>
    <p:extLst>
      <p:ext uri="{BB962C8B-B14F-4D97-AF65-F5344CB8AC3E}">
        <p14:creationId xmlns:p14="http://schemas.microsoft.com/office/powerpoint/2010/main" val="254242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4740BBC6-E4DF-4495-9C32-66B6322C09F5}" type="datetimeFigureOut">
              <a:rPr lang="uk-UA" smtClean="0"/>
              <a:t>22.12.2018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78C4176-CE6D-490A-B9EF-21DB4031AC16}"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92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4740BBC6-E4DF-4495-9C32-66B6322C09F5}" type="datetimeFigureOut">
              <a:rPr lang="uk-UA" smtClean="0"/>
              <a:t>22.12.2018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78C4176-CE6D-490A-B9EF-21DB4031AC16}" type="slidenum">
              <a:rPr lang="uk-UA" smtClean="0"/>
              <a:t>‹№›</a:t>
            </a:fld>
            <a:endParaRPr lang="uk-UA"/>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742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4740BBC6-E4DF-4495-9C32-66B6322C09F5}" type="datetimeFigureOut">
              <a:rPr lang="uk-UA" smtClean="0"/>
              <a:t>22.12.2018</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78C4176-CE6D-490A-B9EF-21DB4031AC16}"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95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4740BBC6-E4DF-4495-9C32-66B6322C09F5}" type="datetimeFigureOut">
              <a:rPr lang="uk-UA" smtClean="0"/>
              <a:t>22.12.2018</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78C4176-CE6D-490A-B9EF-21DB4031AC16}"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25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0BBC6-E4DF-4495-9C32-66B6322C09F5}" type="datetimeFigureOut">
              <a:rPr lang="uk-UA" smtClean="0"/>
              <a:t>22.12.2018</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78C4176-CE6D-490A-B9EF-21DB4031AC16}" type="slidenum">
              <a:rPr lang="uk-UA" smtClean="0"/>
              <a:t>‹№›</a:t>
            </a:fld>
            <a:endParaRPr lang="uk-UA"/>
          </a:p>
        </p:txBody>
      </p:sp>
    </p:spTree>
    <p:extLst>
      <p:ext uri="{BB962C8B-B14F-4D97-AF65-F5344CB8AC3E}">
        <p14:creationId xmlns:p14="http://schemas.microsoft.com/office/powerpoint/2010/main" val="90714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4740BBC6-E4DF-4495-9C32-66B6322C09F5}" type="datetimeFigureOut">
              <a:rPr lang="uk-UA" smtClean="0"/>
              <a:t>22.12.2018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78C4176-CE6D-490A-B9EF-21DB4031AC16}"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283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smtClean="0"/>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4740BBC6-E4DF-4495-9C32-66B6322C09F5}" type="datetimeFigureOut">
              <a:rPr lang="uk-UA" smtClean="0"/>
              <a:t>22.12.2018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78C4176-CE6D-490A-B9EF-21DB4031AC16}" type="slidenum">
              <a:rPr lang="uk-UA" smtClean="0"/>
              <a:t>‹№›</a:t>
            </a:fld>
            <a:endParaRPr lang="uk-UA"/>
          </a:p>
        </p:txBody>
      </p:sp>
    </p:spTree>
    <p:extLst>
      <p:ext uri="{BB962C8B-B14F-4D97-AF65-F5344CB8AC3E}">
        <p14:creationId xmlns:p14="http://schemas.microsoft.com/office/powerpoint/2010/main" val="29725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40BBC6-E4DF-4495-9C32-66B6322C09F5}" type="datetimeFigureOut">
              <a:rPr lang="uk-UA" smtClean="0"/>
              <a:t>22.12.2018</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8C4176-CE6D-490A-B9EF-21DB4031AC16}" type="slidenum">
              <a:rPr lang="uk-UA" smtClean="0"/>
              <a:t>‹№›</a:t>
            </a:fld>
            <a:endParaRPr lang="uk-UA"/>
          </a:p>
        </p:txBody>
      </p:sp>
    </p:spTree>
    <p:extLst>
      <p:ext uri="{BB962C8B-B14F-4D97-AF65-F5344CB8AC3E}">
        <p14:creationId xmlns:p14="http://schemas.microsoft.com/office/powerpoint/2010/main" val="171618915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Italian_Renaissance" TargetMode="External"/><Relationship Id="rId2" Type="http://schemas.openxmlformats.org/officeDocument/2006/relationships/hyperlink" Target="https://en.wikipedia.org/wiki/Italians" TargetMode="External"/><Relationship Id="rId1" Type="http://schemas.openxmlformats.org/officeDocument/2006/relationships/slideLayout" Target="../slideLayouts/slideLayout2.xml"/><Relationship Id="rId4" Type="http://schemas.openxmlformats.org/officeDocument/2006/relationships/hyperlink" Target="https://en.wikipedia.org/wiki/Renaissance_humanis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en.wikipedia.org/wiki/Turtle_shell"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War machines</a:t>
            </a:r>
            <a:endParaRPr lang="uk-UA" dirty="0"/>
          </a:p>
        </p:txBody>
      </p:sp>
      <p:sp>
        <p:nvSpPr>
          <p:cNvPr id="3" name="Підзаголовок 2"/>
          <p:cNvSpPr>
            <a:spLocks noGrp="1"/>
          </p:cNvSpPr>
          <p:nvPr>
            <p:ph type="subTitle" idx="1"/>
          </p:nvPr>
        </p:nvSpPr>
        <p:spPr>
          <a:xfrm>
            <a:off x="2692398" y="3657596"/>
            <a:ext cx="6815669" cy="1676403"/>
          </a:xfrm>
        </p:spPr>
        <p:txBody>
          <a:bodyPr>
            <a:normAutofit fontScale="92500" lnSpcReduction="10000"/>
          </a:bodyPr>
          <a:lstStyle/>
          <a:p>
            <a:r>
              <a:rPr lang="en-US" b="1" dirty="0" smtClean="0"/>
              <a:t>Ivan </a:t>
            </a:r>
            <a:r>
              <a:rPr lang="en-US" b="1" dirty="0" err="1" smtClean="0"/>
              <a:t>Chumak</a:t>
            </a:r>
            <a:r>
              <a:rPr lang="en-US" b="1" dirty="0" smtClean="0"/>
              <a:t>, Vlad </a:t>
            </a:r>
            <a:r>
              <a:rPr lang="en-US" b="1" dirty="0" err="1" smtClean="0"/>
              <a:t>Marutsan</a:t>
            </a:r>
            <a:endParaRPr lang="en-US" b="1" dirty="0"/>
          </a:p>
          <a:p>
            <a:r>
              <a:rPr lang="en-US" b="1" dirty="0"/>
              <a:t>Form 7-B  </a:t>
            </a:r>
          </a:p>
          <a:p>
            <a:r>
              <a:rPr lang="en-US" b="1" dirty="0" err="1" smtClean="0"/>
              <a:t>Khust</a:t>
            </a:r>
            <a:r>
              <a:rPr lang="en-US" b="1" dirty="0" smtClean="0"/>
              <a:t> Specialized school 3</a:t>
            </a:r>
          </a:p>
          <a:p>
            <a:r>
              <a:rPr lang="en-US" b="1" dirty="0" smtClean="0"/>
              <a:t>Ukraine</a:t>
            </a:r>
            <a:endParaRPr lang="en-US" b="1" dirty="0" smtClean="0"/>
          </a:p>
          <a:p>
            <a:endParaRPr lang="uk-UA" dirty="0"/>
          </a:p>
        </p:txBody>
      </p:sp>
      <p:pic>
        <p:nvPicPr>
          <p:cNvPr id="5" name="Рисунок 4"/>
          <p:cNvPicPr>
            <a:picLocks noChangeAspect="1"/>
          </p:cNvPicPr>
          <p:nvPr/>
        </p:nvPicPr>
        <p:blipFill>
          <a:blip r:embed="rId2"/>
          <a:stretch>
            <a:fillRect/>
          </a:stretch>
        </p:blipFill>
        <p:spPr>
          <a:xfrm>
            <a:off x="11087099" y="5867401"/>
            <a:ext cx="935567" cy="781198"/>
          </a:xfrm>
          <a:prstGeom prst="rect">
            <a:avLst/>
          </a:prstGeom>
        </p:spPr>
      </p:pic>
      <p:pic>
        <p:nvPicPr>
          <p:cNvPr id="6" name="Рисунок 5"/>
          <p:cNvPicPr>
            <a:picLocks noChangeAspect="1"/>
          </p:cNvPicPr>
          <p:nvPr/>
        </p:nvPicPr>
        <p:blipFill>
          <a:blip r:embed="rId3"/>
          <a:stretch>
            <a:fillRect/>
          </a:stretch>
        </p:blipFill>
        <p:spPr>
          <a:xfrm>
            <a:off x="314325" y="260350"/>
            <a:ext cx="1428750" cy="1104900"/>
          </a:xfrm>
          <a:prstGeom prst="rect">
            <a:avLst/>
          </a:prstGeom>
        </p:spPr>
      </p:pic>
      <p:sp>
        <p:nvSpPr>
          <p:cNvPr id="7" name="Прямокутник 6"/>
          <p:cNvSpPr/>
          <p:nvPr/>
        </p:nvSpPr>
        <p:spPr>
          <a:xfrm>
            <a:off x="4024984" y="1771134"/>
            <a:ext cx="4150495" cy="738664"/>
          </a:xfrm>
          <a:prstGeom prst="rect">
            <a:avLst/>
          </a:prstGeom>
        </p:spPr>
        <p:txBody>
          <a:bodyPr wrap="none">
            <a:spAutoFit/>
          </a:bodyPr>
          <a:lstStyle/>
          <a:p>
            <a:r>
              <a:rPr lang="en-US" sz="4200" b="1" dirty="0"/>
              <a:t>Ǝ</a:t>
            </a:r>
            <a:r>
              <a:rPr lang="iu-Cans-CA" sz="4200" b="1" dirty="0"/>
              <a:t>ᗡ</a:t>
            </a:r>
            <a:r>
              <a:rPr lang="en-US" sz="4200" b="1" dirty="0"/>
              <a:t>OƆ IƆ</a:t>
            </a:r>
            <a:r>
              <a:rPr lang="uk-UA" sz="4200" b="1" dirty="0"/>
              <a:t>И</a:t>
            </a:r>
            <a:r>
              <a:rPr lang="en-US" sz="4200" b="1" dirty="0"/>
              <a:t>IV A</a:t>
            </a:r>
            <a:r>
              <a:rPr lang="iu-Cans-CA" sz="4200" b="1" dirty="0"/>
              <a:t>ᗡ</a:t>
            </a:r>
            <a:endParaRPr lang="uk-UA" sz="4200" b="1" dirty="0"/>
          </a:p>
        </p:txBody>
      </p:sp>
    </p:spTree>
    <p:extLst>
      <p:ext uri="{BB962C8B-B14F-4D97-AF65-F5344CB8AC3E}">
        <p14:creationId xmlns:p14="http://schemas.microsoft.com/office/powerpoint/2010/main" val="37588440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500" b="1" dirty="0" smtClean="0"/>
              <a:t>Leonardo da Vinci</a:t>
            </a:r>
            <a:endParaRPr lang="uk-UA" sz="5500" b="1" dirty="0"/>
          </a:p>
        </p:txBody>
      </p:sp>
      <p:sp>
        <p:nvSpPr>
          <p:cNvPr id="3" name="Підзаголовок 2"/>
          <p:cNvSpPr>
            <a:spLocks noGrp="1"/>
          </p:cNvSpPr>
          <p:nvPr>
            <p:ph idx="1"/>
          </p:nvPr>
        </p:nvSpPr>
        <p:spPr/>
        <p:txBody>
          <a:bodyPr>
            <a:normAutofit lnSpcReduction="10000"/>
          </a:bodyPr>
          <a:lstStyle/>
          <a:p>
            <a:r>
              <a:rPr lang="en-US" dirty="0" smtClean="0"/>
              <a:t>15 April 1452 – 2 May 1519. Leonardo da Vinci or simply Leonardo, was an </a:t>
            </a:r>
            <a:r>
              <a:rPr lang="en-US" dirty="0" smtClean="0">
                <a:hlinkClick r:id="rId2" tooltip="Italians"/>
              </a:rPr>
              <a:t>Italian</a:t>
            </a:r>
            <a:r>
              <a:rPr lang="en-US" dirty="0" smtClean="0"/>
              <a:t> polymath of the </a:t>
            </a:r>
            <a:r>
              <a:rPr lang="en-US" dirty="0" smtClean="0">
                <a:hlinkClick r:id="rId3" tooltip="Italian Renaissance"/>
              </a:rPr>
              <a:t>Renaissance</a:t>
            </a:r>
            <a:r>
              <a:rPr lang="en-US" dirty="0" smtClean="0"/>
              <a:t> whose areas of interest included invention, painting, sculpting, architecture, science, music, mathematics, engineering, literature, anatomy, geology, astronomy, botany, writing, history, and cartography. He has been variously called the father of paleontology, ichnology, and architecture, and he is widely considered one of the greatest painters of all time. Sometimes credited with the inventions of the parachute, helicopter, and tank, he epitomized the </a:t>
            </a:r>
            <a:r>
              <a:rPr lang="en-US" dirty="0" smtClean="0">
                <a:hlinkClick r:id="rId4" tooltip="Renaissance humanism"/>
              </a:rPr>
              <a:t>Renaissance humanist</a:t>
            </a:r>
            <a:r>
              <a:rPr lang="en-US" dirty="0" smtClean="0"/>
              <a:t> ideal.</a:t>
            </a:r>
          </a:p>
        </p:txBody>
      </p:sp>
    </p:spTree>
    <p:extLst>
      <p:ext uri="{BB962C8B-B14F-4D97-AF65-F5344CB8AC3E}">
        <p14:creationId xmlns:p14="http://schemas.microsoft.com/office/powerpoint/2010/main" val="26688075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War machines</a:t>
            </a:r>
            <a:endParaRPr lang="uk-UA" dirty="0"/>
          </a:p>
        </p:txBody>
      </p:sp>
      <p:pic>
        <p:nvPicPr>
          <p:cNvPr id="7" name="Місце для вмісту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5296" y="2308385"/>
            <a:ext cx="1820751" cy="2600325"/>
          </a:xfrm>
          <a:prstGeom prst="rect">
            <a:avLst/>
          </a:prstGeom>
          <a:ln w="228600" cap="sq" cmpd="thickThin">
            <a:solidFill>
              <a:srgbClr val="000000"/>
            </a:solidFill>
            <a:prstDash val="solid"/>
            <a:miter lim="800000"/>
          </a:ln>
          <a:effectLst>
            <a:innerShdw blurRad="76200">
              <a:srgbClr val="000000"/>
            </a:innerShdw>
          </a:effectLst>
        </p:spPr>
      </p:pic>
      <p:pic>
        <p:nvPicPr>
          <p:cNvPr id="8" name="Рисунок 7"/>
          <p:cNvPicPr>
            <a:picLocks noChangeAspect="1"/>
          </p:cNvPicPr>
          <p:nvPr/>
        </p:nvPicPr>
        <p:blipFill>
          <a:blip r:embed="rId3"/>
          <a:stretch>
            <a:fillRect/>
          </a:stretch>
        </p:blipFill>
        <p:spPr>
          <a:xfrm>
            <a:off x="4533363" y="2230770"/>
            <a:ext cx="3666320" cy="2757073"/>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230770"/>
            <a:ext cx="3200621" cy="2276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82437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smtClean="0"/>
              <a:t>Tank</a:t>
            </a:r>
            <a:endParaRPr lang="uk-UA" sz="5400" dirty="0"/>
          </a:p>
        </p:txBody>
      </p:sp>
      <p:sp>
        <p:nvSpPr>
          <p:cNvPr id="3" name="Місце для вмісту 2"/>
          <p:cNvSpPr>
            <a:spLocks noGrp="1"/>
          </p:cNvSpPr>
          <p:nvPr>
            <p:ph idx="1"/>
          </p:nvPr>
        </p:nvSpPr>
        <p:spPr/>
        <p:txBody>
          <a:bodyPr>
            <a:normAutofit fontScale="62500" lnSpcReduction="20000"/>
          </a:bodyPr>
          <a:lstStyle/>
          <a:p>
            <a:r>
              <a:rPr lang="en-US" dirty="0">
                <a:solidFill>
                  <a:srgbClr val="222222"/>
                </a:solidFill>
                <a:latin typeface="Arial" panose="020B0604020202020204" pitchFamily="34" charset="0"/>
              </a:rPr>
              <a:t>Sometimes described as a prototype of modern Tanks, da Vinci's </a:t>
            </a:r>
            <a:r>
              <a:rPr lang="en-US" dirty="0" smtClean="0">
                <a:solidFill>
                  <a:srgbClr val="222222"/>
                </a:solidFill>
                <a:latin typeface="Arial" panose="020B0604020202020204" pitchFamily="34" charset="0"/>
              </a:rPr>
              <a:t>armored </a:t>
            </a:r>
            <a:r>
              <a:rPr lang="en-US" dirty="0">
                <a:solidFill>
                  <a:srgbClr val="222222"/>
                </a:solidFill>
                <a:latin typeface="Arial" panose="020B0604020202020204" pitchFamily="34" charset="0"/>
              </a:rPr>
              <a:t>vehicle represented a conical cover inspired by a </a:t>
            </a:r>
            <a:r>
              <a:rPr lang="en-US" dirty="0">
                <a:solidFill>
                  <a:srgbClr val="0B0080"/>
                </a:solidFill>
                <a:latin typeface="Arial" panose="020B0604020202020204" pitchFamily="34" charset="0"/>
                <a:hlinkClick r:id="rId2" tooltip="Turtle shell"/>
              </a:rPr>
              <a:t>turtle’s shell</a:t>
            </a:r>
            <a:r>
              <a:rPr lang="en-US" dirty="0">
                <a:solidFill>
                  <a:srgbClr val="222222"/>
                </a:solidFill>
                <a:latin typeface="Arial" panose="020B0604020202020204" pitchFamily="34" charset="0"/>
              </a:rPr>
              <a:t>. The covering was to be made of wood and reinforced with metal plates that add to the thickness. Slanting angles would deflect enemy fire. The machine was powered by two large inside cranks operated by four strong men. The vehicle was equipped with an array of light cannons, placed around the perimeter</a:t>
            </a:r>
            <a:r>
              <a:rPr lang="en-US" dirty="0" smtClean="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The gears of the design were located in a reversed order, making the vehicle unworkable. This is thought by some sources to have been a deliberate mistake by Da Vinci as a form of security, in case his design was stolen and used irresponsibly</a:t>
            </a:r>
            <a:r>
              <a:rPr lang="en-US" dirty="0" smtClean="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The vehicle was designed to intimidate the enemy rather than to be used as a serious military weapon. Due to the vehicle's impressive size, it would not be capable of moving on rugged terrain. The project could hardly be applied and realized in the 15th century</a:t>
            </a:r>
            <a:r>
              <a:rPr lang="en-US" dirty="0" smtClean="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Around 2010, a group of engineers recreated Leonardo’s vehicle, based on the original design. The mistake in gearing was fixed</a:t>
            </a:r>
            <a:r>
              <a:rPr lang="en-US" dirty="0" smtClean="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It was believed it was made in the 1490s.</a:t>
            </a:r>
          </a:p>
          <a:p>
            <a:endParaRPr lang="uk-UA" dirty="0"/>
          </a:p>
        </p:txBody>
      </p:sp>
      <p:sp>
        <p:nvSpPr>
          <p:cNvPr id="4" name="Місце для тексту 3"/>
          <p:cNvSpPr>
            <a:spLocks noGrp="1"/>
          </p:cNvSpPr>
          <p:nvPr>
            <p:ph type="body" sz="half" idx="2"/>
          </p:nvPr>
        </p:nvSpPr>
        <p:spPr>
          <a:xfrm>
            <a:off x="1244680" y="3031065"/>
            <a:ext cx="3718455" cy="2438404"/>
          </a:xfrm>
        </p:spPr>
        <p:txBody>
          <a:bodyPr/>
          <a:lstStyle/>
          <a:p>
            <a:endParaRPr lang="uk-UA"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12" y="3031065"/>
            <a:ext cx="3718454" cy="2438405"/>
          </a:xfrm>
          <a:prstGeom prst="rect">
            <a:avLst/>
          </a:prstGeom>
        </p:spPr>
      </p:pic>
    </p:spTree>
    <p:extLst>
      <p:ext uri="{BB962C8B-B14F-4D97-AF65-F5344CB8AC3E}">
        <p14:creationId xmlns:p14="http://schemas.microsoft.com/office/powerpoint/2010/main" val="29707916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b="1" dirty="0" smtClean="0"/>
              <a:t>Catapult</a:t>
            </a:r>
            <a:endParaRPr lang="uk-UA" sz="5400" b="1" dirty="0"/>
          </a:p>
        </p:txBody>
      </p:sp>
      <p:sp>
        <p:nvSpPr>
          <p:cNvPr id="3" name="Місце для вмісту 2"/>
          <p:cNvSpPr>
            <a:spLocks noGrp="1"/>
          </p:cNvSpPr>
          <p:nvPr>
            <p:ph idx="1"/>
          </p:nvPr>
        </p:nvSpPr>
        <p:spPr/>
        <p:txBody>
          <a:bodyPr/>
          <a:lstStyle/>
          <a:p>
            <a:r>
              <a:rPr lang="en-US" dirty="0"/>
              <a:t>A catapult is a ballistic device used to launch a projectile a great distance without the aid of explosive </a:t>
            </a:r>
            <a:r>
              <a:rPr lang="en-US" dirty="0" smtClean="0"/>
              <a:t>devices-particularly </a:t>
            </a:r>
            <a:r>
              <a:rPr lang="en-US" dirty="0"/>
              <a:t>various types of ancient and medieval siege engines</a:t>
            </a:r>
            <a:r>
              <a:rPr lang="en-US" dirty="0" smtClean="0"/>
              <a:t>. </a:t>
            </a:r>
            <a:r>
              <a:rPr lang="en-US" dirty="0"/>
              <a:t>In use since ancient times, the catapult has proven to be one of the most effective mechanisms during warfare. In modern times the term can apply to devices ranging from a simple hand-held implement (also called a "slingshot") to a mechanism for launching aircraft from a ship.</a:t>
            </a:r>
            <a:endParaRPr lang="uk-UA" dirty="0"/>
          </a:p>
        </p:txBody>
      </p:sp>
      <p:pic>
        <p:nvPicPr>
          <p:cNvPr id="5" name="Рисунок 4"/>
          <p:cNvPicPr>
            <a:picLocks noChangeAspect="1"/>
          </p:cNvPicPr>
          <p:nvPr/>
        </p:nvPicPr>
        <p:blipFill>
          <a:blip r:embed="rId2"/>
          <a:stretch>
            <a:fillRect/>
          </a:stretch>
        </p:blipFill>
        <p:spPr>
          <a:xfrm>
            <a:off x="1962413" y="3031065"/>
            <a:ext cx="2381250" cy="2190750"/>
          </a:xfrm>
          <a:prstGeom prst="rect">
            <a:avLst/>
          </a:prstGeom>
        </p:spPr>
      </p:pic>
      <p:sp>
        <p:nvSpPr>
          <p:cNvPr id="4" name="Місце для тексту 3"/>
          <p:cNvSpPr>
            <a:spLocks noGrp="1"/>
          </p:cNvSpPr>
          <p:nvPr>
            <p:ph type="body" sz="half" idx="2"/>
          </p:nvPr>
        </p:nvSpPr>
        <p:spPr>
          <a:xfrm>
            <a:off x="1293811" y="3031065"/>
            <a:ext cx="3718455" cy="2190750"/>
          </a:xfrm>
        </p:spPr>
        <p:txBody>
          <a:bodyPr/>
          <a:lstStyle/>
          <a:p>
            <a:endParaRPr lang="uk-UA" dirty="0"/>
          </a:p>
        </p:txBody>
      </p:sp>
    </p:spTree>
    <p:extLst>
      <p:ext uri="{BB962C8B-B14F-4D97-AF65-F5344CB8AC3E}">
        <p14:creationId xmlns:p14="http://schemas.microsoft.com/office/powerpoint/2010/main" val="36550824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THE END</a:t>
            </a:r>
            <a:endParaRPr lang="uk-UA" dirty="0"/>
          </a:p>
        </p:txBody>
      </p:sp>
      <p:sp>
        <p:nvSpPr>
          <p:cNvPr id="3" name="Підзаголовок 2"/>
          <p:cNvSpPr>
            <a:spLocks noGrp="1"/>
          </p:cNvSpPr>
          <p:nvPr>
            <p:ph type="subTitle" idx="1"/>
          </p:nvPr>
        </p:nvSpPr>
        <p:spPr/>
        <p:txBody>
          <a:bodyPr>
            <a:normAutofit/>
          </a:bodyPr>
          <a:lstStyle/>
          <a:p>
            <a:r>
              <a:rPr lang="en-US" sz="4000" dirty="0" smtClean="0"/>
              <a:t>To be continued</a:t>
            </a:r>
            <a:endParaRPr lang="uk-UA" sz="4000" dirty="0"/>
          </a:p>
        </p:txBody>
      </p:sp>
    </p:spTree>
    <p:extLst>
      <p:ext uri="{BB962C8B-B14F-4D97-AF65-F5344CB8AC3E}">
        <p14:creationId xmlns:p14="http://schemas.microsoft.com/office/powerpoint/2010/main" val="138579267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89</TotalTime>
  <Words>139</Words>
  <Application>Microsoft Office PowerPoint</Application>
  <PresentationFormat>Широкий екран</PresentationFormat>
  <Paragraphs>19</Paragraphs>
  <Slides>6</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6</vt:i4>
      </vt:variant>
    </vt:vector>
  </HeadingPairs>
  <TitlesOfParts>
    <vt:vector size="10" baseType="lpstr">
      <vt:lpstr>Arial</vt:lpstr>
      <vt:lpstr>Euphemia</vt:lpstr>
      <vt:lpstr>Garamond</vt:lpstr>
      <vt:lpstr>Природа</vt:lpstr>
      <vt:lpstr>War machines</vt:lpstr>
      <vt:lpstr>Leonardo da Vinci</vt:lpstr>
      <vt:lpstr>War machines</vt:lpstr>
      <vt:lpstr>Tank</vt:lpstr>
      <vt:lpstr>Catapult</vt:lpstr>
      <vt:lpstr>THE END</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machines</dc:title>
  <dc:creator>RePack by Diakov</dc:creator>
  <cp:lastModifiedBy>RePack by Diakov</cp:lastModifiedBy>
  <cp:revision>12</cp:revision>
  <dcterms:created xsi:type="dcterms:W3CDTF">2018-12-20T11:06:24Z</dcterms:created>
  <dcterms:modified xsi:type="dcterms:W3CDTF">2018-12-22T07:05:25Z</dcterms:modified>
</cp:coreProperties>
</file>