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8" r:id="rId11"/>
    <p:sldId id="269" r:id="rId12"/>
    <p:sldId id="264" r:id="rId13"/>
    <p:sldId id="265" r:id="rId14"/>
    <p:sldId id="267" r:id="rId15"/>
  </p:sldIdLst>
  <p:sldSz cx="9144000" cy="6858000" type="screen4x3"/>
  <p:notesSz cx="6858000" cy="9144000"/>
  <p:photoAlbum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0E5BB2-082E-4AB6-9958-5D298B780D61}" type="datetimeFigureOut">
              <a:rPr lang="pl-PL"/>
              <a:pPr>
                <a:defRPr/>
              </a:pPr>
              <a:t>2019-08-23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8B6716-51C5-403E-BC7C-A426F66F84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99CB3B-A9F2-43EA-B432-10821413A9B1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F4C2-1B3A-474C-9A1A-D69B548E44F1}" type="datetimeFigureOut">
              <a:rPr lang="pl-PL"/>
              <a:pPr>
                <a:defRPr/>
              </a:pPr>
              <a:t>2019-08-23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8D6B2-2540-4305-9863-93FD0FC9F8B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 advTm="60000">
    <p:wheel spokes="8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A5E7-2E47-494B-B486-9BE02CBAD473}" type="datetimeFigureOut">
              <a:rPr lang="pl-PL"/>
              <a:pPr>
                <a:defRPr/>
              </a:pPr>
              <a:t>2019-08-23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0DD5-C389-44E2-8528-35CEAC9DB29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 advTm="60000">
    <p:wheel spokes="8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56A27-2DEA-47A8-83B7-3ECE0C891B86}" type="datetimeFigureOut">
              <a:rPr lang="pl-PL"/>
              <a:pPr>
                <a:defRPr/>
              </a:pPr>
              <a:t>2019-08-23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3489B-4C9E-4123-96B3-67591996F7D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 advTm="60000">
    <p:wheel spokes="8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5F8FF-990E-43D4-818D-A7E3A65BF81F}" type="datetimeFigureOut">
              <a:rPr lang="pl-PL"/>
              <a:pPr>
                <a:defRPr/>
              </a:pPr>
              <a:t>2019-08-23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C626-F5BE-4334-A650-FC785A931B3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 advTm="60000">
    <p:wheel spokes="8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6758-728A-425B-A987-F6052C88FB7B}" type="datetimeFigureOut">
              <a:rPr lang="pl-PL"/>
              <a:pPr>
                <a:defRPr/>
              </a:pPr>
              <a:t>2019-08-23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03143-93C9-479A-BA02-742052D9237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60000">
    <p:wheel spokes="8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8FCD1-16A7-4AF1-B80F-B2EBA58B2803}" type="datetimeFigureOut">
              <a:rPr lang="pl-PL"/>
              <a:pPr>
                <a:defRPr/>
              </a:pPr>
              <a:t>2019-08-23</a:t>
            </a:fld>
            <a:endParaRPr lang="pl-PL" dirty="0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F2111-73FB-4A1E-B57D-BEADBDB7415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 advTm="60000">
    <p:wheel spokes="8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C6ED0-CF2B-49D4-869E-95495EAA8E05}" type="datetimeFigureOut">
              <a:rPr lang="pl-PL"/>
              <a:pPr>
                <a:defRPr/>
              </a:pPr>
              <a:t>2019-08-23</a:t>
            </a:fld>
            <a:endParaRPr lang="pl-PL" dirty="0"/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CDA4C-DF89-4391-A787-1F6CB3CB47F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 advTm="60000">
    <p:wheel spokes="8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DC972-E741-493E-A1FD-994C0BD9CC54}" type="datetimeFigureOut">
              <a:rPr lang="pl-PL"/>
              <a:pPr>
                <a:defRPr/>
              </a:pPr>
              <a:t>2019-08-23</a:t>
            </a:fld>
            <a:endParaRPr lang="pl-PL" dirty="0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E3F4-32C6-467F-B226-1329DFB9C6D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 advTm="60000">
    <p:wheel spokes="8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F83B-39B5-4580-B5D3-20BB5A93A17A}" type="datetimeFigureOut">
              <a:rPr lang="pl-PL"/>
              <a:pPr>
                <a:defRPr/>
              </a:pPr>
              <a:t>2019-08-23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8B77-2650-4F2C-BE6E-415D16BE2F8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 advTm="60000">
    <p:wheel spokes="8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27E49-8800-41DC-82A6-8A0511DE6276}" type="datetimeFigureOut">
              <a:rPr lang="pl-PL"/>
              <a:pPr>
                <a:defRPr/>
              </a:pPr>
              <a:t>2019-08-23</a:t>
            </a:fld>
            <a:endParaRPr lang="pl-PL" dirty="0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FF6B4-F37F-4940-B78B-220A5512ED8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 advTm="60000">
    <p:wheel spokes="8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F0443-3522-4F07-8A29-36E8DC00D405}" type="datetimeFigureOut">
              <a:rPr lang="pl-PL"/>
              <a:pPr>
                <a:defRPr/>
              </a:pPr>
              <a:t>2019-08-23</a:t>
            </a:fld>
            <a:endParaRPr lang="pl-PL" dirty="0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7AC3C-50C5-4C4F-BE0A-F52C721507A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 advTm="60000">
    <p:wheel spokes="8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4EC2F-76B3-495B-9B69-B29D64ABD4A9}" type="datetimeFigureOut">
              <a:rPr lang="pl-PL"/>
              <a:pPr>
                <a:defRPr/>
              </a:pPr>
              <a:t>2019-08-23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29B74C-F48E-4F6C-B882-54F376A1CC5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20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ransition spd="med" advTm="60000">
    <p:wheel spokes="8"/>
    <p:sndAc>
      <p:stSnd>
        <p:snd r:embed="rId13" name="camera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Verdana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thnomuseum.website.p/" TargetMode="External"/><Relationship Id="rId4" Type="http://schemas.openxmlformats.org/officeDocument/2006/relationships/hyperlink" Target="http://www.polishsite.u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folk1.JPG"/>
          <p:cNvPicPr>
            <a:picLocks noChangeAspect="1"/>
          </p:cNvPicPr>
          <p:nvPr/>
        </p:nvPicPr>
        <p:blipFill>
          <a:blip r:embed="rId3" cstate="print">
            <a:lum bright="40000"/>
          </a:blip>
          <a:stretch>
            <a:fillRect/>
          </a:stretch>
        </p:blipFill>
        <p:spPr>
          <a:xfrm>
            <a:off x="7607" y="0"/>
            <a:ext cx="9128785" cy="68580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lgerian" pitchFamily="82" charset="0"/>
              </a:rPr>
              <a:t>Polish folk </a:t>
            </a:r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costume</a:t>
            </a:r>
            <a:r>
              <a:rPr lang="pl-PL" dirty="0" smtClean="0">
                <a:solidFill>
                  <a:schemeClr val="bg1"/>
                </a:solidFill>
                <a:latin typeface="Algerian" pitchFamily="82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pl-PL" dirty="0" smtClean="0">
                <a:solidFill>
                  <a:schemeClr val="bg1"/>
                </a:solidFill>
                <a:latin typeface="Algerian" pitchFamily="82" charset="0"/>
              </a:rPr>
              <a:t>from the Krakow region</a:t>
            </a:r>
            <a:endParaRPr lang="pl-PL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4339" name="Podtytuł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endParaRPr lang="pl-PL" smtClean="0">
              <a:solidFill>
                <a:schemeClr val="bg1"/>
              </a:solidFill>
            </a:endParaRPr>
          </a:p>
          <a:p>
            <a:endParaRPr lang="pl-PL" smtClean="0">
              <a:solidFill>
                <a:schemeClr val="bg1"/>
              </a:solidFill>
            </a:endParaRPr>
          </a:p>
          <a:p>
            <a:r>
              <a:rPr lang="pl-PL" smtClean="0">
                <a:solidFill>
                  <a:schemeClr val="bg1"/>
                </a:solidFill>
                <a:latin typeface="Algerian" pitchFamily="82" charset="0"/>
              </a:rPr>
              <a:t>by Kasia Spisak</a:t>
            </a:r>
          </a:p>
        </p:txBody>
      </p:sp>
      <p:pic>
        <p:nvPicPr>
          <p:cNvPr id="5" name="Obraz 4" descr="logoetwinning-768x5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917692"/>
            <a:ext cx="2843808" cy="1940307"/>
          </a:xfrm>
          <a:prstGeom prst="rect">
            <a:avLst/>
          </a:prstGeom>
        </p:spPr>
      </p:pic>
    </p:spTree>
  </p:cSld>
  <p:clrMapOvr>
    <a:masterClrMapping/>
  </p:clrMapOvr>
  <p:transition spd="med" advTm="60000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olk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981075"/>
            <a:ext cx="7561263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60000">
    <p:wheel spokes="8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Obraz 2" descr="folk3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250825" y="3429000"/>
            <a:ext cx="6192838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Krakow is well known not only as the site of the old royal capital of Poland, but also as a vibrant center of rich folklore, historic traditions, and arts. Elements of this appear in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krakowiak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with the dancers arriving in so-called Krakow's cart. As horses are loved in this region, there is always a familiar galloping step prevalent in the dances. </a:t>
            </a:r>
            <a:endParaRPr lang="pl-PL" sz="2400" dirty="0">
              <a:latin typeface="+mn-lt"/>
            </a:endParaRPr>
          </a:p>
        </p:txBody>
      </p:sp>
    </p:spTree>
  </p:cSld>
  <p:clrMapOvr>
    <a:masterClrMapping/>
  </p:clrMapOvr>
  <p:transition spd="med" advTm="60000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Obraz 1" descr="lajkonik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196975"/>
            <a:ext cx="2551112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850" y="1185863"/>
            <a:ext cx="5075238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pl-PL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Arial" pitchFamily="34" charset="0"/>
              </a:rPr>
              <a:t>Poles </a:t>
            </a:r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Arial" pitchFamily="34" charset="0"/>
              </a:rPr>
              <a:t>were subject to fierce persecution by the Tartars for over half a century - an event which left a deep impression. A symbol of these fierce people was the </a:t>
            </a:r>
            <a:r>
              <a:rPr lang="en-US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Arial" pitchFamily="34" charset="0"/>
              </a:rPr>
              <a:t>Lajkonik</a:t>
            </a:r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Arial" pitchFamily="34" charset="0"/>
              </a:rPr>
              <a:t> - a Tartar riding a horse - and he came to play an important role in </a:t>
            </a:r>
            <a:r>
              <a:rPr lang="en-US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Arial" pitchFamily="34" charset="0"/>
              </a:rPr>
              <a:t>the Krakowiak, the dance of the people of Krak</a:t>
            </a:r>
            <a:r>
              <a:rPr lang="pl-PL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Arial" pitchFamily="34" charset="0"/>
              </a:rPr>
              <a:t>o</a:t>
            </a:r>
            <a:r>
              <a:rPr lang="en-US" b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Arial" pitchFamily="34" charset="0"/>
              </a:rPr>
              <a:t>w. </a:t>
            </a:r>
            <a:endParaRPr lang="pl-PL" b="1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algn="just"/>
            <a:endParaRPr lang="pl-PL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ea typeface="Times New Roman" pitchFamily="18" charset="0"/>
              <a:cs typeface="Arial" pitchFamily="34" charset="0"/>
            </a:endParaRPr>
          </a:p>
          <a:p>
            <a:pPr algn="just" eaLnBrk="0" hangingPunct="0"/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Arial" pitchFamily="34" charset="0"/>
              </a:rPr>
              <a:t>The Lajkonik is a white horse, crowned with a plume of feathers and dressed in an elaborate red or gold cape covered in brocade. The man who</a:t>
            </a:r>
            <a:r>
              <a:rPr lang="pl-PL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en-US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Arial" pitchFamily="34" charset="0"/>
              </a:rPr>
              <a:t>rides him has a coat of similar material tied in front with a red sash and yellow trousers. His conical hat is peaked with a crescent and he twirls a mace in his hand. </a:t>
            </a:r>
          </a:p>
        </p:txBody>
      </p:sp>
    </p:spTree>
    <p:custDataLst>
      <p:tags r:id="rId1"/>
    </p:custDataLst>
  </p:cSld>
  <p:clrMapOvr>
    <a:masterClrMapping/>
  </p:clrMapOvr>
  <p:transition spd="med" advTm="60000">
    <p:wheel spokes="8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lajkonik-s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981075"/>
            <a:ext cx="35956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lajkonik-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81075"/>
            <a:ext cx="36083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60000">
    <p:wheel spokes="8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folk2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755650" y="3789363"/>
            <a:ext cx="7056438" cy="273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Bibliography</a:t>
            </a:r>
            <a:r>
              <a:rPr lang="pl-P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 </a:t>
            </a:r>
            <a:endParaRPr lang="pl-P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solidFill>
                  <a:srgbClr val="FFFF00"/>
                </a:solidFill>
                <a:latin typeface="+mn-lt"/>
                <a:hlinkClick r:id="rId4"/>
              </a:rPr>
              <a:t>http://www.polishsite.us/</a:t>
            </a:r>
            <a:endParaRPr lang="pl-PL" dirty="0">
              <a:solidFill>
                <a:srgbClr val="FFFF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 </a:t>
            </a:r>
            <a:endParaRPr lang="pl-PL" dirty="0">
              <a:solidFill>
                <a:srgbClr val="FFFF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solidFill>
                  <a:srgbClr val="FFFF00"/>
                </a:solidFill>
                <a:latin typeface="+mn-lt"/>
                <a:hlinkClick r:id="rId5"/>
              </a:rPr>
              <a:t>http://</a:t>
            </a:r>
            <a:r>
              <a:rPr lang="en-US" u="sng" dirty="0">
                <a:solidFill>
                  <a:srgbClr val="00B0F0"/>
                </a:solidFill>
                <a:latin typeface="+mn-lt"/>
                <a:hlinkClick r:id="rId5"/>
              </a:rPr>
              <a:t>ethnomuseum.website.p</a:t>
            </a:r>
            <a:endParaRPr lang="pl-PL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+mn-lt"/>
              </a:rPr>
              <a:t> </a:t>
            </a:r>
            <a:endParaRPr lang="pl-PL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solidFill>
                  <a:srgbClr val="00B0F0"/>
                </a:solidFill>
                <a:latin typeface="+mn-lt"/>
              </a:rPr>
              <a:t>http://</a:t>
            </a:r>
            <a:r>
              <a:rPr lang="en-US" u="sng" dirty="0">
                <a:solidFill>
                  <a:srgbClr val="00B0F0"/>
                </a:solidFill>
                <a:latin typeface="+mn-lt"/>
              </a:rPr>
              <a:t>polskiinternet.com/english</a:t>
            </a:r>
            <a:r>
              <a:rPr lang="en-US" u="sng" dirty="0">
                <a:solidFill>
                  <a:srgbClr val="00B0F0"/>
                </a:solidFill>
                <a:latin typeface="+mn-lt"/>
              </a:rPr>
              <a:t> </a:t>
            </a:r>
            <a:r>
              <a:rPr lang="en-US" dirty="0">
                <a:solidFill>
                  <a:srgbClr val="00B0F0"/>
                </a:solidFill>
                <a:latin typeface="+mn-lt"/>
              </a:rPr>
              <a:t> 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       </a:t>
            </a:r>
            <a:r>
              <a:rPr lang="en-US" dirty="0">
                <a:latin typeface="+mn-lt"/>
              </a:rPr>
              <a:t>          </a:t>
            </a:r>
            <a:endParaRPr lang="pl-P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0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stumes-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205038"/>
            <a:ext cx="2719387" cy="2551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323850" y="765175"/>
            <a:ext cx="5400675" cy="7108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Poland remains one of the few European countries in which with the onset of the 21st century one can still encounter some 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„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living manifestations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”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folk culture. 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US" sz="24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costumes are exceptional, worn only on special family and national occasions, during religious holidays, church services, plenary indulgences, weddings and harvest </a:t>
            </a:r>
            <a:r>
              <a:rPr lang="en-US" sz="24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festivals.</a:t>
            </a:r>
            <a:endParaRPr lang="pl-PL" sz="24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They </a:t>
            </a:r>
            <a:r>
              <a:rPr lang="en-US" sz="24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have never been worn on everyday basis for work in the field or around the household. </a:t>
            </a:r>
            <a:endParaRPr lang="pl-PL" sz="24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med" advTm="60000">
    <p:wheel spokes="8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folk5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0" y="0"/>
            <a:ext cx="9128125" cy="6858000"/>
          </a:xfrm>
          <a:prstGeom prst="rect">
            <a:avLst/>
          </a:prstGeom>
          <a:effectLst>
            <a:outerShdw blurRad="139700" dist="50800" dir="5400000" algn="ctr" rotWithShape="0">
              <a:srgbClr val="000000">
                <a:alpha val="69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0" y="5373688"/>
            <a:ext cx="56165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Folk costumes have always been perceived as a festive garment, worn with dignity</a:t>
            </a:r>
            <a:r>
              <a:rPr lang="pl-P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pl-PL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 advTm="60000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850" y="254000"/>
            <a:ext cx="388778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l-PL" sz="240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In the pictures little girls, who are wearing Krakow folk costumes, are throwing </a:t>
            </a:r>
            <a:r>
              <a:rPr lang="en-US" sz="240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 shower of flower petals</a:t>
            </a:r>
            <a:r>
              <a:rPr lang="pl-PL" sz="240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 during a </a:t>
            </a:r>
            <a:r>
              <a:rPr lang="en-US" sz="240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Corpus Christi procession</a:t>
            </a:r>
            <a:r>
              <a:rPr lang="pl-PL" sz="2400">
                <a:solidFill>
                  <a:srgbClr val="00206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r>
              <a:rPr lang="pl-PL" sz="2400" b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4" name="Obraz 3" descr="Boże ciało dzieci_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620713"/>
            <a:ext cx="27622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Obraz 4" descr="243b336c522b49a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2536825"/>
            <a:ext cx="282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60000">
    <p:wheel spokes="8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Obraz 1" descr="costiums.jpg"/>
          <p:cNvPicPr>
            <a:picLocks noGrp="1" noChangeAspect="1"/>
          </p:cNvPicPr>
          <p:nvPr isPhoto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341438"/>
            <a:ext cx="27432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12713"/>
            <a:ext cx="5580063" cy="661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ra</a:t>
            </a: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ow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costume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 is the only peasants' attire which was promoted to the rank of a Polish national costume.</a:t>
            </a: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Krakow festive costumes are considered to be the best-known of Polish folk costumes. Their fabrics, cut,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colour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and adornments, changed repeatedly, reaching the greatest differentiation in the final stage of development at the beginning of the 20th century. As a result of historical events, and the influence of patriotic as well as artistic ideas, the Krakow costumes also acquired a symbolical meaning. This is especially true of the man's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white</a:t>
            </a: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overcoat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a red square cap, decorated with peacock feathers. These two elements came to symbolize the Poles and Poland, raising the Krakow regional costume to the status of a national costume.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endParaRPr lang="pl-PL" sz="2400" dirty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60000">
    <p:wheel spokes="8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354263"/>
            <a:ext cx="55800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Times New Roman" pitchFamily="18" charset="0"/>
                <a:cs typeface="Arial" pitchFamily="34" charset="0"/>
              </a:rPr>
              <a:t>The men's costumes are of particular interest with peacock feathers in their hats and strings of metal rings at the belts; a historic reference to an ancient warrior's outfit.</a:t>
            </a:r>
          </a:p>
        </p:txBody>
      </p:sp>
      <p:pic>
        <p:nvPicPr>
          <p:cNvPr id="19458" name="Obraz 5" descr="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8038" y="981075"/>
            <a:ext cx="32559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0000">
    <p:wheel spokes="8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188" y="549275"/>
            <a:ext cx="3816350" cy="3446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</a:t>
            </a: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is wearing: </a:t>
            </a: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waist-coat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and "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krakuska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" the particular sort of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red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four cornered </a:t>
            </a:r>
            <a:r>
              <a:rPr lang="pl-PL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hat</a:t>
            </a: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l-PL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topped</a:t>
            </a: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l-PL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with</a:t>
            </a: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l-PL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peacock</a:t>
            </a: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pl-PL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feathers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 man's folk costume is decorated with various trims and embroidery. His long coat is paired with high leather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boots</a:t>
            </a: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pl-PL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+mn-lt"/>
            </a:endParaRPr>
          </a:p>
        </p:txBody>
      </p:sp>
      <p:pic>
        <p:nvPicPr>
          <p:cNvPr id="21506" name="Obraz 2" descr="krakowiak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33375"/>
            <a:ext cx="329565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Obraz 3" descr="peaco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933825"/>
            <a:ext cx="17065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0000">
    <p:wheel spokes="8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412875"/>
            <a:ext cx="47879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A w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om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n is wearing: 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a w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hite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blous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e, l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ace-up boots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and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a flowered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full skirt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.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The heavily embroidered vest </a:t>
            </a:r>
            <a:r>
              <a:rPr lang="pl-PL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is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tied with ribbons. The back of the vest is also embroidered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. </a:t>
            </a:r>
            <a:r>
              <a:rPr lang="pl-PL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She’s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also wear</a:t>
            </a:r>
            <a:r>
              <a:rPr lang="pl-PL" sz="2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ing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an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open-work embroidered shirt, and necklace of coral beads.</a:t>
            </a:r>
            <a:endParaRPr lang="pl-PL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2530" name="Obraz 4" descr="folk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4900" y="508000"/>
            <a:ext cx="42291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60000">
    <p:wheel spokes="8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Obraz 3" descr="1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484313"/>
            <a:ext cx="3937000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Obraz 4" descr="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1484313"/>
            <a:ext cx="413226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60000">
    <p:wheel spokes="8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9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9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318</TotalTime>
  <Words>603</Words>
  <Application>Microsoft Office PowerPoint</Application>
  <PresentationFormat>Pokaz na ekranie (4:3)</PresentationFormat>
  <Paragraphs>33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4" baseType="lpstr">
      <vt:lpstr>Verdana</vt:lpstr>
      <vt:lpstr>Arial</vt:lpstr>
      <vt:lpstr>Wingdings 2</vt:lpstr>
      <vt:lpstr>Wingdings</vt:lpstr>
      <vt:lpstr>Wingdings 3</vt:lpstr>
      <vt:lpstr>Calibri</vt:lpstr>
      <vt:lpstr>Algerian</vt:lpstr>
      <vt:lpstr>Comic Sans MS</vt:lpstr>
      <vt:lpstr>Times New Roman</vt:lpstr>
      <vt:lpstr>Wierzchołek</vt:lpstr>
      <vt:lpstr>Polish folk costumes from the Krakow region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 folk costumes from the Krakow region</dc:title>
  <dc:creator>Windows User</dc:creator>
  <cp:lastModifiedBy>PSPnr1</cp:lastModifiedBy>
  <cp:revision>41</cp:revision>
  <dcterms:created xsi:type="dcterms:W3CDTF">2011-11-20T14:45:49Z</dcterms:created>
  <dcterms:modified xsi:type="dcterms:W3CDTF">2019-08-23T17:08:20Z</dcterms:modified>
</cp:coreProperties>
</file>