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95" d="100"/>
          <a:sy n="95" d="100"/>
        </p:scale>
        <p:origin x="-40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9D095A-2166-4460-A966-951C8E1A07F8}" type="datetimeFigureOut">
              <a:rPr lang="en-US" smtClean="0"/>
              <a:pPr/>
              <a:t>10/30/2019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8CBA63-E459-48BB-8548-3958244332B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CBA63-E459-48BB-8548-3958244332B4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10/30/2019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sh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10/30/2019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sh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10/30/2019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sh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10/30/2019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sh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10/30/2019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sh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10/30/2019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sh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10/30/2019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sh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10/30/2019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sh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10/30/2019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sh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10/30/2019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sh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10/30/2019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push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1" name="Text Placeholder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10/30/2019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push dir="r"/>
  </p:transition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colegiulnapoca@yahoo.com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oala_2-wide-e15269885201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758413"/>
            <a:ext cx="6477000" cy="60995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5562600"/>
            <a:ext cx="2404989" cy="1101248"/>
          </a:xfrm>
        </p:spPr>
        <p:txBody>
          <a:bodyPr>
            <a:normAutofit fontScale="62500" lnSpcReduction="20000"/>
          </a:bodyPr>
          <a:lstStyle/>
          <a:p>
            <a:pPr algn="l">
              <a:defRPr/>
            </a:pPr>
            <a:r>
              <a:rPr lang="en-US" sz="20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skerville Old Face" pitchFamily="18" charset="0"/>
              </a:rPr>
              <a:t>Taberei</a:t>
            </a:r>
            <a:r>
              <a:rPr lang="en-US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skerville Old Face" pitchFamily="18" charset="0"/>
              </a:rPr>
              <a:t> Street, no. 3</a:t>
            </a:r>
          </a:p>
          <a:p>
            <a:pPr algn="l">
              <a:defRPr/>
            </a:pPr>
            <a:r>
              <a:rPr lang="en-US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skerville Old Face" pitchFamily="18" charset="0"/>
              </a:rPr>
              <a:t>Phone Number: 0264/562588</a:t>
            </a:r>
          </a:p>
          <a:p>
            <a:pPr algn="l">
              <a:defRPr/>
            </a:pPr>
            <a:r>
              <a:rPr lang="en-US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skerville Old Face" pitchFamily="18" charset="0"/>
              </a:rPr>
              <a:t>Fax: 0246/425775</a:t>
            </a:r>
          </a:p>
          <a:p>
            <a:pPr algn="l">
              <a:defRPr/>
            </a:pPr>
            <a:r>
              <a:rPr lang="en-US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skerville Old Face" pitchFamily="18" charset="0"/>
              </a:rPr>
              <a:t>Email:</a:t>
            </a:r>
            <a:r>
              <a:rPr lang="ro-RO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skerville Old Face" pitchFamily="18" charset="0"/>
              </a:rPr>
              <a:t> </a:t>
            </a:r>
            <a:r>
              <a:rPr lang="en-US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skerville Old Face" pitchFamily="18" charset="0"/>
                <a:hlinkClick r:id="rId3"/>
              </a:rPr>
              <a:t>colegiulnapoca@yahoo.com</a:t>
            </a:r>
            <a:endParaRPr lang="en-US" sz="20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askerville Old Face" pitchFamily="18" charset="0"/>
            </a:endParaRPr>
          </a:p>
          <a:p>
            <a:pPr algn="l">
              <a:defRPr/>
            </a:pPr>
            <a:r>
              <a:rPr lang="en-US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skerville Old Face" pitchFamily="18" charset="0"/>
              </a:rPr>
              <a:t>Webs</a:t>
            </a:r>
            <a:r>
              <a:rPr lang="ro-RO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skerville Old Face" pitchFamily="18" charset="0"/>
              </a:rPr>
              <a:t>ite</a:t>
            </a:r>
            <a:r>
              <a:rPr lang="en-US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skerville Old Face" pitchFamily="18" charset="0"/>
              </a:rPr>
              <a:t>: www.colegiul-napoca.ro</a:t>
            </a:r>
          </a:p>
          <a:p>
            <a:pPr algn="l"/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026" name="Picture 2" descr="Sigl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990600"/>
            <a:ext cx="998104" cy="990600"/>
          </a:xfrm>
          <a:prstGeom prst="rect">
            <a:avLst/>
          </a:prstGeom>
          <a:ln w="228600" cap="sq" cmpd="thickThin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685800" y="152400"/>
            <a:ext cx="9144000" cy="533400"/>
          </a:xfrm>
          <a:prstGeom prst="rect">
            <a:avLst/>
          </a:prstGeom>
        </p:spPr>
        <p:txBody>
          <a:bodyPr vert="horz" lIns="45720" tIns="0" rIns="45720" bIns="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COLLEGE </a:t>
            </a:r>
            <a:r>
              <a:rPr kumimoji="0" lang="en-US" sz="3200" b="1" i="0" u="none" strike="noStrike" kern="1200" cap="all" spc="0" normalizeH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OF TOURISM services “NAPOCA”</a:t>
            </a:r>
            <a:endParaRPr kumimoji="0" lang="en-US" sz="3200" b="1" i="0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solidFill>
                <a:srgbClr val="FFC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72390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hu-HU" sz="3600" dirty="0" smtClean="0">
                <a:solidFill>
                  <a:srgbClr val="FFC000"/>
                </a:solidFill>
              </a:rPr>
              <a:t>school projects</a:t>
            </a:r>
            <a:r>
              <a:rPr lang="en-US" sz="3600" dirty="0" smtClean="0">
                <a:solidFill>
                  <a:srgbClr val="FFC000"/>
                </a:solidFill>
              </a:rPr>
              <a:t> </a:t>
            </a:r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sz="40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2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Charity Project "Help us to help!" </a:t>
            </a:r>
            <a:r>
              <a:rPr lang="en-US" sz="4000" dirty="0" smtClean="0">
                <a:solidFill>
                  <a:srgbClr val="FF0000"/>
                </a:solidFill>
              </a:rPr>
              <a:t/>
            </a:r>
            <a:br>
              <a:rPr lang="en-US" sz="4000" dirty="0" smtClean="0">
                <a:solidFill>
                  <a:srgbClr val="FF0000"/>
                </a:solidFill>
              </a:rPr>
            </a:br>
            <a:endParaRPr lang="en-US" dirty="0"/>
          </a:p>
        </p:txBody>
      </p:sp>
      <p:pic>
        <p:nvPicPr>
          <p:cNvPr id="4" name="Picture 32" descr="H:\poza\craciun\33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95400" y="1981200"/>
            <a:ext cx="5430310" cy="3733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219199" y="1905000"/>
            <a:ext cx="5533017" cy="381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142999" y="1752600"/>
            <a:ext cx="5951465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72390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hu-HU" sz="3600" dirty="0" smtClean="0">
                <a:solidFill>
                  <a:srgbClr val="FFC000"/>
                </a:solidFill>
              </a:rPr>
              <a:t>school projects</a:t>
            </a:r>
            <a:r>
              <a:rPr lang="en-US" sz="3600" dirty="0" smtClean="0">
                <a:solidFill>
                  <a:srgbClr val="FFC000"/>
                </a:solidFill>
              </a:rPr>
              <a:t> </a:t>
            </a:r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sz="40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2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The Spring Fair of Training Firms</a:t>
            </a:r>
            <a:r>
              <a:rPr lang="en-US" sz="4000" dirty="0" smtClean="0">
                <a:solidFill>
                  <a:srgbClr val="FF0000"/>
                </a:solidFill>
              </a:rPr>
              <a:t/>
            </a:r>
            <a:br>
              <a:rPr lang="en-US" sz="4000" dirty="0" smtClean="0">
                <a:solidFill>
                  <a:srgbClr val="FF0000"/>
                </a:solidFill>
              </a:rPr>
            </a:br>
            <a:endParaRPr lang="en-US" dirty="0"/>
          </a:p>
        </p:txBody>
      </p:sp>
      <p:pic>
        <p:nvPicPr>
          <p:cNvPr id="4" name="Picture 2" descr="06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00200" y="2209800"/>
            <a:ext cx="4797552" cy="320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6" descr="10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2133600"/>
            <a:ext cx="5027968" cy="33527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4" descr="16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95400" y="2007138"/>
            <a:ext cx="5221798" cy="34792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74378819_1223335681196576_2082731857757077504_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" y="1905000"/>
            <a:ext cx="5377798" cy="4038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colegiul-tehnic-napoca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" y="1828800"/>
            <a:ext cx="5791200" cy="4343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72390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hu-HU" sz="3600" dirty="0" smtClean="0">
                <a:solidFill>
                  <a:srgbClr val="FFC000"/>
                </a:solidFill>
              </a:rPr>
              <a:t>school projects</a:t>
            </a:r>
            <a:r>
              <a:rPr lang="en-US" sz="3600" dirty="0" smtClean="0">
                <a:solidFill>
                  <a:srgbClr val="FFC000"/>
                </a:solidFill>
              </a:rPr>
              <a:t> </a:t>
            </a:r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sz="40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o-RO" sz="2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Open gates for reading </a:t>
            </a:r>
            <a:r>
              <a:rPr lang="ro-RO" sz="4000" dirty="0" smtClean="0"/>
              <a:t/>
            </a:r>
            <a:br>
              <a:rPr lang="ro-RO" sz="4000" dirty="0" smtClean="0"/>
            </a:br>
            <a:endParaRPr lang="en-US" dirty="0"/>
          </a:p>
        </p:txBody>
      </p:sp>
      <p:pic>
        <p:nvPicPr>
          <p:cNvPr id="4" name="Picture 6" descr="IMG_740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76400" y="2133600"/>
            <a:ext cx="4685608" cy="31066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5" descr="IMG_734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600200" y="1981200"/>
            <a:ext cx="4907219" cy="36832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6" name="Picture 7" descr="D:\Poze COLEGIUL TEHNIC NAPOCA\2015\! 23.04.2015 - Porti deschise lecturii\02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71600" y="1905000"/>
            <a:ext cx="5713514" cy="381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8" descr="D:\Poze COLEGIUL TEHNIC NAPOCA\2015\! 23.04.2015 - Porti deschise lecturii\07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0600" y="1905000"/>
            <a:ext cx="6173510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1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Drama </a:t>
            </a:r>
            <a:r>
              <a:rPr lang="en-US" sz="31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group</a:t>
            </a:r>
            <a:r>
              <a:rPr lang="ro-RO" sz="4000" dirty="0" smtClean="0"/>
              <a:t/>
            </a:r>
            <a:br>
              <a:rPr lang="ro-RO" sz="4000" dirty="0" smtClean="0"/>
            </a:br>
            <a:endParaRPr lang="en-US" dirty="0"/>
          </a:p>
        </p:txBody>
      </p:sp>
      <p:pic>
        <p:nvPicPr>
          <p:cNvPr id="4" name="Content Placeholder 3" descr="P1030720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25682" y="1828800"/>
            <a:ext cx="4976389" cy="3733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TRUPA DE TEATRU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199" y="1828800"/>
            <a:ext cx="5082019" cy="381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10" descr="D:\Poze COLEGIUL TEHNIC NAPOCA\2016\!!! 18-22.04.2016 - SCOALA ALTFEL\18-20.04.2016\20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3999" y="1752600"/>
            <a:ext cx="5257801" cy="3962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46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1371600"/>
            <a:ext cx="6705600" cy="44727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8800"/>
            <a:ext cx="72390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sz="54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GB" sz="54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hu-HU" sz="2000" dirty="0" smtClean="0"/>
              <a:t> </a:t>
            </a:r>
            <a:r>
              <a:rPr lang="en-GB" sz="2800" dirty="0" smtClean="0">
                <a:solidFill>
                  <a:srgbClr val="FFC000"/>
                </a:solidFill>
              </a:rPr>
              <a:t>LEONARDO DA VINCI </a:t>
            </a:r>
            <a:r>
              <a:rPr lang="en-US" sz="2700" dirty="0" smtClean="0">
                <a:solidFill>
                  <a:srgbClr val="FFC000"/>
                </a:solidFill>
              </a:rPr>
              <a:t>EUROPEAN</a:t>
            </a:r>
            <a:r>
              <a:rPr lang="hu-HU" sz="2700" dirty="0" smtClean="0">
                <a:solidFill>
                  <a:srgbClr val="FFC000"/>
                </a:solidFill>
              </a:rPr>
              <a:t> project</a:t>
            </a:r>
            <a:r>
              <a:rPr lang="en-US" sz="2700" dirty="0" smtClean="0">
                <a:solidFill>
                  <a:srgbClr val="FFC000"/>
                </a:solidFill>
              </a:rPr>
              <a:t> 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2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“Developing youngsters’ skills of design, production and sales (marketing) with innovative methods by benefiting from different cultural elements” </a:t>
            </a:r>
            <a:r>
              <a:rPr lang="en-GB" sz="4000" dirty="0" smtClean="0">
                <a:solidFill>
                  <a:srgbClr val="FF0000"/>
                </a:solidFill>
              </a:rPr>
              <a:t/>
            </a:r>
            <a:br>
              <a:rPr lang="en-GB" sz="4000" dirty="0" smtClean="0">
                <a:solidFill>
                  <a:srgbClr val="FF0000"/>
                </a:solidFill>
              </a:rPr>
            </a:br>
            <a:r>
              <a:rPr lang="en-US" sz="4000" dirty="0" smtClean="0">
                <a:solidFill>
                  <a:srgbClr val="FF0000"/>
                </a:solidFill>
              </a:rPr>
              <a:t> </a:t>
            </a:r>
            <a:br>
              <a:rPr lang="en-US" sz="4000" dirty="0" smtClean="0">
                <a:solidFill>
                  <a:srgbClr val="FF0000"/>
                </a:solidFill>
              </a:rPr>
            </a:br>
            <a:endParaRPr lang="en-US" dirty="0"/>
          </a:p>
        </p:txBody>
      </p:sp>
      <p:pic>
        <p:nvPicPr>
          <p:cNvPr id="4" name="Picture 2" descr="P1110738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52600" y="2286000"/>
            <a:ext cx="4565766" cy="34271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8" name="Group 7"/>
          <p:cNvGrpSpPr/>
          <p:nvPr/>
        </p:nvGrpSpPr>
        <p:grpSpPr>
          <a:xfrm>
            <a:off x="914400" y="1964479"/>
            <a:ext cx="6757220" cy="3839590"/>
            <a:chOff x="914400" y="1964479"/>
            <a:chExt cx="6757220" cy="3839590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029200" y="2133600"/>
              <a:ext cx="2642420" cy="36576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914400" y="2057400"/>
              <a:ext cx="2700109" cy="3733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356700">
              <a:off x="2553459" y="1964479"/>
              <a:ext cx="2819345" cy="383959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057400"/>
            <a:ext cx="7239000" cy="1143000"/>
          </a:xfrm>
        </p:spPr>
        <p:txBody>
          <a:bodyPr>
            <a:normAutofit fontScale="90000"/>
          </a:bodyPr>
          <a:lstStyle/>
          <a:p>
            <a:r>
              <a:rPr lang="en-GB" sz="2700" dirty="0" smtClean="0">
                <a:solidFill>
                  <a:srgbClr val="FFC000"/>
                </a:solidFill>
              </a:rPr>
              <a:t>LEONARDO DA VINCI </a:t>
            </a:r>
            <a:r>
              <a:rPr lang="en-US" sz="2700" dirty="0" smtClean="0">
                <a:solidFill>
                  <a:srgbClr val="FFC000"/>
                </a:solidFill>
              </a:rPr>
              <a:t>EUROPEAN</a:t>
            </a:r>
            <a:r>
              <a:rPr lang="hu-HU" sz="2700" dirty="0" smtClean="0">
                <a:solidFill>
                  <a:srgbClr val="FFC000"/>
                </a:solidFill>
              </a:rPr>
              <a:t> project</a:t>
            </a:r>
            <a:r>
              <a:rPr lang="en-US" sz="2700" dirty="0" smtClean="0">
                <a:solidFill>
                  <a:srgbClr val="FFC000"/>
                </a:solidFill>
              </a:rPr>
              <a:t> </a:t>
            </a:r>
            <a:r>
              <a:rPr lang="en-US" sz="48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sz="48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2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Augmented Reality Applications in the field of Vocational Education and Training”(ARAVET) </a:t>
            </a:r>
            <a:r>
              <a:rPr lang="en-GB" sz="7200" dirty="0" smtClean="0">
                <a:solidFill>
                  <a:srgbClr val="FF0000"/>
                </a:solidFill>
              </a:rPr>
              <a:t/>
            </a:r>
            <a:br>
              <a:rPr lang="en-GB" sz="7200" dirty="0" smtClean="0">
                <a:solidFill>
                  <a:srgbClr val="FF0000"/>
                </a:solidFill>
              </a:rPr>
            </a:br>
            <a:r>
              <a:rPr lang="en-GB" sz="7200" dirty="0" smtClean="0">
                <a:solidFill>
                  <a:srgbClr val="FF0000"/>
                </a:solidFill>
              </a:rPr>
              <a:t/>
            </a:r>
            <a:br>
              <a:rPr lang="en-GB" sz="7200" dirty="0" smtClean="0">
                <a:solidFill>
                  <a:srgbClr val="FF0000"/>
                </a:solidFill>
              </a:rPr>
            </a:br>
            <a:endParaRPr lang="en-US" dirty="0"/>
          </a:p>
        </p:txBody>
      </p:sp>
      <p:pic>
        <p:nvPicPr>
          <p:cNvPr id="4" name="Content Placeholder 3" descr="aravet_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90600" y="2209800"/>
            <a:ext cx="6019800" cy="35349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aravet_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2057400"/>
            <a:ext cx="6172200" cy="39853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4" descr="aravet_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1981200"/>
            <a:ext cx="6324600" cy="41866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914400"/>
            <a:ext cx="77724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sz="54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GB" sz="54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3600" dirty="0" smtClean="0"/>
              <a:t> </a:t>
            </a:r>
            <a:r>
              <a:rPr lang="en-US" sz="3600" dirty="0" smtClean="0">
                <a:solidFill>
                  <a:srgbClr val="FFC000"/>
                </a:solidFill>
              </a:rPr>
              <a:t>Erasmus+</a:t>
            </a:r>
            <a:r>
              <a:rPr lang="hu-HU" sz="3600" dirty="0" smtClean="0">
                <a:solidFill>
                  <a:srgbClr val="FFC000"/>
                </a:solidFill>
              </a:rPr>
              <a:t> projects</a:t>
            </a:r>
            <a:r>
              <a:rPr lang="en-US" sz="3600" dirty="0" smtClean="0">
                <a:solidFill>
                  <a:srgbClr val="FFC000"/>
                </a:solidFill>
              </a:rPr>
              <a:t> 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2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“Let’s Break the Ice with School” 2014-2016 Key Action 2 – Strategic Partnerships between schools only</a:t>
            </a:r>
            <a:r>
              <a:rPr lang="en-US" sz="4000" dirty="0" smtClean="0">
                <a:solidFill>
                  <a:srgbClr val="FF0000"/>
                </a:solidFill>
              </a:rPr>
              <a:t/>
            </a:r>
            <a:br>
              <a:rPr lang="en-US" sz="4000" dirty="0" smtClean="0">
                <a:solidFill>
                  <a:srgbClr val="FF0000"/>
                </a:solidFill>
              </a:rPr>
            </a:br>
            <a:endParaRPr lang="en-US" dirty="0"/>
          </a:p>
        </p:txBody>
      </p:sp>
      <p:pic>
        <p:nvPicPr>
          <p:cNvPr id="4" name="Picture 2" descr="12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143000" y="2057400"/>
            <a:ext cx="5715001" cy="381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5" name="Picture 4" descr="DSC_14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1981403"/>
            <a:ext cx="5830292" cy="38859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20150602_1124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6800" y="1828800"/>
            <a:ext cx="6057898" cy="40385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7239000" cy="1143000"/>
          </a:xfrm>
        </p:spPr>
        <p:txBody>
          <a:bodyPr>
            <a:normAutofit fontScale="90000"/>
          </a:bodyPr>
          <a:lstStyle/>
          <a:p>
            <a:r>
              <a:rPr lang="en-US" sz="4400" dirty="0" smtClean="0"/>
              <a:t> </a:t>
            </a:r>
            <a:r>
              <a:rPr lang="en-US" sz="3600" dirty="0" smtClean="0">
                <a:solidFill>
                  <a:srgbClr val="FFC000"/>
                </a:solidFill>
              </a:rPr>
              <a:t>Erasmus+</a:t>
            </a:r>
            <a:r>
              <a:rPr lang="hu-HU" sz="3600" dirty="0" smtClean="0">
                <a:solidFill>
                  <a:srgbClr val="FFC000"/>
                </a:solidFill>
              </a:rPr>
              <a:t> project</a:t>
            </a:r>
            <a:r>
              <a:rPr lang="en-US" sz="3600" dirty="0" smtClean="0">
                <a:solidFill>
                  <a:srgbClr val="FFC000"/>
                </a:solidFill>
              </a:rPr>
              <a:t> </a:t>
            </a:r>
            <a:r>
              <a:rPr lang="en-US" sz="44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sz="44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2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“Take out stereotyping out of your life” No 2017-1-LT01-KA2019-035186 KA2 Strategic Partnership  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200" dirty="0"/>
          </a:p>
        </p:txBody>
      </p:sp>
      <p:pic>
        <p:nvPicPr>
          <p:cNvPr id="5" name="Content Placeholder 4" descr="23550416_321316705014411_4570637856356063807_o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1828800"/>
            <a:ext cx="5429400" cy="38582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https://i0.wp.com/cluj-am.ro/wp-content/uploads/2018/10/44548633_755074431497660_292455966840979456_n.jpg?resize=940%2C705&amp;ssl=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1714500"/>
            <a:ext cx="5486400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judith\Downloads\56679495_592921021187310_7690526864934174720_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1600200"/>
            <a:ext cx="5892800" cy="4419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FFC000"/>
                </a:solidFill>
              </a:rPr>
              <a:t>ERASMUS+ project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200" dirty="0" smtClean="0"/>
              <a:t> </a:t>
            </a:r>
            <a:r>
              <a:rPr lang="en-US" sz="2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2018-1-UK01-048203</a:t>
            </a:r>
            <a:br>
              <a:rPr lang="en-US" sz="2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sz="2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Wholesome Living  substance abuse is self abuse</a:t>
            </a:r>
            <a:endParaRPr lang="en-US" sz="2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Picture 6" descr="74453223_426967591533938_4433538501635473408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981200"/>
            <a:ext cx="4343400" cy="41718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C:\Users\judith\Desktop\ERASMUS TOT\erasmus\no substance abuse\50640951_1423899334418680_2356748245801107456_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1905000"/>
            <a:ext cx="4343400" cy="4343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Napoca-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1905000"/>
            <a:ext cx="6096000" cy="4419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1952" y="0"/>
            <a:ext cx="7242048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FFC000"/>
                </a:solidFill>
              </a:rPr>
              <a:t>Students’ 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testimonials</a:t>
            </a:r>
            <a:endParaRPr lang="en-US" sz="2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038600" y="2819401"/>
            <a:ext cx="3733800" cy="1524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>
                <a:latin typeface="Monotype Corsiva" pitchFamily="66" charset="0"/>
              </a:rPr>
              <a:t>“</a:t>
            </a:r>
            <a:r>
              <a:rPr lang="en-US" sz="2600" dirty="0" smtClean="0">
                <a:latin typeface="Monotype Corsiva" pitchFamily="66" charset="0"/>
              </a:rPr>
              <a:t>A memorable event it was the award ceremony “10 for </a:t>
            </a:r>
            <a:r>
              <a:rPr lang="en-US" sz="2600" dirty="0" err="1" smtClean="0">
                <a:latin typeface="Monotype Corsiva" pitchFamily="66" charset="0"/>
              </a:rPr>
              <a:t>Cluj</a:t>
            </a:r>
            <a:r>
              <a:rPr lang="en-US" sz="2600" dirty="0" smtClean="0">
                <a:latin typeface="Monotype Corsiva" pitchFamily="66" charset="0"/>
              </a:rPr>
              <a:t>” </a:t>
            </a:r>
            <a:r>
              <a:rPr lang="en-US" sz="26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Andreea</a:t>
            </a:r>
            <a:r>
              <a:rPr lang="en-US" sz="2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 </a:t>
            </a:r>
            <a:r>
              <a:rPr lang="en-US" sz="26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Petrule</a:t>
            </a:r>
            <a:endParaRPr lang="en-US" sz="2600" dirty="0">
              <a:solidFill>
                <a:schemeClr val="tx2">
                  <a:lumMod val="60000"/>
                  <a:lumOff val="4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7" name="Picture 6" descr="73250457_1131372600393219_4552792434727190528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1295400"/>
            <a:ext cx="3810000" cy="39329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4267200" y="5288340"/>
            <a:ext cx="3886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Monotype Corsiva" pitchFamily="66" charset="0"/>
              </a:rPr>
              <a:t>“</a:t>
            </a:r>
            <a:r>
              <a:rPr lang="ro-RO" sz="2400" dirty="0" smtClean="0">
                <a:latin typeface="Monotype Corsiva" pitchFamily="66" charset="0"/>
              </a:rPr>
              <a:t>Unforgettable Valentines day in collaboration with the Hungarian school from Nyiregyh</a:t>
            </a:r>
            <a:r>
              <a:rPr lang="en-US" sz="2400" dirty="0" smtClean="0">
                <a:latin typeface="Monotype Corsiva" pitchFamily="66" charset="0"/>
              </a:rPr>
              <a:t>a</a:t>
            </a:r>
            <a:r>
              <a:rPr lang="ro-RO" sz="2400" dirty="0" smtClean="0">
                <a:latin typeface="Monotype Corsiva" pitchFamily="66" charset="0"/>
              </a:rPr>
              <a:t>za</a:t>
            </a:r>
            <a:r>
              <a:rPr lang="en-US" sz="2400" dirty="0" smtClean="0">
                <a:latin typeface="Monotype Corsiva" pitchFamily="66" charset="0"/>
              </a:rPr>
              <a:t>” </a:t>
            </a:r>
          </a:p>
          <a:p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Natalia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Ipatii</a:t>
            </a:r>
            <a:r>
              <a:rPr lang="ro-RO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 </a:t>
            </a:r>
            <a:endParaRPr lang="en-US" sz="2400" dirty="0">
              <a:solidFill>
                <a:schemeClr val="tx2">
                  <a:lumMod val="60000"/>
                  <a:lumOff val="4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3400" y="1219200"/>
            <a:ext cx="3733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Monotype Corsiva" pitchFamily="66" charset="0"/>
              </a:rPr>
              <a:t>“</a:t>
            </a:r>
            <a:r>
              <a:rPr lang="en-US" sz="2400" dirty="0" smtClean="0">
                <a:latin typeface="Monotype Corsiva" pitchFamily="66" charset="0"/>
              </a:rPr>
              <a:t>Trading in Bucharest it was useful for our development”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Andreea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Codreanu</a:t>
            </a:r>
            <a:endParaRPr lang="en-US" sz="2400" dirty="0" smtClean="0">
              <a:solidFill>
                <a:schemeClr val="tx2">
                  <a:lumMod val="60000"/>
                  <a:lumOff val="40000"/>
                </a:schemeClr>
              </a:solidFill>
              <a:latin typeface="Monotype Corsiva" pitchFamily="66" charset="0"/>
            </a:endParaRPr>
          </a:p>
          <a:p>
            <a:endParaRPr lang="en-US" sz="2400" dirty="0">
              <a:latin typeface="Monotype Corsiva" pitchFamily="66" charset="0"/>
            </a:endParaRPr>
          </a:p>
        </p:txBody>
      </p:sp>
      <p:pic>
        <p:nvPicPr>
          <p:cNvPr id="11" name="Picture 10" descr="73274748_1432786276868489_885498436823023616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438400"/>
            <a:ext cx="3086100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 descr="74295673_749234922208563_7733717988070653952_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2362200"/>
            <a:ext cx="3276600" cy="436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8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239000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FFC000"/>
                </a:solidFill>
              </a:rPr>
              <a:t>LOCATION</a:t>
            </a:r>
            <a:endParaRPr lang="en-US" sz="3200" dirty="0">
              <a:solidFill>
                <a:srgbClr val="FFC000"/>
              </a:solidFill>
            </a:endParaRPr>
          </a:p>
        </p:txBody>
      </p:sp>
      <p:pic>
        <p:nvPicPr>
          <p:cNvPr id="4" name="Content Placeholder 3" descr="depositphotos_110496372-stock-photo-map-of-romani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5608" y="1609725"/>
            <a:ext cx="6462184" cy="48466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Untitl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600200"/>
            <a:ext cx="7337708" cy="4876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Thank you for your attention!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5" name="Content Placeholder 4" descr="72801590_406103573389840_6761987749089116160_n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33400" y="2057400"/>
            <a:ext cx="7086600" cy="4131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2390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C000"/>
                </a:solidFill>
              </a:rPr>
              <a:t>SHORT PRESENTATION</a:t>
            </a:r>
            <a:endParaRPr lang="en-US" sz="3200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7239000" cy="5084136"/>
          </a:xfrm>
        </p:spPr>
        <p:txBody>
          <a:bodyPr/>
          <a:lstStyle/>
          <a:p>
            <a:pPr algn="just" fontAlgn="t"/>
            <a:r>
              <a:rPr lang="en-US" sz="2400" b="1" i="1" dirty="0" smtClean="0">
                <a:latin typeface="Monotype Corsiva" pitchFamily="66" charset="0"/>
              </a:rPr>
              <a:t>College of Tourism Services “</a:t>
            </a:r>
            <a:r>
              <a:rPr lang="en-US" sz="2400" b="1" i="1" dirty="0" err="1" smtClean="0">
                <a:latin typeface="Monotype Corsiva" pitchFamily="66" charset="0"/>
              </a:rPr>
              <a:t>Napoca</a:t>
            </a:r>
            <a:r>
              <a:rPr lang="en-US" sz="2400" b="1" i="1" dirty="0" smtClean="0">
                <a:latin typeface="Monotype Corsiva" pitchFamily="66" charset="0"/>
              </a:rPr>
              <a:t>” has a number of over  500 students, attending both day and night classes and a well-prepared and motivated team of teachers, with important results in their specialties and various extra curricular activities. </a:t>
            </a:r>
          </a:p>
          <a:p>
            <a:pPr algn="just" fontAlgn="t"/>
            <a:r>
              <a:rPr lang="en-US" sz="2400" b="1" i="1" dirty="0" smtClean="0">
                <a:latin typeface="Monotype Corsiva" pitchFamily="66" charset="0"/>
              </a:rPr>
              <a:t>Students are taught and trained  as  Tourism technicians  and  the professional classes  as Hotel workers.</a:t>
            </a:r>
            <a:endParaRPr lang="en-US" sz="2400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7" name="Picture 6" descr="172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67200" y="4114800"/>
            <a:ext cx="3657600" cy="2336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image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4114800"/>
            <a:ext cx="3841865" cy="2324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242048" cy="1143000"/>
          </a:xfrm>
        </p:spPr>
        <p:txBody>
          <a:bodyPr>
            <a:normAutofit/>
          </a:bodyPr>
          <a:lstStyle/>
          <a:p>
            <a:pPr algn="ctr"/>
            <a:r>
              <a:rPr lang="ro-RO" sz="3200" dirty="0" smtClean="0">
                <a:solidFill>
                  <a:srgbClr val="FFC000"/>
                </a:solidFill>
              </a:rPr>
              <a:t>MIS</a:t>
            </a:r>
            <a:r>
              <a:rPr lang="en-US" sz="3200" dirty="0" smtClean="0">
                <a:solidFill>
                  <a:srgbClr val="FFC000"/>
                </a:solidFill>
              </a:rPr>
              <a:t>SION</a:t>
            </a:r>
            <a:r>
              <a:rPr lang="ro-RO" sz="3200" dirty="0" smtClean="0">
                <a:solidFill>
                  <a:srgbClr val="FFC000"/>
                </a:solidFill>
              </a:rPr>
              <a:t>    </a:t>
            </a:r>
            <a:r>
              <a:rPr lang="en-US" sz="3200" dirty="0" smtClean="0">
                <a:solidFill>
                  <a:srgbClr val="FFC000"/>
                </a:solidFill>
              </a:rPr>
              <a:t>AND </a:t>
            </a:r>
            <a:r>
              <a:rPr lang="ro-RO" sz="3200" dirty="0" smtClean="0">
                <a:solidFill>
                  <a:srgbClr val="FFC000"/>
                </a:solidFill>
              </a:rPr>
              <a:t>     VI</a:t>
            </a:r>
            <a:r>
              <a:rPr lang="en-US" sz="3200" dirty="0" smtClean="0">
                <a:solidFill>
                  <a:srgbClr val="FFC000"/>
                </a:solidFill>
              </a:rPr>
              <a:t>SION</a:t>
            </a:r>
            <a:endParaRPr lang="en-US" sz="3200" dirty="0">
              <a:solidFill>
                <a:srgbClr val="FFC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1600200"/>
            <a:ext cx="3810000" cy="4525963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en-US" dirty="0" smtClean="0">
                <a:latin typeface="Monotype Corsiva" pitchFamily="66" charset="0"/>
              </a:rPr>
              <a:t>The College of Tourism Services "</a:t>
            </a:r>
            <a:r>
              <a:rPr lang="en-US" dirty="0" err="1" smtClean="0">
                <a:latin typeface="Monotype Corsiva" pitchFamily="66" charset="0"/>
              </a:rPr>
              <a:t>Napoca</a:t>
            </a:r>
            <a:r>
              <a:rPr lang="en-US" dirty="0" smtClean="0">
                <a:latin typeface="Monotype Corsiva" pitchFamily="66" charset="0"/>
              </a:rPr>
              <a:t>" is a school that offers quality services and suitable environment for a proper education and professional training, with dedicated staff, promoter of the fundamental values of Romanian and European culture, of self confidence, of cultivating a positive attitude towards work, tolerance and respect for the European democracy.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114800" y="1600200"/>
            <a:ext cx="3810000" cy="4525963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en-US" dirty="0" smtClean="0">
                <a:latin typeface="Monotype Corsiva" pitchFamily="66" charset="0"/>
              </a:rPr>
              <a:t>The College of Tourism Services "</a:t>
            </a:r>
            <a:r>
              <a:rPr lang="en-US" dirty="0" err="1" smtClean="0">
                <a:latin typeface="Monotype Corsiva" pitchFamily="66" charset="0"/>
              </a:rPr>
              <a:t>Napoca</a:t>
            </a:r>
            <a:r>
              <a:rPr lang="en-US" dirty="0" smtClean="0">
                <a:latin typeface="Monotype Corsiva" pitchFamily="66" charset="0"/>
              </a:rPr>
              <a:t>“ aims to provide, to young people and adults from </a:t>
            </a:r>
            <a:r>
              <a:rPr lang="en-US" dirty="0" err="1" smtClean="0">
                <a:latin typeface="Monotype Corsiva" pitchFamily="66" charset="0"/>
              </a:rPr>
              <a:t>Cluj</a:t>
            </a:r>
            <a:r>
              <a:rPr lang="en-US" dirty="0" smtClean="0">
                <a:latin typeface="Monotype Corsiva" pitchFamily="66" charset="0"/>
              </a:rPr>
              <a:t> County and other counties of NV Region, educational and professional training in Tourism by stimulating career development and increase the area's economical and social potential through a high rate of graduates into the labor market.</a:t>
            </a:r>
          </a:p>
          <a:p>
            <a:endParaRPr lang="en-US" dirty="0"/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C000"/>
                </a:solidFill>
              </a:rPr>
              <a:t>Facilities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br>
              <a:rPr lang="en-US" sz="4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over 20 newly-furnished classrooms</a:t>
            </a:r>
            <a:endParaRPr lang="en-US" sz="2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1828800"/>
            <a:ext cx="5582654" cy="4191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 descr="multiculturalism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0600" y="1828800"/>
            <a:ext cx="6025896" cy="4191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 descr="ziua-cartii-colegiul-tehnic-napoca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546" y="1828800"/>
            <a:ext cx="6281584" cy="4267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72390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C000"/>
                </a:solidFill>
              </a:rPr>
              <a:t>Facilities</a:t>
            </a:r>
            <a:r>
              <a:rPr lang="hu-HU" sz="4800" dirty="0" smtClean="0"/>
              <a:t> </a:t>
            </a:r>
            <a:br>
              <a:rPr lang="hu-HU" sz="4800" dirty="0" smtClean="0"/>
            </a:b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school workhouses</a:t>
            </a:r>
            <a:endParaRPr lang="en-US" sz="2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6" name="Picture 2" descr="C:\Users\judith\Desktop\2014-2015\imagini scoala\20 p110056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47800" y="1905000"/>
            <a:ext cx="5382971" cy="4038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11" descr="C:\Users\ACVA\Desktop\2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1828800"/>
            <a:ext cx="5720405" cy="4187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9" descr="C:\Users\ACVA\Desktop\02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95400" y="1752600"/>
            <a:ext cx="5984053" cy="44181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28378526_1991115377569325_2463209949514170368_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19200" y="1676400"/>
            <a:ext cx="6096000" cy="49926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7239000" cy="1143000"/>
          </a:xfrm>
        </p:spPr>
        <p:txBody>
          <a:bodyPr>
            <a:normAutofit/>
          </a:bodyPr>
          <a:lstStyle/>
          <a:p>
            <a:r>
              <a:rPr lang="hu-HU" sz="3200" dirty="0" smtClean="0">
                <a:solidFill>
                  <a:srgbClr val="FFC000"/>
                </a:solidFill>
              </a:rPr>
              <a:t>Sport facilities</a:t>
            </a:r>
            <a:endParaRPr lang="en-US" sz="3200" dirty="0">
              <a:solidFill>
                <a:srgbClr val="FFC000"/>
              </a:solidFill>
            </a:endParaRPr>
          </a:p>
        </p:txBody>
      </p:sp>
      <p:pic>
        <p:nvPicPr>
          <p:cNvPr id="6" name="Picture 7" descr="D:\Poze COLEGIUL TEHNIC NAPOCA\2015\! 20.11.2015 - Echipa de fotbal feminin\08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71600" y="1905000"/>
            <a:ext cx="5365355" cy="3962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18" descr="P100063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19200" y="1828800"/>
            <a:ext cx="5589705" cy="4191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6" descr="C:\Users\ACVA\Pictures\2016-11-10\01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6800" y="1828800"/>
            <a:ext cx="5795493" cy="43313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D:\Poze COLEGIUL TEHNIC NAPOCA\2015\! 05-09.04.2015 - SCOALA ALTFEL\09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990600" y="1752600"/>
            <a:ext cx="6743700" cy="4495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/>
          </a:extLst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72390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hu-HU" sz="3600" dirty="0" smtClean="0">
                <a:solidFill>
                  <a:srgbClr val="FFC000"/>
                </a:solidFill>
              </a:rPr>
              <a:t>school projects</a:t>
            </a:r>
            <a:r>
              <a:rPr lang="en-US" sz="3600" dirty="0" smtClean="0">
                <a:solidFill>
                  <a:srgbClr val="FFC000"/>
                </a:solidFill>
              </a:rPr>
              <a:t> </a:t>
            </a:r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sz="40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2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Be a tourist guide for a day!</a:t>
            </a:r>
            <a:r>
              <a:rPr lang="en-US" sz="4000" dirty="0" smtClean="0">
                <a:solidFill>
                  <a:srgbClr val="FF0000"/>
                </a:solidFill>
              </a:rPr>
              <a:t/>
            </a:r>
            <a:br>
              <a:rPr lang="en-US" sz="4000" dirty="0" smtClean="0">
                <a:solidFill>
                  <a:srgbClr val="FF0000"/>
                </a:solidFill>
              </a:rPr>
            </a:br>
            <a:endParaRPr lang="en-US" dirty="0"/>
          </a:p>
        </p:txBody>
      </p:sp>
      <p:pic>
        <p:nvPicPr>
          <p:cNvPr id="4" name="Picture 7" descr="00069313_large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71600" y="1676400"/>
            <a:ext cx="5686526" cy="37886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11" descr="19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10149" y="1633616"/>
            <a:ext cx="5776451" cy="38527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10" descr="20160421_11375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295400" y="1600200"/>
            <a:ext cx="6015735" cy="40347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20040"/>
            <a:ext cx="79248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hu-HU" sz="3600" dirty="0" smtClean="0">
                <a:solidFill>
                  <a:srgbClr val="FFC000"/>
                </a:solidFill>
              </a:rPr>
              <a:t>environmental protection projects</a:t>
            </a:r>
            <a:r>
              <a:rPr lang="ro-RO" sz="3600" dirty="0" smtClean="0">
                <a:solidFill>
                  <a:srgbClr val="FFC000"/>
                </a:solidFill>
              </a:rPr>
              <a:t> </a:t>
            </a:r>
            <a:r>
              <a:rPr lang="ro-RO" sz="40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o-RO" sz="40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o-RO" sz="2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 </a:t>
            </a:r>
            <a:r>
              <a:rPr lang="en-US" sz="22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“</a:t>
            </a:r>
            <a:r>
              <a:rPr lang="en-US" sz="2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Love a clean CLUJ!”</a:t>
            </a:r>
            <a:endParaRPr lang="en-US" sz="2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767987"/>
            <a:ext cx="5751240" cy="43280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1676400"/>
            <a:ext cx="5888794" cy="4419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cu tablit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14400" y="1676400"/>
            <a:ext cx="6629400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560</TotalTime>
  <Words>295</Words>
  <Application>Microsoft Office PowerPoint</Application>
  <PresentationFormat>On-screen Show (4:3)</PresentationFormat>
  <Paragraphs>34</Paragraphs>
  <Slides>20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Opulent</vt:lpstr>
      <vt:lpstr>Slide 1</vt:lpstr>
      <vt:lpstr>LOCATION</vt:lpstr>
      <vt:lpstr>SHORT PRESENTATION</vt:lpstr>
      <vt:lpstr>MISSION    AND      VISION</vt:lpstr>
      <vt:lpstr>Facilities  over 20 newly-furnished classrooms</vt:lpstr>
      <vt:lpstr>Facilities  school workhouses</vt:lpstr>
      <vt:lpstr>Sport facilities</vt:lpstr>
      <vt:lpstr>school projects  Be a tourist guide for a day! </vt:lpstr>
      <vt:lpstr>environmental protection projects   “Love a clean CLUJ!”</vt:lpstr>
      <vt:lpstr>school projects  Charity Project "Help us to help!"  </vt:lpstr>
      <vt:lpstr>school projects  The Spring Fair of Training Firms </vt:lpstr>
      <vt:lpstr>school projects  Open gates for reading  </vt:lpstr>
      <vt:lpstr>Drama group </vt:lpstr>
      <vt:lpstr>  LEONARDO DA VINCI EUROPEAN project  “Developing youngsters’ skills of design, production and sales (marketing) with innovative methods by benefiting from different cultural elements”    </vt:lpstr>
      <vt:lpstr>LEONARDO DA VINCI EUROPEAN project  Augmented Reality Applications in the field of Vocational Education and Training”(ARAVET)   </vt:lpstr>
      <vt:lpstr>  Erasmus+ projects  “Let’s Break the Ice with School” 2014-2016 Key Action 2 – Strategic Partnerships between schools only </vt:lpstr>
      <vt:lpstr> Erasmus+ project  “Take out stereotyping out of your life” No 2017-1-LT01-KA2019-035186 KA2 Strategic Partnership   </vt:lpstr>
      <vt:lpstr>ERASMUS+ project  2018-1-UK01-048203 Wholesome Living  substance abuse is self abuse</vt:lpstr>
      <vt:lpstr>Students’ testimonials</vt:lpstr>
      <vt:lpstr>Thank you for your attention!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College  of services  in tourism “NAPOCA”</dc:title>
  <dc:creator>judith moricz</dc:creator>
  <cp:lastModifiedBy>judith moricz</cp:lastModifiedBy>
  <cp:revision>66</cp:revision>
  <dcterms:created xsi:type="dcterms:W3CDTF">2006-08-16T00:00:00Z</dcterms:created>
  <dcterms:modified xsi:type="dcterms:W3CDTF">2019-10-30T07:42:38Z</dcterms:modified>
</cp:coreProperties>
</file>