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9BD43D-5A34-4F58-B6A7-68064A64B5CD}" v="1" dt="2021-05-10T08:48:10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Zani" userId="S::sarah.grunhut@skole.hr::0f0a951e-3496-42ec-bc77-81f607cee741" providerId="AD" clId="Web-{299BD43D-5A34-4F58-B6A7-68064A64B5CD}"/>
    <pc:docChg chg="addSld">
      <pc:chgData name="Sarah Zani" userId="S::sarah.grunhut@skole.hr::0f0a951e-3496-42ec-bc77-81f607cee741" providerId="AD" clId="Web-{299BD43D-5A34-4F58-B6A7-68064A64B5CD}" dt="2021-05-10T08:48:10.103" v="0"/>
      <pc:docMkLst>
        <pc:docMk/>
      </pc:docMkLst>
      <pc:sldChg chg="new">
        <pc:chgData name="Sarah Zani" userId="S::sarah.grunhut@skole.hr::0f0a951e-3496-42ec-bc77-81f607cee741" providerId="AD" clId="Web-{299BD43D-5A34-4F58-B6A7-68064A64B5CD}" dt="2021-05-10T08:48:10.103" v="0"/>
        <pc:sldMkLst>
          <pc:docMk/>
          <pc:sldMk cId="3882827831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940999" cy="1515533"/>
          </a:xfrm>
        </p:spPr>
        <p:txBody>
          <a:bodyPr/>
          <a:lstStyle/>
          <a:p>
            <a:r>
              <a:rPr lang="hr-HR" dirty="0"/>
              <a:t>RICETTE CON GELSI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425516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DI MIHAEL MILETIC </a:t>
            </a:r>
            <a:r>
              <a:rPr lang="hr-HR" dirty="0" err="1"/>
              <a:t>VIa</a:t>
            </a:r>
            <a:endParaRPr lang="hr-HR" dirty="0"/>
          </a:p>
          <a:p>
            <a:endParaRPr lang="en-GB" dirty="0"/>
          </a:p>
        </p:txBody>
      </p:sp>
      <p:pic>
        <p:nvPicPr>
          <p:cNvPr id="2052" name="Picture 4" descr="https://upload.wikimedia.org/wikipedia/commons/thumb/0/0a/Morus-alba.jpg/766px-Morus-al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34" y="4083113"/>
            <a:ext cx="1785336" cy="1337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77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827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Indice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Torta </a:t>
            </a:r>
            <a:r>
              <a:rPr lang="hr-HR" dirty="0" err="1"/>
              <a:t>soffice</a:t>
            </a:r>
            <a:r>
              <a:rPr lang="hr-HR" dirty="0"/>
              <a:t> </a:t>
            </a:r>
            <a:r>
              <a:rPr lang="hr-HR" dirty="0" err="1"/>
              <a:t>ai</a:t>
            </a:r>
            <a:r>
              <a:rPr lang="hr-HR" dirty="0"/>
              <a:t> </a:t>
            </a:r>
            <a:r>
              <a:rPr lang="hr-HR" dirty="0" err="1"/>
              <a:t>gelsi</a:t>
            </a:r>
            <a:r>
              <a:rPr lang="hr-HR" dirty="0"/>
              <a:t> </a:t>
            </a:r>
            <a:r>
              <a:rPr lang="hr-HR" dirty="0" err="1"/>
              <a:t>neri</a:t>
            </a:r>
            <a:r>
              <a:rPr lang="hr-HR" dirty="0"/>
              <a:t>………..…………………………………..</a:t>
            </a:r>
            <a:r>
              <a:rPr lang="hr-HR" dirty="0" err="1"/>
              <a:t>pagina</a:t>
            </a:r>
            <a:r>
              <a:rPr lang="hr-HR" dirty="0"/>
              <a:t> 3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 err="1"/>
              <a:t>Marmellata</a:t>
            </a:r>
            <a:r>
              <a:rPr lang="hr-HR" dirty="0"/>
              <a:t> di </a:t>
            </a:r>
            <a:r>
              <a:rPr lang="hr-HR" dirty="0" err="1"/>
              <a:t>gelsi</a:t>
            </a:r>
            <a:r>
              <a:rPr lang="hr-HR" dirty="0"/>
              <a:t>……………...…………………………………..</a:t>
            </a:r>
            <a:r>
              <a:rPr lang="hr-HR" dirty="0" err="1"/>
              <a:t>pagina</a:t>
            </a:r>
            <a:r>
              <a:rPr lang="hr-HR" dirty="0"/>
              <a:t> 4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 err="1"/>
              <a:t>Cheesecake</a:t>
            </a:r>
            <a:r>
              <a:rPr lang="hr-HR" dirty="0"/>
              <a:t> </a:t>
            </a:r>
            <a:r>
              <a:rPr lang="hr-HR" dirty="0" err="1"/>
              <a:t>ai</a:t>
            </a:r>
            <a:r>
              <a:rPr lang="hr-HR" dirty="0"/>
              <a:t> </a:t>
            </a:r>
            <a:r>
              <a:rPr lang="hr-HR" dirty="0" err="1"/>
              <a:t>gelsi</a:t>
            </a:r>
            <a:r>
              <a:rPr lang="hr-HR" dirty="0"/>
              <a:t>………………………………………………….</a:t>
            </a:r>
            <a:r>
              <a:rPr lang="hr-HR" dirty="0" err="1"/>
              <a:t>pagina</a:t>
            </a:r>
            <a:r>
              <a:rPr lang="hr-HR" dirty="0"/>
              <a:t> 5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 err="1"/>
              <a:t>Crostata</a:t>
            </a:r>
            <a:r>
              <a:rPr lang="hr-HR" dirty="0"/>
              <a:t> di </a:t>
            </a:r>
            <a:r>
              <a:rPr lang="hr-HR" dirty="0" err="1"/>
              <a:t>gelsi</a:t>
            </a:r>
            <a:r>
              <a:rPr lang="hr-HR" dirty="0"/>
              <a:t> </a:t>
            </a:r>
            <a:r>
              <a:rPr lang="hr-HR" dirty="0" err="1"/>
              <a:t>bianchi</a:t>
            </a:r>
            <a:r>
              <a:rPr lang="hr-HR" dirty="0"/>
              <a:t>…………………………………………….</a:t>
            </a:r>
            <a:r>
              <a:rPr lang="hr-HR" dirty="0" err="1"/>
              <a:t>pagina</a:t>
            </a:r>
            <a:r>
              <a:rPr lang="hr-HR" dirty="0"/>
              <a:t> 7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Granita di </a:t>
            </a:r>
            <a:r>
              <a:rPr lang="hr-HR" dirty="0" err="1"/>
              <a:t>gelsi</a:t>
            </a:r>
            <a:r>
              <a:rPr lang="hr-HR" dirty="0"/>
              <a:t> </a:t>
            </a:r>
            <a:r>
              <a:rPr lang="hr-HR" dirty="0" err="1"/>
              <a:t>bianchi</a:t>
            </a:r>
            <a:r>
              <a:rPr lang="hr-HR" dirty="0"/>
              <a:t>……………………………………………..</a:t>
            </a:r>
            <a:r>
              <a:rPr lang="hr-HR" dirty="0" err="1"/>
              <a:t>pagina</a:t>
            </a:r>
            <a:r>
              <a:rPr lang="hr-HR" dirty="0"/>
              <a:t> 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470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Torta </a:t>
            </a:r>
            <a:r>
              <a:rPr lang="hr-HR" dirty="0" err="1"/>
              <a:t>soffice</a:t>
            </a:r>
            <a:r>
              <a:rPr lang="hr-HR" dirty="0"/>
              <a:t> </a:t>
            </a:r>
            <a:r>
              <a:rPr lang="hr-HR" dirty="0" err="1"/>
              <a:t>ai</a:t>
            </a:r>
            <a:r>
              <a:rPr lang="hr-HR" dirty="0"/>
              <a:t> </a:t>
            </a:r>
            <a:r>
              <a:rPr lang="hr-HR" dirty="0" err="1"/>
              <a:t>gelsi</a:t>
            </a:r>
            <a:r>
              <a:rPr lang="hr-HR" dirty="0"/>
              <a:t> </a:t>
            </a:r>
            <a:r>
              <a:rPr lang="hr-HR" dirty="0" err="1"/>
              <a:t>neri</a:t>
            </a:r>
            <a:endParaRPr lang="en-GB" dirty="0"/>
          </a:p>
        </p:txBody>
      </p:sp>
      <p:pic>
        <p:nvPicPr>
          <p:cNvPr id="1026" name="Picture 2" descr="https://www.ricetteinarmonia.it/wp-content/uploads/2017/07/torta-gelsi-2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65" y="1049627"/>
            <a:ext cx="1648496" cy="1236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95403" y="2640169"/>
            <a:ext cx="38288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/>
              <a:t>Ingredienti</a:t>
            </a:r>
            <a:r>
              <a:rPr lang="hr-HR" b="1" dirty="0"/>
              <a:t>:</a:t>
            </a:r>
          </a:p>
          <a:p>
            <a:endParaRPr lang="hr-HR" b="1" dirty="0"/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it-IT" dirty="0"/>
              <a:t>2 uova fresche</a:t>
            </a: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it-IT" dirty="0"/>
              <a:t>130 g di zucchero</a:t>
            </a: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it-IT" dirty="0"/>
              <a:t>100 g di gelsi neri</a:t>
            </a: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it-IT" dirty="0"/>
              <a:t>90 ml di latte</a:t>
            </a: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it-IT" dirty="0"/>
              <a:t>170 g di farina 00</a:t>
            </a: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it-IT" dirty="0"/>
              <a:t>1 bustina di vanillina</a:t>
            </a: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it-IT" dirty="0"/>
              <a:t>2 cucchiaini di lievito per dolci</a:t>
            </a:r>
            <a:endParaRPr lang="hr-HR" dirty="0"/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endParaRPr lang="hr-HR" dirty="0"/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endParaRPr lang="hr-HR" dirty="0"/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endParaRPr lang="hr-HR" dirty="0"/>
          </a:p>
          <a:p>
            <a:r>
              <a:rPr lang="hr-HR" sz="1200" dirty="0" err="1"/>
              <a:t>Dal</a:t>
            </a:r>
            <a:r>
              <a:rPr lang="hr-HR" sz="1200" dirty="0"/>
              <a:t> sito </a:t>
            </a:r>
            <a:r>
              <a:rPr lang="hr-HR" sz="1200" dirty="0" err="1"/>
              <a:t>Ricette</a:t>
            </a:r>
            <a:r>
              <a:rPr lang="hr-HR" sz="1200" dirty="0"/>
              <a:t> </a:t>
            </a:r>
            <a:r>
              <a:rPr lang="hr-HR" sz="1200" dirty="0" err="1"/>
              <a:t>in</a:t>
            </a:r>
            <a:r>
              <a:rPr lang="hr-HR" sz="1200" dirty="0"/>
              <a:t> </a:t>
            </a:r>
            <a:r>
              <a:rPr lang="hr-HR" sz="1200" dirty="0" err="1"/>
              <a:t>Armonia</a:t>
            </a:r>
            <a:endParaRPr lang="en-GB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996762" y="2640169"/>
            <a:ext cx="58130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/>
              <a:t>Preparazione</a:t>
            </a:r>
            <a:r>
              <a:rPr lang="hr-HR" b="1" dirty="0"/>
              <a:t>:</a:t>
            </a:r>
          </a:p>
          <a:p>
            <a:endParaRPr lang="hr-HR" b="1" dirty="0"/>
          </a:p>
          <a:p>
            <a:pPr marL="342900" indent="-342900">
              <a:buAutoNum type="arabicPeriod"/>
            </a:pPr>
            <a:r>
              <a:rPr lang="hr-HR" sz="1600" dirty="0" err="1"/>
              <a:t>Lavate</a:t>
            </a:r>
            <a:r>
              <a:rPr lang="hr-HR" sz="1600" dirty="0"/>
              <a:t> i </a:t>
            </a:r>
            <a:r>
              <a:rPr lang="hr-HR" sz="1600" dirty="0" err="1"/>
              <a:t>gelsi</a:t>
            </a:r>
            <a:r>
              <a:rPr lang="hr-HR" sz="1600" dirty="0"/>
              <a:t> </a:t>
            </a:r>
            <a:r>
              <a:rPr lang="hr-HR" sz="1600" dirty="0" err="1"/>
              <a:t>sotto</a:t>
            </a:r>
            <a:r>
              <a:rPr lang="hr-HR" sz="1600" dirty="0"/>
              <a:t> </a:t>
            </a:r>
            <a:r>
              <a:rPr lang="hr-HR" sz="1600" dirty="0" err="1"/>
              <a:t>un</a:t>
            </a:r>
            <a:r>
              <a:rPr lang="hr-HR" sz="1600" dirty="0"/>
              <a:t> </a:t>
            </a:r>
            <a:r>
              <a:rPr lang="hr-HR" sz="1600" dirty="0" err="1"/>
              <a:t>delicato</a:t>
            </a:r>
            <a:r>
              <a:rPr lang="hr-HR" sz="1600" dirty="0"/>
              <a:t> </a:t>
            </a:r>
            <a:r>
              <a:rPr lang="hr-HR" sz="1600" dirty="0" err="1"/>
              <a:t>getto</a:t>
            </a:r>
            <a:r>
              <a:rPr lang="hr-HR" sz="1600" dirty="0"/>
              <a:t> di </a:t>
            </a:r>
            <a:r>
              <a:rPr lang="hr-HR" sz="1600" dirty="0" err="1"/>
              <a:t>acqua</a:t>
            </a:r>
            <a:r>
              <a:rPr lang="hr-HR" sz="1600" dirty="0"/>
              <a:t> </a:t>
            </a:r>
            <a:r>
              <a:rPr lang="hr-HR" sz="1600" dirty="0" err="1"/>
              <a:t>corrente</a:t>
            </a:r>
            <a:r>
              <a:rPr lang="hr-HR" sz="1600" dirty="0"/>
              <a:t>, </a:t>
            </a:r>
            <a:r>
              <a:rPr lang="hr-HR" sz="1600" dirty="0" err="1"/>
              <a:t>metteteli</a:t>
            </a:r>
            <a:r>
              <a:rPr lang="hr-HR" sz="1600" dirty="0"/>
              <a:t> </a:t>
            </a:r>
            <a:r>
              <a:rPr lang="hr-HR" sz="1600" dirty="0" err="1"/>
              <a:t>in</a:t>
            </a:r>
            <a:r>
              <a:rPr lang="hr-HR" sz="1600" dirty="0"/>
              <a:t> </a:t>
            </a:r>
            <a:r>
              <a:rPr lang="hr-HR" sz="1600" dirty="0" err="1"/>
              <a:t>un</a:t>
            </a:r>
            <a:r>
              <a:rPr lang="hr-HR" sz="1600" dirty="0"/>
              <a:t> </a:t>
            </a:r>
            <a:r>
              <a:rPr lang="hr-HR" sz="1600" dirty="0" err="1"/>
              <a:t>colino</a:t>
            </a:r>
            <a:r>
              <a:rPr lang="hr-HR" sz="1600" dirty="0"/>
              <a:t> e </a:t>
            </a:r>
            <a:r>
              <a:rPr lang="hr-HR" sz="1600" dirty="0" err="1"/>
              <a:t>fateli</a:t>
            </a:r>
            <a:r>
              <a:rPr lang="hr-HR" sz="1600" dirty="0"/>
              <a:t> </a:t>
            </a:r>
            <a:r>
              <a:rPr lang="hr-HR" sz="1600" dirty="0" err="1"/>
              <a:t>scolare</a:t>
            </a:r>
            <a:r>
              <a:rPr lang="hr-HR" sz="1600" dirty="0"/>
              <a:t>.</a:t>
            </a:r>
          </a:p>
          <a:p>
            <a:pPr marL="342900" indent="-342900">
              <a:buAutoNum type="arabicPeriod"/>
            </a:pPr>
            <a:r>
              <a:rPr lang="hr-HR" sz="1600" dirty="0"/>
              <a:t>In una ciotola mettete le uova e lo zucchero e con l’aiuto dello sbattitore montate per 10 minuti, poi unite l’olio ed il latte a filo, unite la farina e il lievito</a:t>
            </a:r>
            <a:r>
              <a:rPr lang="it-IT" sz="1600" dirty="0"/>
              <a:t>,</a:t>
            </a:r>
            <a:r>
              <a:rPr lang="hr-HR" sz="1600" dirty="0"/>
              <a:t> setacciate e lavorate piano piano con una spatola, unite anche la vanillina.</a:t>
            </a:r>
          </a:p>
          <a:p>
            <a:pPr marL="342900" indent="-342900">
              <a:buAutoNum type="arabicPeriod"/>
            </a:pPr>
            <a:r>
              <a:rPr lang="hr-HR" sz="1600" dirty="0" err="1"/>
              <a:t>Imburrate</a:t>
            </a:r>
            <a:r>
              <a:rPr lang="hr-HR" sz="1600" dirty="0"/>
              <a:t> </a:t>
            </a:r>
            <a:r>
              <a:rPr lang="hr-HR" sz="1600" dirty="0" err="1"/>
              <a:t>una</a:t>
            </a:r>
            <a:r>
              <a:rPr lang="hr-HR" sz="1600" dirty="0"/>
              <a:t> </a:t>
            </a:r>
            <a:r>
              <a:rPr lang="hr-HR" sz="1600" dirty="0" err="1"/>
              <a:t>teglia</a:t>
            </a:r>
            <a:r>
              <a:rPr lang="hr-HR" sz="1600" dirty="0"/>
              <a:t> e </a:t>
            </a:r>
            <a:r>
              <a:rPr lang="hr-HR" sz="1600" dirty="0" err="1"/>
              <a:t>versateci</a:t>
            </a:r>
            <a:r>
              <a:rPr lang="hr-HR" sz="1600" dirty="0"/>
              <a:t> </a:t>
            </a:r>
            <a:r>
              <a:rPr lang="hr-HR" sz="1600" dirty="0" err="1"/>
              <a:t>l’impasto</a:t>
            </a:r>
            <a:r>
              <a:rPr lang="hr-HR" sz="1600" dirty="0"/>
              <a:t>, </a:t>
            </a:r>
            <a:r>
              <a:rPr lang="hr-HR" sz="1600" dirty="0" err="1"/>
              <a:t>prendete</a:t>
            </a:r>
            <a:r>
              <a:rPr lang="hr-HR" sz="1600" dirty="0"/>
              <a:t> i </a:t>
            </a:r>
            <a:r>
              <a:rPr lang="hr-HR" sz="1600" dirty="0" err="1"/>
              <a:t>gelsi</a:t>
            </a:r>
            <a:r>
              <a:rPr lang="hr-HR" sz="1600" dirty="0"/>
              <a:t> e </a:t>
            </a:r>
            <a:r>
              <a:rPr lang="hr-HR" sz="1600" dirty="0" err="1"/>
              <a:t>poggiateli</a:t>
            </a:r>
            <a:r>
              <a:rPr lang="hr-HR" sz="1600" dirty="0"/>
              <a:t> </a:t>
            </a:r>
            <a:r>
              <a:rPr lang="hr-HR" sz="1600" dirty="0" err="1"/>
              <a:t>sopra</a:t>
            </a:r>
            <a:r>
              <a:rPr lang="hr-HR" sz="1600" dirty="0"/>
              <a:t> </a:t>
            </a:r>
            <a:r>
              <a:rPr lang="hr-HR" sz="1600" dirty="0" err="1"/>
              <a:t>l’impasto</a:t>
            </a:r>
            <a:r>
              <a:rPr lang="hr-HR" sz="1600" dirty="0"/>
              <a:t> e </a:t>
            </a:r>
            <a:r>
              <a:rPr lang="hr-HR" sz="1600" dirty="0" err="1"/>
              <a:t>infornate</a:t>
            </a:r>
            <a:r>
              <a:rPr lang="hr-HR" sz="1600" dirty="0"/>
              <a:t> a </a:t>
            </a:r>
            <a:r>
              <a:rPr lang="hr-HR" sz="1600" dirty="0" err="1"/>
              <a:t>forno</a:t>
            </a:r>
            <a:r>
              <a:rPr lang="hr-HR" sz="1600" dirty="0"/>
              <a:t> </a:t>
            </a:r>
            <a:r>
              <a:rPr lang="hr-HR" sz="1600" dirty="0" err="1"/>
              <a:t>caldo</a:t>
            </a:r>
            <a:r>
              <a:rPr lang="hr-HR" sz="1600" dirty="0"/>
              <a:t> a 180° </a:t>
            </a:r>
            <a:r>
              <a:rPr lang="hr-HR" sz="1600" dirty="0" err="1"/>
              <a:t>per</a:t>
            </a:r>
            <a:r>
              <a:rPr lang="hr-HR" sz="1600" dirty="0"/>
              <a:t> </a:t>
            </a:r>
            <a:r>
              <a:rPr lang="hr-HR" sz="1600" dirty="0" err="1"/>
              <a:t>circa</a:t>
            </a:r>
            <a:r>
              <a:rPr lang="hr-HR" sz="1600" dirty="0"/>
              <a:t> 20 minuti. </a:t>
            </a:r>
            <a:r>
              <a:rPr lang="hr-HR" sz="1600" dirty="0" err="1"/>
              <a:t>Comunque</a:t>
            </a:r>
            <a:r>
              <a:rPr lang="hr-HR" sz="1600" dirty="0"/>
              <a:t> </a:t>
            </a:r>
            <a:r>
              <a:rPr lang="hr-HR" sz="1600" dirty="0" err="1"/>
              <a:t>fate</a:t>
            </a:r>
            <a:r>
              <a:rPr lang="hr-HR" sz="1600" dirty="0"/>
              <a:t> </a:t>
            </a:r>
            <a:r>
              <a:rPr lang="hr-HR" sz="1600" dirty="0" err="1"/>
              <a:t>sempre</a:t>
            </a:r>
            <a:r>
              <a:rPr lang="hr-HR" sz="1600" dirty="0"/>
              <a:t> la prova </a:t>
            </a:r>
            <a:r>
              <a:rPr lang="hr-HR" sz="1600" dirty="0" err="1"/>
              <a:t>spaghetto</a:t>
            </a:r>
            <a:r>
              <a:rPr lang="hr-HR" sz="1600" dirty="0"/>
              <a:t>.</a:t>
            </a:r>
          </a:p>
          <a:p>
            <a:pPr marL="342900" indent="-342900">
              <a:buAutoNum type="arabicPeriod"/>
            </a:pPr>
            <a:r>
              <a:rPr lang="hr-HR" sz="1600" dirty="0"/>
              <a:t>Quando </a:t>
            </a:r>
            <a:r>
              <a:rPr lang="it-IT" sz="1600" dirty="0"/>
              <a:t>è </a:t>
            </a:r>
            <a:r>
              <a:rPr lang="hr-HR" sz="1600" dirty="0"/>
              <a:t>fredda</a:t>
            </a:r>
            <a:r>
              <a:rPr lang="it-IT" sz="1600" dirty="0"/>
              <a:t>,</a:t>
            </a:r>
            <a:r>
              <a:rPr lang="hr-HR" sz="1600" dirty="0"/>
              <a:t> toglietela dalla teglia e spolverate di zucchero a velo.</a:t>
            </a:r>
          </a:p>
          <a:p>
            <a:pPr marL="342900" indent="-342900">
              <a:buAutoNum type="arabicPeriod"/>
            </a:pPr>
            <a:r>
              <a:rPr lang="hr-HR" sz="1600" dirty="0" err="1"/>
              <a:t>Buon</a:t>
            </a:r>
            <a:r>
              <a:rPr lang="hr-HR" sz="1600" dirty="0"/>
              <a:t> </a:t>
            </a:r>
            <a:r>
              <a:rPr lang="hr-HR" sz="1600" dirty="0" err="1"/>
              <a:t>appetito</a:t>
            </a:r>
            <a:r>
              <a:rPr lang="hr-HR" sz="1600" dirty="0"/>
              <a:t>!</a:t>
            </a:r>
          </a:p>
          <a:p>
            <a:endParaRPr lang="hr-HR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809838" y="5865091"/>
            <a:ext cx="329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3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30174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Marmellata</a:t>
            </a:r>
            <a:r>
              <a:rPr lang="hr-HR" dirty="0"/>
              <a:t> di </a:t>
            </a:r>
            <a:r>
              <a:rPr lang="hr-HR" dirty="0" err="1"/>
              <a:t>gelsi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95403" y="2640169"/>
            <a:ext cx="382885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/>
              <a:t>Ingredienti</a:t>
            </a:r>
            <a:r>
              <a:rPr lang="hr-HR" b="1" dirty="0"/>
              <a:t>:</a:t>
            </a:r>
          </a:p>
          <a:p>
            <a:endParaRPr lang="hr-HR" b="1" dirty="0"/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hr-HR" dirty="0"/>
              <a:t>1 kg di </a:t>
            </a:r>
            <a:r>
              <a:rPr lang="hr-HR" dirty="0" err="1"/>
              <a:t>gelsi</a:t>
            </a:r>
            <a:r>
              <a:rPr lang="hr-HR" dirty="0"/>
              <a:t> </a:t>
            </a:r>
            <a:r>
              <a:rPr lang="hr-HR" dirty="0" err="1"/>
              <a:t>neri</a:t>
            </a:r>
            <a:endParaRPr lang="it-IT" dirty="0"/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hr-HR" dirty="0"/>
              <a:t>600</a:t>
            </a:r>
            <a:r>
              <a:rPr lang="it-IT" dirty="0"/>
              <a:t> g di zucchero</a:t>
            </a: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it-IT" dirty="0"/>
              <a:t>1</a:t>
            </a:r>
            <a:r>
              <a:rPr lang="hr-HR" dirty="0"/>
              <a:t> </a:t>
            </a:r>
            <a:r>
              <a:rPr lang="hr-HR" dirty="0" err="1"/>
              <a:t>limone</a:t>
            </a:r>
            <a:endParaRPr lang="it-IT" dirty="0"/>
          </a:p>
          <a:p>
            <a:pPr fontAlgn="base"/>
            <a:endParaRPr lang="hr-HR" dirty="0"/>
          </a:p>
          <a:p>
            <a:pPr fontAlgn="base"/>
            <a:endParaRPr lang="hr-HR" dirty="0"/>
          </a:p>
          <a:p>
            <a:pPr fontAlgn="base"/>
            <a:endParaRPr lang="hr-HR" dirty="0"/>
          </a:p>
          <a:p>
            <a:pPr fontAlgn="base"/>
            <a:endParaRPr lang="hr-HR" dirty="0"/>
          </a:p>
          <a:p>
            <a:pPr fontAlgn="base"/>
            <a:endParaRPr lang="hr-HR" dirty="0"/>
          </a:p>
          <a:p>
            <a:pPr fontAlgn="base"/>
            <a:endParaRPr lang="hr-HR" dirty="0"/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endParaRPr lang="hr-HR" dirty="0"/>
          </a:p>
          <a:p>
            <a:r>
              <a:rPr lang="hr-HR" sz="1200" dirty="0" err="1"/>
              <a:t>Dal</a:t>
            </a:r>
            <a:r>
              <a:rPr lang="hr-HR" sz="1200" dirty="0"/>
              <a:t> sito Agrodolce.it</a:t>
            </a:r>
            <a:endParaRPr lang="en-GB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996762" y="2640169"/>
            <a:ext cx="58130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/>
              <a:t>Preparazione</a:t>
            </a:r>
            <a:r>
              <a:rPr lang="hr-HR" b="1" dirty="0"/>
              <a:t>:</a:t>
            </a:r>
          </a:p>
          <a:p>
            <a:endParaRPr lang="hr-HR" b="1" dirty="0"/>
          </a:p>
          <a:p>
            <a:pPr marL="342900" indent="-342900">
              <a:buAutoNum type="arabicPeriod"/>
            </a:pPr>
            <a:r>
              <a:rPr lang="hr-HR" sz="1600" dirty="0" err="1"/>
              <a:t>Lavate</a:t>
            </a:r>
            <a:r>
              <a:rPr lang="hr-HR" sz="1600" dirty="0"/>
              <a:t> </a:t>
            </a:r>
            <a:r>
              <a:rPr lang="hr-HR" sz="1600" dirty="0" err="1"/>
              <a:t>delicatamente</a:t>
            </a:r>
            <a:r>
              <a:rPr lang="hr-HR" sz="1600" dirty="0"/>
              <a:t> i </a:t>
            </a:r>
            <a:r>
              <a:rPr lang="hr-HR" sz="1600" dirty="0" err="1"/>
              <a:t>gelsi</a:t>
            </a:r>
            <a:r>
              <a:rPr lang="hr-HR" sz="1600" dirty="0"/>
              <a:t> </a:t>
            </a:r>
            <a:r>
              <a:rPr lang="hr-HR" sz="1600" dirty="0" err="1"/>
              <a:t>immergendoli</a:t>
            </a:r>
            <a:r>
              <a:rPr lang="hr-HR" sz="1600" dirty="0"/>
              <a:t> </a:t>
            </a:r>
            <a:r>
              <a:rPr lang="hr-HR" sz="1600" dirty="0" err="1"/>
              <a:t>in</a:t>
            </a:r>
            <a:r>
              <a:rPr lang="hr-HR" sz="1600" dirty="0"/>
              <a:t> </a:t>
            </a:r>
            <a:r>
              <a:rPr lang="hr-HR" sz="1600" dirty="0" err="1"/>
              <a:t>una</a:t>
            </a:r>
            <a:r>
              <a:rPr lang="hr-HR" sz="1600" dirty="0"/>
              <a:t> </a:t>
            </a:r>
            <a:r>
              <a:rPr lang="hr-HR" sz="1600" dirty="0" err="1"/>
              <a:t>bacinella</a:t>
            </a:r>
            <a:r>
              <a:rPr lang="hr-HR" sz="1600" dirty="0"/>
              <a:t> </a:t>
            </a:r>
            <a:r>
              <a:rPr lang="hr-HR" sz="1600" dirty="0" err="1"/>
              <a:t>d’acqua</a:t>
            </a:r>
            <a:r>
              <a:rPr lang="hr-HR" sz="1600" dirty="0"/>
              <a:t> </a:t>
            </a:r>
            <a:r>
              <a:rPr lang="hr-HR" sz="1600" dirty="0" err="1"/>
              <a:t>fredda</a:t>
            </a:r>
            <a:r>
              <a:rPr lang="hr-HR" sz="1600" dirty="0"/>
              <a:t> e </a:t>
            </a:r>
            <a:r>
              <a:rPr lang="hr-HR" sz="1600" dirty="0" err="1"/>
              <a:t>tamponateli</a:t>
            </a:r>
            <a:r>
              <a:rPr lang="hr-HR" sz="1600" dirty="0"/>
              <a:t> </a:t>
            </a:r>
            <a:r>
              <a:rPr lang="hr-HR" sz="1600" dirty="0" err="1"/>
              <a:t>con</a:t>
            </a:r>
            <a:r>
              <a:rPr lang="hr-HR" sz="1600" dirty="0"/>
              <a:t> </a:t>
            </a:r>
            <a:r>
              <a:rPr lang="hr-HR" sz="1600" dirty="0" err="1"/>
              <a:t>carta</a:t>
            </a:r>
            <a:r>
              <a:rPr lang="hr-HR" sz="1600" dirty="0"/>
              <a:t> </a:t>
            </a:r>
            <a:r>
              <a:rPr lang="hr-HR" sz="1600" dirty="0" err="1"/>
              <a:t>assorbente</a:t>
            </a:r>
            <a:r>
              <a:rPr lang="hr-HR" sz="1600" dirty="0"/>
              <a:t>.</a:t>
            </a:r>
          </a:p>
          <a:p>
            <a:pPr marL="342900" indent="-342900">
              <a:buAutoNum type="arabicPeriod"/>
            </a:pPr>
            <a:r>
              <a:rPr lang="hr-HR" sz="1600" dirty="0" err="1"/>
              <a:t>Versate</a:t>
            </a:r>
            <a:r>
              <a:rPr lang="hr-HR" sz="1600" dirty="0"/>
              <a:t> i </a:t>
            </a:r>
            <a:r>
              <a:rPr lang="hr-HR" sz="1600" dirty="0" err="1"/>
              <a:t>gelsi</a:t>
            </a:r>
            <a:r>
              <a:rPr lang="hr-HR" sz="1600" dirty="0"/>
              <a:t> </a:t>
            </a:r>
            <a:r>
              <a:rPr lang="hr-HR" sz="1600" dirty="0" err="1"/>
              <a:t>interi</a:t>
            </a:r>
            <a:r>
              <a:rPr lang="hr-HR" sz="1600" dirty="0"/>
              <a:t> </a:t>
            </a:r>
            <a:r>
              <a:rPr lang="hr-HR" sz="1600" dirty="0" err="1"/>
              <a:t>in</a:t>
            </a:r>
            <a:r>
              <a:rPr lang="hr-HR" sz="1600" dirty="0"/>
              <a:t> </a:t>
            </a:r>
            <a:r>
              <a:rPr lang="hr-HR" sz="1600" dirty="0" err="1"/>
              <a:t>una</a:t>
            </a:r>
            <a:r>
              <a:rPr lang="hr-HR" sz="1600" dirty="0"/>
              <a:t> </a:t>
            </a:r>
            <a:r>
              <a:rPr lang="hr-HR" sz="1600" dirty="0" err="1"/>
              <a:t>casseruola</a:t>
            </a:r>
            <a:r>
              <a:rPr lang="hr-HR" sz="1600" dirty="0"/>
              <a:t> </a:t>
            </a:r>
            <a:r>
              <a:rPr lang="hr-HR" sz="1600" dirty="0" err="1"/>
              <a:t>capiente</a:t>
            </a:r>
            <a:r>
              <a:rPr lang="hr-HR" sz="1600" dirty="0"/>
              <a:t>, </a:t>
            </a:r>
            <a:r>
              <a:rPr lang="hr-HR" sz="1600" dirty="0" err="1"/>
              <a:t>aggiungete</a:t>
            </a:r>
            <a:r>
              <a:rPr lang="hr-HR" sz="1600" dirty="0"/>
              <a:t> </a:t>
            </a:r>
            <a:r>
              <a:rPr lang="hr-HR" sz="1600" dirty="0" err="1"/>
              <a:t>lo</a:t>
            </a:r>
            <a:r>
              <a:rPr lang="hr-HR" sz="1600" dirty="0"/>
              <a:t> </a:t>
            </a:r>
            <a:r>
              <a:rPr lang="hr-HR" sz="1600" dirty="0" err="1"/>
              <a:t>zucchero</a:t>
            </a:r>
            <a:r>
              <a:rPr lang="hr-HR" sz="1600" dirty="0"/>
              <a:t> e </a:t>
            </a:r>
            <a:r>
              <a:rPr lang="hr-HR" sz="1600" dirty="0" err="1"/>
              <a:t>il</a:t>
            </a:r>
            <a:r>
              <a:rPr lang="hr-HR" sz="1600" dirty="0"/>
              <a:t> </a:t>
            </a:r>
            <a:r>
              <a:rPr lang="hr-HR" sz="1600" dirty="0" err="1"/>
              <a:t>succo</a:t>
            </a:r>
            <a:r>
              <a:rPr lang="hr-HR" sz="1600" dirty="0"/>
              <a:t> di </a:t>
            </a:r>
            <a:r>
              <a:rPr lang="hr-HR" sz="1600" dirty="0" err="1"/>
              <a:t>limone</a:t>
            </a:r>
            <a:r>
              <a:rPr lang="hr-HR" sz="1600" dirty="0"/>
              <a:t>.</a:t>
            </a:r>
          </a:p>
          <a:p>
            <a:pPr marL="342900" indent="-342900">
              <a:buAutoNum type="arabicPeriod"/>
            </a:pPr>
            <a:r>
              <a:rPr lang="hr-HR" sz="1600" dirty="0"/>
              <a:t>Fate </a:t>
            </a:r>
            <a:r>
              <a:rPr lang="hr-HR" sz="1600" dirty="0" err="1"/>
              <a:t>cuocere</a:t>
            </a:r>
            <a:r>
              <a:rPr lang="hr-HR" sz="1600" dirty="0"/>
              <a:t> a </a:t>
            </a:r>
            <a:r>
              <a:rPr lang="hr-HR" sz="1600" dirty="0" err="1"/>
              <a:t>fuoco</a:t>
            </a:r>
            <a:r>
              <a:rPr lang="hr-HR" sz="1600" dirty="0"/>
              <a:t> lento </a:t>
            </a:r>
            <a:r>
              <a:rPr lang="hr-HR" sz="1600" dirty="0" err="1"/>
              <a:t>per</a:t>
            </a:r>
            <a:r>
              <a:rPr lang="hr-HR" sz="1600" dirty="0"/>
              <a:t> </a:t>
            </a:r>
            <a:r>
              <a:rPr lang="hr-HR" sz="1600" dirty="0" err="1"/>
              <a:t>circa</a:t>
            </a:r>
            <a:r>
              <a:rPr lang="hr-HR" sz="1600" dirty="0"/>
              <a:t> 40 minuti, </a:t>
            </a:r>
            <a:r>
              <a:rPr lang="hr-HR" sz="1600" dirty="0" err="1"/>
              <a:t>mescolando</a:t>
            </a:r>
            <a:r>
              <a:rPr lang="hr-HR" sz="1600" dirty="0"/>
              <a:t> </a:t>
            </a:r>
            <a:r>
              <a:rPr lang="hr-HR" sz="1600" dirty="0" err="1"/>
              <a:t>spesso</a:t>
            </a:r>
            <a:r>
              <a:rPr lang="hr-HR" sz="1600" dirty="0"/>
              <a:t>. Versate la marmellata ancora calda in contenitori di vetro precedentemente sterilizzati, capovolgete i barattoli a testa in gi</a:t>
            </a:r>
            <a:r>
              <a:rPr lang="it-IT" sz="1600" dirty="0"/>
              <a:t>ù</a:t>
            </a:r>
            <a:r>
              <a:rPr lang="hr-HR" sz="1600" dirty="0"/>
              <a:t> fino al completo raffredamento.</a:t>
            </a:r>
          </a:p>
          <a:p>
            <a:pPr marL="342900" indent="-342900">
              <a:buAutoNum type="arabicPeriod"/>
            </a:pPr>
            <a:r>
              <a:rPr lang="hr-HR" sz="1600" dirty="0" err="1"/>
              <a:t>Conservate</a:t>
            </a:r>
            <a:r>
              <a:rPr lang="hr-HR" sz="1600" dirty="0"/>
              <a:t> </a:t>
            </a:r>
            <a:r>
              <a:rPr lang="hr-HR" sz="1600" dirty="0" err="1"/>
              <a:t>in</a:t>
            </a:r>
            <a:r>
              <a:rPr lang="hr-HR" sz="1600" dirty="0"/>
              <a:t> </a:t>
            </a:r>
            <a:r>
              <a:rPr lang="hr-HR" sz="1600" dirty="0" err="1"/>
              <a:t>un</a:t>
            </a:r>
            <a:r>
              <a:rPr lang="hr-HR" sz="1600" dirty="0"/>
              <a:t> </a:t>
            </a:r>
            <a:r>
              <a:rPr lang="hr-HR" sz="1600" dirty="0" err="1"/>
              <a:t>luogo</a:t>
            </a:r>
            <a:r>
              <a:rPr lang="hr-HR" sz="1600" dirty="0"/>
              <a:t> </a:t>
            </a:r>
            <a:r>
              <a:rPr lang="hr-HR" sz="1600" dirty="0" err="1"/>
              <a:t>fresco</a:t>
            </a:r>
            <a:r>
              <a:rPr lang="hr-HR" sz="1600" dirty="0"/>
              <a:t> e </a:t>
            </a:r>
            <a:r>
              <a:rPr lang="hr-HR" sz="1600" dirty="0" err="1"/>
              <a:t>asciutto</a:t>
            </a:r>
            <a:r>
              <a:rPr lang="hr-HR" sz="1600" dirty="0"/>
              <a:t> fino a 8 </a:t>
            </a:r>
            <a:r>
              <a:rPr lang="hr-HR" sz="1600" dirty="0" err="1"/>
              <a:t>mesi</a:t>
            </a:r>
            <a:r>
              <a:rPr lang="hr-HR" sz="1600" dirty="0"/>
              <a:t>.</a:t>
            </a:r>
            <a:endParaRPr lang="en-GB" dirty="0"/>
          </a:p>
        </p:txBody>
      </p:sp>
      <p:pic>
        <p:nvPicPr>
          <p:cNvPr id="3074" name="Picture 2" descr="Marmellata di gelsi fatta in cas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t="19164" r="9163" b="18265"/>
          <a:stretch/>
        </p:blipFill>
        <p:spPr bwMode="auto">
          <a:xfrm>
            <a:off x="1453459" y="823865"/>
            <a:ext cx="1490037" cy="1462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0809838" y="5865091"/>
            <a:ext cx="329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4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02167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Cheesecake</a:t>
            </a:r>
            <a:r>
              <a:rPr lang="hr-HR" dirty="0"/>
              <a:t> </a:t>
            </a:r>
            <a:r>
              <a:rPr lang="hr-HR" dirty="0" err="1"/>
              <a:t>ai</a:t>
            </a:r>
            <a:r>
              <a:rPr lang="hr-HR" dirty="0"/>
              <a:t> </a:t>
            </a:r>
            <a:r>
              <a:rPr lang="hr-HR" dirty="0" err="1"/>
              <a:t>gelsi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95403" y="2640169"/>
            <a:ext cx="382885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/>
              <a:t>Ingredienti</a:t>
            </a:r>
            <a:r>
              <a:rPr lang="hr-HR" b="1" dirty="0"/>
              <a:t>:</a:t>
            </a:r>
          </a:p>
          <a:p>
            <a:endParaRPr lang="hr-HR" b="1" dirty="0"/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hr-HR" dirty="0"/>
              <a:t>90 g di </a:t>
            </a:r>
            <a:r>
              <a:rPr lang="hr-HR" dirty="0" err="1"/>
              <a:t>biscotti</a:t>
            </a:r>
            <a:r>
              <a:rPr lang="hr-HR" dirty="0"/>
              <a:t> </a:t>
            </a:r>
            <a:r>
              <a:rPr lang="hr-HR" dirty="0" err="1"/>
              <a:t>secchi</a:t>
            </a:r>
            <a:endParaRPr lang="it-IT" dirty="0"/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it-IT" dirty="0"/>
              <a:t>1</a:t>
            </a:r>
            <a:r>
              <a:rPr lang="hr-HR" dirty="0"/>
              <a:t>0</a:t>
            </a:r>
            <a:r>
              <a:rPr lang="it-IT" dirty="0"/>
              <a:t>0 g di </a:t>
            </a:r>
            <a:r>
              <a:rPr lang="hr-HR" dirty="0" err="1"/>
              <a:t>ricotta</a:t>
            </a:r>
            <a:endParaRPr lang="it-IT" dirty="0"/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it-IT" dirty="0"/>
              <a:t>1</a:t>
            </a:r>
            <a:r>
              <a:rPr lang="hr-HR" dirty="0"/>
              <a:t> </a:t>
            </a:r>
            <a:r>
              <a:rPr lang="hr-HR" dirty="0" err="1"/>
              <a:t>cucchiaio</a:t>
            </a:r>
            <a:r>
              <a:rPr lang="hr-HR" dirty="0"/>
              <a:t> di </a:t>
            </a:r>
            <a:r>
              <a:rPr lang="hr-HR" dirty="0" err="1"/>
              <a:t>zucchero</a:t>
            </a:r>
            <a:r>
              <a:rPr lang="hr-HR" dirty="0"/>
              <a:t> a </a:t>
            </a:r>
            <a:r>
              <a:rPr lang="hr-HR" dirty="0" err="1"/>
              <a:t>velo</a:t>
            </a:r>
            <a:endParaRPr lang="hr-HR" dirty="0"/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hr-HR" dirty="0"/>
              <a:t>100 g di </a:t>
            </a:r>
            <a:r>
              <a:rPr lang="hr-HR" dirty="0" err="1"/>
              <a:t>gelsi</a:t>
            </a:r>
            <a:r>
              <a:rPr lang="hr-HR" dirty="0"/>
              <a:t> </a:t>
            </a:r>
            <a:r>
              <a:rPr lang="hr-HR" dirty="0" err="1"/>
              <a:t>neri</a:t>
            </a:r>
            <a:endParaRPr lang="it-IT" dirty="0"/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hr-HR" dirty="0"/>
              <a:t>30</a:t>
            </a:r>
            <a:r>
              <a:rPr lang="it-IT" dirty="0"/>
              <a:t> gr di </a:t>
            </a:r>
            <a:r>
              <a:rPr lang="hr-HR" dirty="0" err="1"/>
              <a:t>burro</a:t>
            </a:r>
            <a:endParaRPr lang="it-IT" dirty="0"/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it-IT" dirty="0"/>
              <a:t>1</a:t>
            </a:r>
            <a:r>
              <a:rPr lang="hr-HR" dirty="0"/>
              <a:t>00 ml di </a:t>
            </a:r>
            <a:r>
              <a:rPr lang="hr-HR" dirty="0" err="1"/>
              <a:t>panna</a:t>
            </a:r>
            <a:r>
              <a:rPr lang="hr-HR" dirty="0"/>
              <a:t> </a:t>
            </a: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hr-HR" dirty="0"/>
              <a:t>1 </a:t>
            </a:r>
            <a:r>
              <a:rPr lang="hr-HR" dirty="0" err="1"/>
              <a:t>gelatina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fogli</a:t>
            </a:r>
            <a:endParaRPr lang="hr-HR" dirty="0"/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hr-HR" dirty="0"/>
              <a:t>2 </a:t>
            </a:r>
            <a:r>
              <a:rPr lang="hr-HR" dirty="0" err="1"/>
              <a:t>cucchiai</a:t>
            </a:r>
            <a:r>
              <a:rPr lang="hr-HR" dirty="0"/>
              <a:t> di </a:t>
            </a:r>
            <a:r>
              <a:rPr lang="hr-HR" dirty="0" err="1"/>
              <a:t>zucchero</a:t>
            </a:r>
            <a:endParaRPr lang="hr-HR" dirty="0"/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hr-HR" dirty="0" err="1"/>
              <a:t>q.b</a:t>
            </a:r>
            <a:r>
              <a:rPr lang="hr-HR" dirty="0"/>
              <a:t>. </a:t>
            </a:r>
            <a:r>
              <a:rPr lang="hr-HR" dirty="0" err="1"/>
              <a:t>gelsi</a:t>
            </a:r>
            <a:r>
              <a:rPr lang="hr-HR" dirty="0"/>
              <a:t> </a:t>
            </a:r>
            <a:r>
              <a:rPr lang="hr-HR" dirty="0" err="1"/>
              <a:t>per</a:t>
            </a:r>
            <a:r>
              <a:rPr lang="hr-HR" dirty="0"/>
              <a:t> </a:t>
            </a:r>
            <a:r>
              <a:rPr lang="hr-HR" dirty="0" err="1"/>
              <a:t>decorare</a:t>
            </a:r>
            <a:endParaRPr lang="hr-HR" dirty="0"/>
          </a:p>
          <a:p>
            <a:pPr fontAlgn="base"/>
            <a:endParaRPr lang="hr-HR" dirty="0"/>
          </a:p>
          <a:p>
            <a:r>
              <a:rPr lang="hr-HR" sz="1200" dirty="0" err="1"/>
              <a:t>Dal</a:t>
            </a:r>
            <a:r>
              <a:rPr lang="hr-HR" sz="1200" dirty="0"/>
              <a:t> sito blog giallozafferano.it</a:t>
            </a:r>
            <a:endParaRPr lang="en-GB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996761" y="2640169"/>
            <a:ext cx="589983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/>
              <a:t>Preparazione</a:t>
            </a:r>
            <a:r>
              <a:rPr lang="hr-HR" b="1" dirty="0"/>
              <a:t>:</a:t>
            </a:r>
          </a:p>
          <a:p>
            <a:endParaRPr lang="hr-HR" sz="1400" dirty="0"/>
          </a:p>
          <a:p>
            <a:r>
              <a:rPr lang="it-IT" sz="1400" b="1" dirty="0"/>
              <a:t>Base della </a:t>
            </a:r>
            <a:r>
              <a:rPr lang="it-IT" sz="1400" b="1" dirty="0" err="1"/>
              <a:t>cheesecake</a:t>
            </a:r>
            <a:endParaRPr lang="it-IT" sz="1400" b="1" dirty="0"/>
          </a:p>
          <a:p>
            <a:r>
              <a:rPr lang="it-IT" sz="1400" dirty="0"/>
              <a:t>Rivestite la tortiera di 20 cm a cerniera con la carta forno. Sciogliere il burro a bagno </a:t>
            </a:r>
            <a:r>
              <a:rPr lang="it-IT" sz="1400" dirty="0" err="1"/>
              <a:t>maria</a:t>
            </a:r>
            <a:r>
              <a:rPr lang="it-IT" sz="1400" dirty="0"/>
              <a:t> e lasciare raffreddare completamente. Versare i biscotti secchi nel mixer e frullare.</a:t>
            </a:r>
          </a:p>
          <a:p>
            <a:r>
              <a:rPr lang="it-IT" sz="1400" dirty="0"/>
              <a:t>Mettere i biscotti in una ciotola capiente, unire il burro ed amalgamare con cura, versare nella tortiera e con il dorso di un cucchiaio pressare e livellare tutta la superficie.</a:t>
            </a:r>
          </a:p>
          <a:p>
            <a:r>
              <a:rPr lang="it-IT" sz="1400" dirty="0"/>
              <a:t>Lasciare rassodare la base di biscotti in frigorifero per 30 minuti.</a:t>
            </a:r>
            <a:endParaRPr lang="hr-HR" sz="1400" dirty="0"/>
          </a:p>
          <a:p>
            <a:endParaRPr lang="hr-HR" sz="1400" dirty="0"/>
          </a:p>
          <a:p>
            <a:r>
              <a:rPr lang="it-IT" sz="1400" b="1" dirty="0"/>
              <a:t>Crema della </a:t>
            </a:r>
            <a:r>
              <a:rPr lang="it-IT" sz="1400" b="1" dirty="0" err="1"/>
              <a:t>cheesecake</a:t>
            </a:r>
            <a:endParaRPr lang="it-IT" sz="1400" b="1" dirty="0"/>
          </a:p>
          <a:p>
            <a:r>
              <a:rPr lang="it-IT" sz="1400" dirty="0"/>
              <a:t>Mettere a scolare la ricotta per fare perdere il siero, anche la sera prima.</a:t>
            </a:r>
          </a:p>
          <a:p>
            <a:r>
              <a:rPr lang="it-IT" sz="1400" dirty="0"/>
              <a:t>Mettere la colla di pesce in una ciotola capiente, ricoprire con acqua fredda e lasciare in ammollo per 10 minuti. Scolare, strizzare e sciogliere in 50 ml di panna appena tiepida.</a:t>
            </a:r>
            <a:endParaRPr lang="en-GB" dirty="0"/>
          </a:p>
        </p:txBody>
      </p:sp>
      <p:pic>
        <p:nvPicPr>
          <p:cNvPr id="4102" name="Picture 6" descr="cheesecake ai gelsi ner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2" b="14111"/>
          <a:stretch/>
        </p:blipFill>
        <p:spPr bwMode="auto">
          <a:xfrm>
            <a:off x="1431204" y="827003"/>
            <a:ext cx="1709438" cy="1458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0809838" y="5865091"/>
            <a:ext cx="329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5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58330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Cheesecake</a:t>
            </a:r>
            <a:r>
              <a:rPr lang="hr-HR" dirty="0"/>
              <a:t> </a:t>
            </a:r>
            <a:r>
              <a:rPr lang="hr-HR" dirty="0" err="1"/>
              <a:t>ai</a:t>
            </a:r>
            <a:r>
              <a:rPr lang="hr-HR" dirty="0"/>
              <a:t> </a:t>
            </a:r>
            <a:r>
              <a:rPr lang="hr-HR" dirty="0" err="1"/>
              <a:t>gelsi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431205" y="2640169"/>
            <a:ext cx="946539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/>
              <a:t>Preparazione</a:t>
            </a:r>
            <a:r>
              <a:rPr lang="hr-HR" b="1" dirty="0"/>
              <a:t> (</a:t>
            </a:r>
            <a:r>
              <a:rPr lang="hr-HR" b="1" dirty="0" err="1"/>
              <a:t>continua</a:t>
            </a:r>
            <a:r>
              <a:rPr lang="hr-HR" b="1" dirty="0"/>
              <a:t> </a:t>
            </a:r>
            <a:r>
              <a:rPr lang="hr-HR" b="1" dirty="0" err="1"/>
              <a:t>dalla</a:t>
            </a:r>
            <a:r>
              <a:rPr lang="hr-HR" b="1" dirty="0"/>
              <a:t> </a:t>
            </a:r>
            <a:r>
              <a:rPr lang="hr-HR" b="1" dirty="0" err="1"/>
              <a:t>pagina</a:t>
            </a:r>
            <a:r>
              <a:rPr lang="hr-HR" b="1" dirty="0"/>
              <a:t> </a:t>
            </a:r>
            <a:r>
              <a:rPr lang="hr-HR" b="1" dirty="0" err="1"/>
              <a:t>precedente</a:t>
            </a:r>
            <a:r>
              <a:rPr lang="hr-HR" b="1" dirty="0"/>
              <a:t>):</a:t>
            </a:r>
          </a:p>
          <a:p>
            <a:endParaRPr lang="hr-HR" sz="1400" dirty="0"/>
          </a:p>
          <a:p>
            <a:r>
              <a:rPr lang="it-IT" sz="1400" dirty="0"/>
              <a:t>Setacciare la ricotta in un colino a maglie strette e tenere da parte.</a:t>
            </a:r>
          </a:p>
          <a:p>
            <a:r>
              <a:rPr lang="it-IT" sz="1400" dirty="0"/>
              <a:t>Montare la panna con lo zucchero, unire la ricotta setacciata, poco alla volta e con movimenti delicati per non fare smontare la panna e la colla di pesce già sciolta.</a:t>
            </a:r>
          </a:p>
          <a:p>
            <a:r>
              <a:rPr lang="it-IT" sz="1400" dirty="0"/>
              <a:t>Ottenere una crema liscia e senza grumi, versare sulla base di biscotti già rassodati, livellare e rimettere in frigorifero per un paio d’ore.</a:t>
            </a:r>
            <a:endParaRPr lang="hr-HR" sz="1400" dirty="0"/>
          </a:p>
          <a:p>
            <a:endParaRPr lang="hr-HR" sz="1400" dirty="0"/>
          </a:p>
          <a:p>
            <a:r>
              <a:rPr lang="it-IT" sz="1400" b="1" dirty="0" err="1"/>
              <a:t>Coulis</a:t>
            </a:r>
            <a:r>
              <a:rPr lang="it-IT" sz="1400" b="1" dirty="0"/>
              <a:t> di gelsi</a:t>
            </a:r>
          </a:p>
          <a:p>
            <a:r>
              <a:rPr lang="it-IT" sz="1400" dirty="0"/>
              <a:t>Lavare con cura i gelsi ed eliminare i piccioli.</a:t>
            </a:r>
          </a:p>
          <a:p>
            <a:r>
              <a:rPr lang="it-IT" sz="1400" dirty="0"/>
              <a:t>In una casseruola capiente unire i gelsi, lo zucchero e qualche goccia di limone, mescolare fino a quando lo zucchero non sarà completamente sciolto ed i gelsi si spappolano con una leggera pressione del cucchiaio di legno.</a:t>
            </a:r>
          </a:p>
          <a:p>
            <a:r>
              <a:rPr lang="it-IT" sz="1400" dirty="0"/>
              <a:t>Levare dal fuoco. La </a:t>
            </a:r>
            <a:r>
              <a:rPr lang="it-IT" sz="1400" dirty="0" err="1"/>
              <a:t>coulis</a:t>
            </a:r>
            <a:r>
              <a:rPr lang="it-IT" sz="1400" dirty="0"/>
              <a:t> può essere già utilizzata o essere filtrata in un colino a maglie strette per una </a:t>
            </a:r>
            <a:r>
              <a:rPr lang="it-IT" sz="1400" dirty="0" err="1"/>
              <a:t>coulis</a:t>
            </a:r>
            <a:r>
              <a:rPr lang="it-IT" sz="1400" dirty="0"/>
              <a:t> liscia e senza semini.</a:t>
            </a:r>
          </a:p>
          <a:p>
            <a:r>
              <a:rPr lang="it-IT" sz="1400" dirty="0"/>
              <a:t>Tirare fuori la </a:t>
            </a:r>
            <a:r>
              <a:rPr lang="it-IT" sz="1400" dirty="0" err="1"/>
              <a:t>cheesecake</a:t>
            </a:r>
            <a:r>
              <a:rPr lang="it-IT" sz="1400" dirty="0"/>
              <a:t> dal frigorifero, levare dallo stampo, eliminare la carta da forno e sistemare su un piatto di portata, ultimare con la </a:t>
            </a:r>
            <a:r>
              <a:rPr lang="it-IT" sz="1400" dirty="0" err="1"/>
              <a:t>coulis</a:t>
            </a:r>
            <a:r>
              <a:rPr lang="it-IT" sz="1400" dirty="0"/>
              <a:t> di gelsi e servire.</a:t>
            </a:r>
          </a:p>
          <a:p>
            <a:endParaRPr lang="it-IT" sz="1400" dirty="0"/>
          </a:p>
          <a:p>
            <a:endParaRPr lang="hr-HR" sz="1400" dirty="0"/>
          </a:p>
        </p:txBody>
      </p:sp>
      <p:pic>
        <p:nvPicPr>
          <p:cNvPr id="4102" name="Picture 6" descr="cheesecake ai gelsi ner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2" b="14111"/>
          <a:stretch/>
        </p:blipFill>
        <p:spPr bwMode="auto">
          <a:xfrm>
            <a:off x="1431204" y="827003"/>
            <a:ext cx="1709438" cy="1458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0809838" y="5865091"/>
            <a:ext cx="329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6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89027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Crostata</a:t>
            </a:r>
            <a:r>
              <a:rPr lang="hr-HR" dirty="0"/>
              <a:t> di </a:t>
            </a:r>
            <a:r>
              <a:rPr lang="hr-HR" dirty="0" err="1"/>
              <a:t>gelsi</a:t>
            </a:r>
            <a:r>
              <a:rPr lang="hr-HR" dirty="0"/>
              <a:t> </a:t>
            </a:r>
            <a:r>
              <a:rPr lang="hr-HR" dirty="0" err="1"/>
              <a:t>bianchi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95403" y="2640169"/>
            <a:ext cx="38288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/>
              <a:t>Ingredienti</a:t>
            </a:r>
            <a:r>
              <a:rPr lang="hr-HR" b="1" dirty="0"/>
              <a:t>:</a:t>
            </a:r>
          </a:p>
          <a:p>
            <a:endParaRPr lang="hr-HR" b="1" dirty="0"/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it-IT" dirty="0"/>
              <a:t>2</a:t>
            </a:r>
            <a:r>
              <a:rPr lang="hr-HR" dirty="0"/>
              <a:t>00 g di </a:t>
            </a:r>
            <a:r>
              <a:rPr lang="hr-HR" dirty="0" err="1"/>
              <a:t>farina</a:t>
            </a:r>
            <a:r>
              <a:rPr lang="hr-HR" dirty="0"/>
              <a:t> 00</a:t>
            </a: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hr-HR" dirty="0"/>
              <a:t>80 g di </a:t>
            </a:r>
            <a:r>
              <a:rPr lang="hr-HR" dirty="0" err="1"/>
              <a:t>olio</a:t>
            </a:r>
            <a:r>
              <a:rPr lang="hr-HR" dirty="0"/>
              <a:t> </a:t>
            </a:r>
            <a:r>
              <a:rPr lang="hr-HR" dirty="0" err="1"/>
              <a:t>extra</a:t>
            </a:r>
            <a:r>
              <a:rPr lang="hr-HR" dirty="0"/>
              <a:t> </a:t>
            </a:r>
            <a:r>
              <a:rPr lang="hr-HR" dirty="0" err="1"/>
              <a:t>vergine</a:t>
            </a:r>
            <a:r>
              <a:rPr lang="hr-HR" dirty="0"/>
              <a:t> </a:t>
            </a:r>
            <a:r>
              <a:rPr lang="hr-HR" dirty="0" err="1"/>
              <a:t>d’oliva</a:t>
            </a:r>
            <a:endParaRPr lang="it-IT" dirty="0"/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hr-HR" dirty="0"/>
              <a:t>70 g di </a:t>
            </a:r>
            <a:r>
              <a:rPr lang="hr-HR" dirty="0" err="1"/>
              <a:t>zucchero</a:t>
            </a:r>
            <a:r>
              <a:rPr lang="hr-HR" dirty="0"/>
              <a:t> di </a:t>
            </a:r>
            <a:r>
              <a:rPr lang="hr-HR" dirty="0" err="1"/>
              <a:t>canna</a:t>
            </a:r>
            <a:r>
              <a:rPr lang="hr-HR" dirty="0"/>
              <a:t> </a:t>
            </a:r>
            <a:endParaRPr lang="it-IT" dirty="0"/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hr-HR" dirty="0"/>
              <a:t>2 </a:t>
            </a:r>
            <a:r>
              <a:rPr lang="hr-HR" dirty="0" err="1"/>
              <a:t>uova</a:t>
            </a:r>
            <a:r>
              <a:rPr lang="hr-HR" dirty="0"/>
              <a:t> </a:t>
            </a:r>
            <a:r>
              <a:rPr lang="hr-HR" dirty="0" err="1"/>
              <a:t>fresche</a:t>
            </a:r>
            <a:endParaRPr lang="hr-HR" dirty="0"/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hr-HR" dirty="0" err="1"/>
              <a:t>un</a:t>
            </a:r>
            <a:r>
              <a:rPr lang="hr-HR" dirty="0"/>
              <a:t> </a:t>
            </a:r>
            <a:r>
              <a:rPr lang="hr-HR" dirty="0" err="1"/>
              <a:t>pizzico</a:t>
            </a:r>
            <a:r>
              <a:rPr lang="hr-HR" dirty="0"/>
              <a:t> di </a:t>
            </a:r>
            <a:r>
              <a:rPr lang="hr-HR" dirty="0" err="1"/>
              <a:t>vaniglia</a:t>
            </a:r>
            <a:r>
              <a:rPr lang="hr-HR" dirty="0"/>
              <a:t> </a:t>
            </a:r>
            <a:r>
              <a:rPr lang="hr-HR" dirty="0" err="1"/>
              <a:t>bourbon</a:t>
            </a:r>
            <a:endParaRPr lang="it-IT" dirty="0"/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hr-HR" dirty="0"/>
              <a:t>400 g di </a:t>
            </a:r>
            <a:r>
              <a:rPr lang="hr-HR" dirty="0" err="1"/>
              <a:t>gelsi</a:t>
            </a:r>
            <a:r>
              <a:rPr lang="hr-HR" dirty="0"/>
              <a:t> </a:t>
            </a:r>
            <a:r>
              <a:rPr lang="hr-HR" dirty="0" err="1"/>
              <a:t>bianchi</a:t>
            </a:r>
            <a:endParaRPr lang="it-IT" dirty="0"/>
          </a:p>
          <a:p>
            <a:pPr fontAlgn="base"/>
            <a:endParaRPr lang="hr-HR" dirty="0"/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endParaRPr lang="hr-HR" dirty="0"/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endParaRPr lang="hr-HR" dirty="0"/>
          </a:p>
          <a:p>
            <a:r>
              <a:rPr lang="hr-HR" sz="1200" dirty="0" err="1"/>
              <a:t>Dal</a:t>
            </a:r>
            <a:r>
              <a:rPr lang="hr-HR" sz="1200" dirty="0"/>
              <a:t> sito </a:t>
            </a:r>
            <a:r>
              <a:rPr lang="hr-HR" sz="1200" dirty="0" err="1"/>
              <a:t>Cucina</a:t>
            </a:r>
            <a:r>
              <a:rPr lang="hr-HR" sz="1200" dirty="0"/>
              <a:t> di </a:t>
            </a:r>
            <a:r>
              <a:rPr lang="hr-HR" sz="1200" dirty="0" err="1"/>
              <a:t>GiuGen</a:t>
            </a:r>
            <a:endParaRPr lang="en-GB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996762" y="2640169"/>
            <a:ext cx="58130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/>
              <a:t>Preparazione</a:t>
            </a:r>
            <a:r>
              <a:rPr lang="hr-HR" b="1" dirty="0"/>
              <a:t>:</a:t>
            </a:r>
          </a:p>
          <a:p>
            <a:endParaRPr lang="hr-HR" b="1" dirty="0"/>
          </a:p>
          <a:p>
            <a:pPr marL="342900" indent="-342900">
              <a:buFont typeface="+mj-lt"/>
              <a:buAutoNum type="arabicPeriod"/>
            </a:pPr>
            <a:r>
              <a:rPr lang="it-IT" sz="1400" dirty="0"/>
              <a:t>Setaccia</a:t>
            </a:r>
            <a:r>
              <a:rPr lang="hr-HR" sz="1400" dirty="0"/>
              <a:t>t</a:t>
            </a:r>
            <a:r>
              <a:rPr lang="it-IT" sz="1400" dirty="0"/>
              <a:t>e la </a:t>
            </a:r>
            <a:r>
              <a:rPr lang="it-IT" sz="1400" dirty="0" err="1"/>
              <a:t>farin</a:t>
            </a:r>
            <a:r>
              <a:rPr lang="hr-HR" sz="1400" dirty="0"/>
              <a:t>a</a:t>
            </a:r>
            <a:r>
              <a:rPr lang="it-IT" sz="1400" dirty="0"/>
              <a:t> e versa</a:t>
            </a:r>
            <a:r>
              <a:rPr lang="hr-HR" sz="1400" dirty="0" err="1"/>
              <a:t>tela</a:t>
            </a:r>
            <a:r>
              <a:rPr lang="it-IT" sz="1400" dirty="0"/>
              <a:t> in una ciotola. Aggiunge</a:t>
            </a:r>
            <a:r>
              <a:rPr lang="hr-HR" sz="1400" dirty="0"/>
              <a:t>te</a:t>
            </a:r>
            <a:r>
              <a:rPr lang="it-IT" sz="1400" dirty="0"/>
              <a:t>  lo zucchero, l’olio d’oliva, e le uova. Mescola</a:t>
            </a:r>
            <a:r>
              <a:rPr lang="hr-HR" sz="1400" dirty="0"/>
              <a:t>te</a:t>
            </a:r>
            <a:r>
              <a:rPr lang="it-IT" sz="1400" dirty="0"/>
              <a:t> con una forchetta. Versa</a:t>
            </a:r>
            <a:r>
              <a:rPr lang="hr-HR" sz="1400" dirty="0"/>
              <a:t>t</a:t>
            </a:r>
            <a:r>
              <a:rPr lang="it-IT" sz="1400" dirty="0"/>
              <a:t>e tutto su un piano di lavoro e lavora</a:t>
            </a:r>
            <a:r>
              <a:rPr lang="hr-HR" sz="1400" dirty="0"/>
              <a:t>t</a:t>
            </a:r>
            <a:r>
              <a:rPr lang="it-IT" sz="1400" dirty="0"/>
              <a:t>e quel tanto ad avere un impasto omogeneo e </a:t>
            </a:r>
            <a:r>
              <a:rPr lang="hr-HR" sz="1400" dirty="0"/>
              <a:t>l</a:t>
            </a:r>
            <a:r>
              <a:rPr lang="it-IT" sz="1400" dirty="0" err="1"/>
              <a:t>iscio</a:t>
            </a:r>
            <a:r>
              <a:rPr lang="it-IT" sz="1400" dirty="0"/>
              <a:t>.  Forma</a:t>
            </a:r>
            <a:r>
              <a:rPr lang="hr-HR" sz="1400" dirty="0"/>
              <a:t>t</a:t>
            </a:r>
            <a:r>
              <a:rPr lang="it-IT" sz="1400" dirty="0"/>
              <a:t>e una palla, copri</a:t>
            </a:r>
            <a:r>
              <a:rPr lang="hr-HR" sz="1400" dirty="0"/>
              <a:t>t</a:t>
            </a:r>
            <a:r>
              <a:rPr lang="it-IT" sz="1400" dirty="0"/>
              <a:t>e con una pellicola e mette</a:t>
            </a:r>
            <a:r>
              <a:rPr lang="hr-HR" sz="1400" dirty="0" err="1"/>
              <a:t>tela</a:t>
            </a:r>
            <a:r>
              <a:rPr lang="it-IT" sz="1400" dirty="0"/>
              <a:t> in frigorifero per un 30 minuti oppure nel congelatore per 10 minuti.</a:t>
            </a:r>
            <a:endParaRPr lang="hr-HR" sz="1400" dirty="0"/>
          </a:p>
          <a:p>
            <a:pPr marL="342900" indent="-342900">
              <a:buFont typeface="+mj-lt"/>
              <a:buAutoNum type="arabicPeriod"/>
            </a:pPr>
            <a:endParaRPr lang="hr-HR" sz="1400" dirty="0"/>
          </a:p>
          <a:p>
            <a:pPr marL="342900" indent="-342900">
              <a:buFont typeface="+mj-lt"/>
              <a:buAutoNum type="arabicPeriod"/>
            </a:pPr>
            <a:r>
              <a:rPr lang="it-IT" sz="1400" dirty="0"/>
              <a:t>Nel frattempo accendete il forno a 180</a:t>
            </a:r>
            <a:r>
              <a:rPr lang="hr-HR" sz="1400" dirty="0"/>
              <a:t>°</a:t>
            </a:r>
            <a:r>
              <a:rPr lang="it-IT" sz="1400" dirty="0"/>
              <a:t>C.  Togliete la frolla dal congelatore e con un mattarello stendete 3/4 della pasta sopra un foglio di carta forno infarinata.  Capovolgerla  dentro uno stampo da crostata da 30 cm di diametro, premendo bene per far aderire con tutta la carta.</a:t>
            </a:r>
            <a:r>
              <a:rPr lang="hr-HR" sz="1400" dirty="0"/>
              <a:t> </a:t>
            </a:r>
            <a:r>
              <a:rPr lang="it-IT" sz="1400" dirty="0"/>
              <a:t>Togliete la carta gentilmente e la pasta in eccesso.</a:t>
            </a:r>
            <a:endParaRPr lang="hr-HR" sz="1400" dirty="0"/>
          </a:p>
          <a:p>
            <a:endParaRPr lang="en-GB" dirty="0"/>
          </a:p>
        </p:txBody>
      </p:sp>
      <p:pic>
        <p:nvPicPr>
          <p:cNvPr id="5122" name="Picture 2" descr="http://cucinadigiugen.altervista.org/wp-content/uploads/2013/05/imag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989" y="982131"/>
            <a:ext cx="1738488" cy="1303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0809838" y="5865091"/>
            <a:ext cx="329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7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36790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Crostata</a:t>
            </a:r>
            <a:r>
              <a:rPr lang="hr-HR" dirty="0"/>
              <a:t> di </a:t>
            </a:r>
            <a:r>
              <a:rPr lang="hr-HR" dirty="0" err="1"/>
              <a:t>gelsi</a:t>
            </a:r>
            <a:r>
              <a:rPr lang="hr-HR" dirty="0"/>
              <a:t> </a:t>
            </a:r>
            <a:r>
              <a:rPr lang="hr-HR" dirty="0" err="1"/>
              <a:t>bianchi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95402" y="2666802"/>
            <a:ext cx="941484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/>
              <a:t>Preparazione</a:t>
            </a:r>
            <a:r>
              <a:rPr lang="hr-HR" b="1" dirty="0"/>
              <a:t> (</a:t>
            </a:r>
            <a:r>
              <a:rPr lang="hr-HR" b="1" dirty="0" err="1"/>
              <a:t>continua</a:t>
            </a:r>
            <a:r>
              <a:rPr lang="hr-HR" b="1" dirty="0"/>
              <a:t> </a:t>
            </a:r>
            <a:r>
              <a:rPr lang="hr-HR" b="1" dirty="0" err="1"/>
              <a:t>dalla</a:t>
            </a:r>
            <a:r>
              <a:rPr lang="hr-HR" b="1" dirty="0"/>
              <a:t> </a:t>
            </a:r>
            <a:r>
              <a:rPr lang="hr-HR" b="1" dirty="0" err="1"/>
              <a:t>pagina</a:t>
            </a:r>
            <a:r>
              <a:rPr lang="hr-HR" b="1" dirty="0"/>
              <a:t> </a:t>
            </a:r>
            <a:r>
              <a:rPr lang="hr-HR" b="1" dirty="0" err="1"/>
              <a:t>precedente</a:t>
            </a:r>
            <a:r>
              <a:rPr lang="hr-HR" b="1" dirty="0"/>
              <a:t>):</a:t>
            </a:r>
          </a:p>
          <a:p>
            <a:endParaRPr lang="hr-HR" b="1" dirty="0"/>
          </a:p>
          <a:p>
            <a:r>
              <a:rPr lang="hr-HR" sz="1400" dirty="0"/>
              <a:t>3.  </a:t>
            </a:r>
            <a:r>
              <a:rPr lang="it-IT" sz="1400" dirty="0"/>
              <a:t>Lavate e scolate bene i gelsi. Togliete il gambetto sottile e versate direttamente sulla pasta frolla. </a:t>
            </a:r>
            <a:r>
              <a:rPr lang="hr-HR" sz="1400" dirty="0"/>
              <a:t> Se</a:t>
            </a:r>
            <a:r>
              <a:rPr lang="it-IT" sz="1400" dirty="0"/>
              <a:t> i gelsi sono </a:t>
            </a:r>
            <a:r>
              <a:rPr lang="it-IT" sz="1400" dirty="0" err="1"/>
              <a:t>matur</a:t>
            </a:r>
            <a:r>
              <a:rPr lang="hr-HR" sz="1400" dirty="0"/>
              <a:t>i</a:t>
            </a:r>
            <a:r>
              <a:rPr lang="it-IT" sz="1400" dirty="0"/>
              <a:t> e dolcissimi non </a:t>
            </a:r>
            <a:r>
              <a:rPr lang="hr-HR" sz="1400" dirty="0" err="1"/>
              <a:t>occorre</a:t>
            </a:r>
            <a:r>
              <a:rPr lang="hr-HR" sz="1400" dirty="0"/>
              <a:t> </a:t>
            </a:r>
            <a:r>
              <a:rPr lang="hr-HR" sz="1400" dirty="0" err="1"/>
              <a:t>aggiungere</a:t>
            </a:r>
            <a:r>
              <a:rPr lang="hr-HR" sz="1400" dirty="0"/>
              <a:t> </a:t>
            </a:r>
            <a:r>
              <a:rPr lang="hr-HR" sz="1400" dirty="0" err="1"/>
              <a:t>lo</a:t>
            </a:r>
            <a:r>
              <a:rPr lang="hr-HR" sz="1400" dirty="0"/>
              <a:t> </a:t>
            </a:r>
            <a:r>
              <a:rPr lang="hr-HR" sz="1400" dirty="0" err="1"/>
              <a:t>zucchero</a:t>
            </a:r>
            <a:r>
              <a:rPr lang="hr-HR" sz="1400" dirty="0"/>
              <a:t>.</a:t>
            </a:r>
          </a:p>
          <a:p>
            <a:endParaRPr lang="hr-HR" sz="1400" dirty="0"/>
          </a:p>
          <a:p>
            <a:r>
              <a:rPr lang="hr-HR" sz="1400" dirty="0"/>
              <a:t>4. </a:t>
            </a:r>
            <a:r>
              <a:rPr lang="it-IT" sz="1400" dirty="0"/>
              <a:t>Come decoro prendete  la rimanente pasta frolla e formate de</a:t>
            </a:r>
            <a:r>
              <a:rPr lang="hr-HR" sz="1400" dirty="0" err="1"/>
              <a:t>lle</a:t>
            </a:r>
            <a:r>
              <a:rPr lang="it-IT" sz="1400" dirty="0"/>
              <a:t> </a:t>
            </a:r>
            <a:r>
              <a:rPr lang="it-IT" sz="1400" dirty="0" err="1"/>
              <a:t>piccol</a:t>
            </a:r>
            <a:r>
              <a:rPr lang="hr-HR" sz="1400" dirty="0"/>
              <a:t>e</a:t>
            </a:r>
            <a:r>
              <a:rPr lang="it-IT" sz="1400" dirty="0"/>
              <a:t> palline arrotolando tra le palme delle mani.  Adagiare le palline sopra i gelsi.  Dopo la cottura sentirete la </a:t>
            </a:r>
            <a:r>
              <a:rPr lang="it-IT" sz="1400" dirty="0" err="1"/>
              <a:t>croccantezza</a:t>
            </a:r>
            <a:r>
              <a:rPr lang="it-IT" sz="1400" dirty="0"/>
              <a:t> delle palline di frolla contro la morbidezza dei gelsi cotti.</a:t>
            </a:r>
            <a:endParaRPr lang="hr-HR" sz="1400" dirty="0"/>
          </a:p>
          <a:p>
            <a:endParaRPr lang="hr-HR" sz="1400" dirty="0"/>
          </a:p>
          <a:p>
            <a:r>
              <a:rPr lang="hr-HR" sz="1400" dirty="0"/>
              <a:t>5. </a:t>
            </a:r>
            <a:r>
              <a:rPr lang="it-IT" sz="1400" dirty="0"/>
              <a:t>Infornare la </a:t>
            </a:r>
            <a:r>
              <a:rPr lang="it-IT" sz="1400" b="1" dirty="0"/>
              <a:t>crostata di gelsi bianchi</a:t>
            </a:r>
            <a:r>
              <a:rPr lang="it-IT" sz="1400" dirty="0"/>
              <a:t> nel forno ventilato a 180</a:t>
            </a:r>
            <a:r>
              <a:rPr lang="hr-HR" sz="1400" dirty="0"/>
              <a:t>°</a:t>
            </a:r>
            <a:r>
              <a:rPr lang="it-IT" sz="1400" dirty="0"/>
              <a:t>C per 30 minuti fino doratura.</a:t>
            </a:r>
          </a:p>
          <a:p>
            <a:r>
              <a:rPr lang="it-IT" sz="1400" dirty="0"/>
              <a:t>Lasciare intiepidire e servire.  </a:t>
            </a:r>
            <a:endParaRPr lang="hr-HR" sz="1400" dirty="0"/>
          </a:p>
          <a:p>
            <a:endParaRPr lang="hr-HR" sz="1400" dirty="0"/>
          </a:p>
          <a:p>
            <a:r>
              <a:rPr lang="hr-HR" sz="1400" dirty="0"/>
              <a:t>6. </a:t>
            </a:r>
            <a:r>
              <a:rPr lang="it-IT" sz="1400" dirty="0"/>
              <a:t>Buon a</a:t>
            </a:r>
            <a:r>
              <a:rPr lang="hr-HR" sz="1400" dirty="0"/>
              <a:t>p</a:t>
            </a:r>
            <a:r>
              <a:rPr lang="it-IT" sz="1400" dirty="0" err="1"/>
              <a:t>petito</a:t>
            </a:r>
            <a:r>
              <a:rPr lang="it-IT" sz="1400" dirty="0"/>
              <a:t> !</a:t>
            </a:r>
          </a:p>
          <a:p>
            <a:endParaRPr lang="hr-HR" sz="1400" dirty="0"/>
          </a:p>
        </p:txBody>
      </p:sp>
      <p:pic>
        <p:nvPicPr>
          <p:cNvPr id="5122" name="Picture 2" descr="http://cucinadigiugen.altervista.org/wp-content/uploads/2013/05/imag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989" y="982131"/>
            <a:ext cx="1738488" cy="1303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0809838" y="5865091"/>
            <a:ext cx="329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8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44539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Granita di </a:t>
            </a:r>
            <a:r>
              <a:rPr lang="hr-HR" dirty="0" err="1"/>
              <a:t>gelsi</a:t>
            </a:r>
            <a:r>
              <a:rPr lang="hr-HR" dirty="0"/>
              <a:t> </a:t>
            </a:r>
            <a:r>
              <a:rPr lang="hr-HR" dirty="0" err="1"/>
              <a:t>bianchi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95403" y="2640169"/>
            <a:ext cx="382885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/>
              <a:t>Ingredienti</a:t>
            </a:r>
            <a:r>
              <a:rPr lang="hr-HR" b="1" dirty="0"/>
              <a:t>:</a:t>
            </a:r>
          </a:p>
          <a:p>
            <a:endParaRPr lang="hr-HR" b="1" dirty="0"/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hr-HR" dirty="0"/>
              <a:t>500 g di </a:t>
            </a:r>
            <a:r>
              <a:rPr lang="hr-HR" dirty="0" err="1"/>
              <a:t>gelsi</a:t>
            </a:r>
            <a:r>
              <a:rPr lang="hr-HR" dirty="0"/>
              <a:t> </a:t>
            </a:r>
            <a:r>
              <a:rPr lang="hr-HR" dirty="0" err="1"/>
              <a:t>bianchi</a:t>
            </a:r>
            <a:endParaRPr lang="it-IT" dirty="0"/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hr-HR" dirty="0"/>
              <a:t>100</a:t>
            </a:r>
            <a:r>
              <a:rPr lang="it-IT" dirty="0"/>
              <a:t> g di </a:t>
            </a:r>
            <a:r>
              <a:rPr lang="hr-HR" dirty="0" err="1"/>
              <a:t>acqua</a:t>
            </a:r>
            <a:r>
              <a:rPr lang="hr-HR" dirty="0"/>
              <a:t> (</a:t>
            </a:r>
            <a:r>
              <a:rPr lang="hr-HR" dirty="0" err="1"/>
              <a:t>circa</a:t>
            </a:r>
            <a:r>
              <a:rPr lang="hr-HR" dirty="0"/>
              <a:t>)</a:t>
            </a: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hr-HR" dirty="0"/>
              <a:t>350 g di </a:t>
            </a:r>
            <a:r>
              <a:rPr lang="hr-HR" dirty="0" err="1"/>
              <a:t>zucchero</a:t>
            </a:r>
            <a:endParaRPr lang="it-IT" dirty="0"/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it-IT" dirty="0"/>
              <a:t>1</a:t>
            </a:r>
            <a:r>
              <a:rPr lang="hr-HR" dirty="0"/>
              <a:t> </a:t>
            </a:r>
            <a:r>
              <a:rPr lang="hr-HR" dirty="0" err="1"/>
              <a:t>limone</a:t>
            </a:r>
            <a:endParaRPr lang="it-IT" dirty="0"/>
          </a:p>
          <a:p>
            <a:pPr fontAlgn="base"/>
            <a:endParaRPr lang="hr-HR" dirty="0"/>
          </a:p>
          <a:p>
            <a:pPr fontAlgn="base"/>
            <a:endParaRPr lang="hr-HR" dirty="0"/>
          </a:p>
          <a:p>
            <a:pPr fontAlgn="base"/>
            <a:endParaRPr lang="hr-HR" dirty="0"/>
          </a:p>
          <a:p>
            <a:pPr fontAlgn="base"/>
            <a:endParaRPr lang="hr-HR" dirty="0"/>
          </a:p>
          <a:p>
            <a:pPr fontAlgn="base"/>
            <a:endParaRPr lang="hr-HR" dirty="0"/>
          </a:p>
          <a:p>
            <a:pPr fontAlgn="base"/>
            <a:endParaRPr lang="hr-HR" dirty="0"/>
          </a:p>
          <a:p>
            <a:r>
              <a:rPr lang="hr-HR" sz="1200" dirty="0" err="1"/>
              <a:t>Dal</a:t>
            </a:r>
            <a:r>
              <a:rPr lang="hr-HR" sz="1200" dirty="0"/>
              <a:t> sito </a:t>
            </a:r>
            <a:r>
              <a:rPr lang="hr-HR" sz="1200" dirty="0" err="1"/>
              <a:t>PepeRosa</a:t>
            </a:r>
            <a:r>
              <a:rPr lang="hr-HR" sz="1200" dirty="0"/>
              <a:t> e </a:t>
            </a:r>
            <a:r>
              <a:rPr lang="hr-HR" sz="1200" dirty="0" err="1"/>
              <a:t>Rosmarino</a:t>
            </a:r>
            <a:endParaRPr lang="en-GB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996762" y="2640169"/>
            <a:ext cx="581307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/>
              <a:t>Preparazione</a:t>
            </a:r>
            <a:r>
              <a:rPr lang="hr-HR" b="1" dirty="0"/>
              <a:t>:</a:t>
            </a:r>
          </a:p>
          <a:p>
            <a:endParaRPr lang="hr-HR" sz="800" b="1" dirty="0"/>
          </a:p>
          <a:p>
            <a:pPr marL="342900" indent="-342900">
              <a:buAutoNum type="arabicPeriod"/>
            </a:pPr>
            <a:r>
              <a:rPr lang="it-IT" sz="1400" dirty="0"/>
              <a:t>Lavate i gelsi delicatamente sotto l’acqua corrente e poi </a:t>
            </a:r>
            <a:r>
              <a:rPr lang="it-IT" sz="1400" dirty="0" err="1"/>
              <a:t>mettetel</a:t>
            </a:r>
            <a:r>
              <a:rPr lang="hr-HR" sz="1400" dirty="0"/>
              <a:t>i</a:t>
            </a:r>
            <a:r>
              <a:rPr lang="it-IT" sz="1400" dirty="0"/>
              <a:t> a sgocciolare in un colapasta.</a:t>
            </a:r>
            <a:endParaRPr lang="hr-HR" sz="1400" dirty="0"/>
          </a:p>
          <a:p>
            <a:pPr marL="342900" indent="-342900">
              <a:buAutoNum type="arabicPeriod"/>
            </a:pPr>
            <a:r>
              <a:rPr lang="it-IT" sz="1400" dirty="0"/>
              <a:t>Mettete </a:t>
            </a:r>
            <a:r>
              <a:rPr lang="hr-HR" sz="1400" dirty="0"/>
              <a:t>i </a:t>
            </a:r>
            <a:r>
              <a:rPr lang="hr-HR" sz="1400" dirty="0" err="1"/>
              <a:t>gelsi</a:t>
            </a:r>
            <a:r>
              <a:rPr lang="it-IT" sz="1400" dirty="0"/>
              <a:t> in un passino a fori stretti, spremeteci il succo di mezzo limone per non annerirsi e passate tutta la polpa. </a:t>
            </a:r>
            <a:endParaRPr lang="hr-HR" sz="1400" dirty="0"/>
          </a:p>
          <a:p>
            <a:pPr marL="342900" indent="-342900">
              <a:buAutoNum type="arabicPeriod"/>
            </a:pPr>
            <a:r>
              <a:rPr lang="it-IT" sz="1400" dirty="0"/>
              <a:t>Versate tutto lo zucchero in un pentolino e copritelo con l’acqua e il succo dell’altro mezzo limone. Lo zucchero deve completamente essere sommerso dall’acqua quindi se serve, mettetene ancora qualche cucchiaio.</a:t>
            </a:r>
            <a:r>
              <a:rPr lang="hr-HR" sz="1400" dirty="0"/>
              <a:t> </a:t>
            </a:r>
            <a:r>
              <a:rPr lang="it-IT" sz="1400" dirty="0"/>
              <a:t>Accendete la fiamma a minimo e sciogliete lentamente tutto lo zucchero fino a che diventi uno sciroppo denso.</a:t>
            </a:r>
            <a:r>
              <a:rPr lang="hr-HR" sz="1400" dirty="0"/>
              <a:t> </a:t>
            </a:r>
            <a:r>
              <a:rPr lang="it-IT" sz="1400" dirty="0"/>
              <a:t>Fatelo bollire, poi spegnete e lasciate intiepidire mescolando.</a:t>
            </a:r>
            <a:endParaRPr lang="hr-HR" sz="1400" dirty="0"/>
          </a:p>
          <a:p>
            <a:pPr marL="342900" indent="-342900">
              <a:buAutoNum type="arabicPeriod"/>
            </a:pPr>
            <a:r>
              <a:rPr lang="it-IT" sz="1400" dirty="0"/>
              <a:t>Mettete tutto in una vaschetta con coperchio nel congelatore e mescolate ogni mezz’ora circa per 3/4 volte, (dipende dalla potenza del congelatore) o comunque fino a quando si sarà addensata totalmente.</a:t>
            </a:r>
            <a:endParaRPr lang="hr-HR" sz="1400" dirty="0"/>
          </a:p>
          <a:p>
            <a:pPr marL="342900" indent="-342900">
              <a:buAutoNum type="arabicPeriod"/>
            </a:pPr>
            <a:r>
              <a:rPr lang="it-IT" sz="1400" dirty="0"/>
              <a:t>A questo punto potete lasciare la granita di gelsi bianchi nel congelatore fino a quando non la degusterete!</a:t>
            </a:r>
          </a:p>
        </p:txBody>
      </p:sp>
      <p:pic>
        <p:nvPicPr>
          <p:cNvPr id="7170" name="Picture 2" descr="Granita di Gelsi bianchi senza gelatiera ricetta sicili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274" y="909624"/>
            <a:ext cx="1971988" cy="1376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0809838" y="5865091"/>
            <a:ext cx="329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9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13249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232</TotalTime>
  <Words>1216</Words>
  <Application>Microsoft Office PowerPoint</Application>
  <PresentationFormat>Widescreen</PresentationFormat>
  <Paragraphs>142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Organic</vt:lpstr>
      <vt:lpstr>RICETTE CON GELSI</vt:lpstr>
      <vt:lpstr>Indice</vt:lpstr>
      <vt:lpstr>Torta soffice ai gelsi neri</vt:lpstr>
      <vt:lpstr>Marmellata di gelsi </vt:lpstr>
      <vt:lpstr>Cheesecake ai gelsi</vt:lpstr>
      <vt:lpstr>Cheesecake ai gelsi</vt:lpstr>
      <vt:lpstr>Crostata di gelsi bianchi</vt:lpstr>
      <vt:lpstr>Crostata di gelsi bianchi</vt:lpstr>
      <vt:lpstr>Granita di gelsi bianchi 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RICETTE AI GELSI</dc:title>
  <dc:creator>Goran Miletić</dc:creator>
  <cp:lastModifiedBy>Ksenija</cp:lastModifiedBy>
  <cp:revision>20</cp:revision>
  <dcterms:created xsi:type="dcterms:W3CDTF">2021-05-01T18:20:15Z</dcterms:created>
  <dcterms:modified xsi:type="dcterms:W3CDTF">2021-05-10T08:48:10Z</dcterms:modified>
</cp:coreProperties>
</file>