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2"/>
  </p:notesMasterIdLst>
  <p:sldIdLst>
    <p:sldId id="256" r:id="rId2"/>
    <p:sldId id="257" r:id="rId3"/>
    <p:sldId id="286" r:id="rId4"/>
    <p:sldId id="260" r:id="rId5"/>
    <p:sldId id="261" r:id="rId6"/>
    <p:sldId id="263" r:id="rId7"/>
    <p:sldId id="268" r:id="rId8"/>
    <p:sldId id="264" r:id="rId9"/>
    <p:sldId id="274" r:id="rId10"/>
    <p:sldId id="262" r:id="rId11"/>
  </p:sldIdLst>
  <p:sldSz cx="9144000" cy="5143500" type="screen16x9"/>
  <p:notesSz cx="6858000" cy="9144000"/>
  <p:embeddedFontLst>
    <p:embeddedFont>
      <p:font typeface="Dosis" panose="020B0604020202020204" charset="-18"/>
      <p:regular r:id="rId13"/>
      <p:bold r:id="rId14"/>
    </p:embeddedFont>
    <p:embeddedFont>
      <p:font typeface="Dosis ExtraLight" panose="020B0604020202020204" charset="-18"/>
      <p:regular r:id="rId15"/>
      <p:bold r:id="rId16"/>
    </p:embeddedFont>
    <p:embeddedFont>
      <p:font typeface="Pontano Sans"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060898-4E1C-4300-B3F9-ECAE13062A8E}">
  <a:tblStyle styleId="{AB060898-4E1C-4300-B3F9-ECAE13062A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Google Shape;25;p4"/>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602686" y="3512916"/>
            <a:ext cx="1278848" cy="1021604"/>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1883" y="3961149"/>
            <a:ext cx="566286" cy="927029"/>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00940" y="421461"/>
            <a:ext cx="1543076" cy="2686124"/>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noAutofit/>
          </a:bodyPr>
          <a:lstStyle>
            <a:lvl1pPr marL="457200" lvl="0" indent="-393700" rtl="0">
              <a:spcBef>
                <a:spcPts val="600"/>
              </a:spcBef>
              <a:spcAft>
                <a:spcPts val="0"/>
              </a:spcAft>
              <a:buClr>
                <a:schemeClr val="accent2"/>
              </a:buClr>
              <a:buSzPts val="2600"/>
              <a:buChar char="⊷"/>
              <a:defRPr sz="2600" i="1">
                <a:solidFill>
                  <a:schemeClr val="accent2"/>
                </a:solidFill>
              </a:defRPr>
            </a:lvl1pPr>
            <a:lvl2pPr marL="914400" lvl="1" indent="-393700" rtl="0">
              <a:spcBef>
                <a:spcPts val="0"/>
              </a:spcBef>
              <a:spcAft>
                <a:spcPts val="0"/>
              </a:spcAft>
              <a:buClr>
                <a:schemeClr val="accent2"/>
              </a:buClr>
              <a:buSzPts val="2600"/>
              <a:buChar char="⊶"/>
              <a:defRPr sz="2600" i="1">
                <a:solidFill>
                  <a:schemeClr val="accent2"/>
                </a:solidFill>
              </a:defRPr>
            </a:lvl2pPr>
            <a:lvl3pPr marL="1371600" lvl="2" indent="-393700" rtl="0">
              <a:spcBef>
                <a:spcPts val="0"/>
              </a:spcBef>
              <a:spcAft>
                <a:spcPts val="0"/>
              </a:spcAft>
              <a:buClr>
                <a:schemeClr val="accent2"/>
              </a:buClr>
              <a:buSzPts val="2600"/>
              <a:buChar char="⊸"/>
              <a:defRPr sz="2600" i="1">
                <a:solidFill>
                  <a:schemeClr val="accent2"/>
                </a:solidFill>
              </a:defRPr>
            </a:lvl3pPr>
            <a:lvl4pPr marL="1828800" lvl="3" indent="-393700" rtl="0">
              <a:spcBef>
                <a:spcPts val="0"/>
              </a:spcBef>
              <a:spcAft>
                <a:spcPts val="0"/>
              </a:spcAft>
              <a:buClr>
                <a:schemeClr val="accent2"/>
              </a:buClr>
              <a:buSzPts val="2600"/>
              <a:buChar char="●"/>
              <a:defRPr sz="2600" i="1">
                <a:solidFill>
                  <a:schemeClr val="accent2"/>
                </a:solidFill>
              </a:defRPr>
            </a:lvl4pPr>
            <a:lvl5pPr marL="2286000" lvl="4" indent="-393700" rtl="0">
              <a:spcBef>
                <a:spcPts val="0"/>
              </a:spcBef>
              <a:spcAft>
                <a:spcPts val="0"/>
              </a:spcAft>
              <a:buClr>
                <a:schemeClr val="accent2"/>
              </a:buClr>
              <a:buSzPts val="2600"/>
              <a:buChar char="○"/>
              <a:defRPr sz="2600" i="1">
                <a:solidFill>
                  <a:schemeClr val="accent2"/>
                </a:solidFill>
              </a:defRPr>
            </a:lvl5pPr>
            <a:lvl6pPr marL="2743200" lvl="5" indent="-393700" rtl="0">
              <a:spcBef>
                <a:spcPts val="0"/>
              </a:spcBef>
              <a:spcAft>
                <a:spcPts val="0"/>
              </a:spcAft>
              <a:buClr>
                <a:schemeClr val="accent2"/>
              </a:buClr>
              <a:buSzPts val="2600"/>
              <a:buChar char="■"/>
              <a:defRPr sz="2600" i="1">
                <a:solidFill>
                  <a:schemeClr val="accent2"/>
                </a:solidFill>
              </a:defRPr>
            </a:lvl6pPr>
            <a:lvl7pPr marL="3200400" lvl="6" indent="-393700" rtl="0">
              <a:spcBef>
                <a:spcPts val="0"/>
              </a:spcBef>
              <a:spcAft>
                <a:spcPts val="0"/>
              </a:spcAft>
              <a:buClr>
                <a:schemeClr val="accent2"/>
              </a:buClr>
              <a:buSzPts val="2600"/>
              <a:buChar char="●"/>
              <a:defRPr sz="2600" i="1">
                <a:solidFill>
                  <a:schemeClr val="accent2"/>
                </a:solidFill>
              </a:defRPr>
            </a:lvl7pPr>
            <a:lvl8pPr marL="3657600" lvl="7" indent="-393700" rtl="0">
              <a:spcBef>
                <a:spcPts val="0"/>
              </a:spcBef>
              <a:spcAft>
                <a:spcPts val="0"/>
              </a:spcAft>
              <a:buClr>
                <a:schemeClr val="accent2"/>
              </a:buClr>
              <a:buSzPts val="2600"/>
              <a:buChar char="○"/>
              <a:defRPr sz="2600" i="1">
                <a:solidFill>
                  <a:schemeClr val="accent2"/>
                </a:solidFill>
              </a:defRPr>
            </a:lvl8pPr>
            <a:lvl9pPr marL="4114800" lvl="8" indent="-393700">
              <a:spcBef>
                <a:spcPts val="0"/>
              </a:spcBef>
              <a:spcAft>
                <a:spcPts val="0"/>
              </a:spcAft>
              <a:buClr>
                <a:schemeClr val="accent2"/>
              </a:buClr>
              <a:buSzPts val="2600"/>
              <a:buChar char="■"/>
              <a:defRPr sz="2600" i="1">
                <a:solidFill>
                  <a:schemeClr val="accent2"/>
                </a:solidFill>
              </a:defRPr>
            </a:lvl9pPr>
          </a:lstStyle>
          <a:p>
            <a:endParaRPr/>
          </a:p>
        </p:txBody>
      </p:sp>
      <p:sp>
        <p:nvSpPr>
          <p:cNvPr id="33" name="Google Shape;33;p4"/>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600">
                <a:solidFill>
                  <a:schemeClr val="dk1"/>
                </a:solidFill>
                <a:latin typeface="Dosis"/>
                <a:ea typeface="Dosis"/>
                <a:cs typeface="Dosis"/>
                <a:sym typeface="Dosis"/>
              </a:rPr>
              <a:t>“</a:t>
            </a:r>
            <a:endParaRPr sz="9600">
              <a:solidFill>
                <a:schemeClr val="dk1"/>
              </a:solidFill>
              <a:latin typeface="Dosis"/>
              <a:ea typeface="Dosis"/>
              <a:cs typeface="Dosis"/>
              <a:sym typeface="Dosis"/>
            </a:endParaRPr>
          </a:p>
        </p:txBody>
      </p:sp>
      <p:sp>
        <p:nvSpPr>
          <p:cNvPr id="34" name="Google Shape;34;p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5"/>
          <p:cNvSpPr/>
          <p:nvPr/>
        </p:nvSpPr>
        <p:spPr>
          <a:xfrm>
            <a:off x="0" y="0"/>
            <a:ext cx="9144093" cy="5143522"/>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28548" y="1071451"/>
            <a:ext cx="1164582" cy="1832524"/>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192991" y="0"/>
            <a:ext cx="2343229" cy="1357321"/>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350346"/>
            <a:ext cx="1257314" cy="1793142"/>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5"/>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Google Shape;42;p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
        <p:cNvGrpSpPr/>
        <p:nvPr/>
      </p:nvGrpSpPr>
      <p:grpSpPr>
        <a:xfrm>
          <a:off x="0" y="0"/>
          <a:ext cx="0" cy="0"/>
          <a:chOff x="0" y="0"/>
          <a:chExt cx="0" cy="0"/>
        </a:xfrm>
      </p:grpSpPr>
      <p:sp>
        <p:nvSpPr>
          <p:cNvPr id="52" name="Google Shape;52;p7"/>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2"/>
        <p:cNvGrpSpPr/>
        <p:nvPr/>
      </p:nvGrpSpPr>
      <p:grpSpPr>
        <a:xfrm>
          <a:off x="0" y="0"/>
          <a:ext cx="0" cy="0"/>
          <a:chOff x="0" y="0"/>
          <a:chExt cx="0" cy="0"/>
        </a:xfrm>
      </p:grpSpPr>
      <p:sp>
        <p:nvSpPr>
          <p:cNvPr id="63" name="Google Shape;63;p8"/>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Google Shape;70;p8"/>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1" name="Google Shape;71;p8"/>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Google Shape;72;p8"/>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 name="Google Shape;73;p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Google Shape;82;p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body" idx="1"/>
          </p:nvPr>
        </p:nvSpPr>
        <p:spPr>
          <a:xfrm>
            <a:off x="3221925" y="4330100"/>
            <a:ext cx="5464800" cy="519600"/>
          </a:xfrm>
          <a:prstGeom prst="rect">
            <a:avLst/>
          </a:prstGeom>
        </p:spPr>
        <p:txBody>
          <a:bodyPr spcFirstLastPara="1" wrap="square" lIns="91425" tIns="91425" rIns="91425" bIns="91425" anchor="t" anchorCtr="0">
            <a:noAutofit/>
          </a:bodyPr>
          <a:lstStyle>
            <a:lvl1pPr marL="457200" lvl="0" indent="-228600" algn="r">
              <a:spcBef>
                <a:spcPts val="360"/>
              </a:spcBef>
              <a:spcAft>
                <a:spcPts val="0"/>
              </a:spcAft>
              <a:buClr>
                <a:schemeClr val="dk1"/>
              </a:buClr>
              <a:buSzPts val="1800"/>
              <a:buNone/>
              <a:defRPr sz="1800"/>
            </a:lvl1pPr>
          </a:lstStyle>
          <a:p>
            <a:endParaRPr/>
          </a:p>
        </p:txBody>
      </p:sp>
      <p:sp>
        <p:nvSpPr>
          <p:cNvPr id="89" name="Google Shape;89;p1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1pPr>
            <a:lvl2pPr lvl="1">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2pPr>
            <a:lvl3pPr lvl="2">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3pPr>
            <a:lvl4pPr lvl="3">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4pPr>
            <a:lvl5pPr lvl="4">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5pPr>
            <a:lvl6pPr lvl="5">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6pPr>
            <a:lvl7pPr lvl="6">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7pPr>
            <a:lvl8pPr lvl="7">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8pPr>
            <a:lvl9pPr lvl="8">
              <a:spcBef>
                <a:spcPts val="0"/>
              </a:spcBef>
              <a:spcAft>
                <a:spcPts val="0"/>
              </a:spcAft>
              <a:buClr>
                <a:schemeClr val="accent1"/>
              </a:buClr>
              <a:buSzPts val="3600"/>
              <a:buFont typeface="Dosis ExtraLight"/>
              <a:buNone/>
              <a:defRPr sz="3600">
                <a:solidFill>
                  <a:schemeClr val="accent1"/>
                </a:solidFill>
                <a:latin typeface="Dosis ExtraLight"/>
                <a:ea typeface="Dosis ExtraLight"/>
                <a:cs typeface="Dosis ExtraLight"/>
                <a:sym typeface="Dosis ExtraLight"/>
              </a:defRPr>
            </a:lvl9pPr>
          </a:lstStyle>
          <a:p>
            <a:endParaRPr/>
          </a:p>
        </p:txBody>
      </p:sp>
      <p:sp>
        <p:nvSpPr>
          <p:cNvPr id="7" name="Google Shape;7;p1"/>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1pPr>
            <a:lvl2pPr marL="914400" lvl="1" indent="-381000">
              <a:spcBef>
                <a:spcPts val="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2pPr>
            <a:lvl3pPr marL="1371600" lvl="2" indent="-381000">
              <a:spcBef>
                <a:spcPts val="0"/>
              </a:spcBef>
              <a:spcAft>
                <a:spcPts val="0"/>
              </a:spcAft>
              <a:buClr>
                <a:schemeClr val="accent1"/>
              </a:buClr>
              <a:buSzPts val="2400"/>
              <a:buFont typeface="Pontano Sans"/>
              <a:buChar char="⊸"/>
              <a:defRPr sz="2400">
                <a:solidFill>
                  <a:schemeClr val="dk1"/>
                </a:solidFill>
                <a:latin typeface="Pontano Sans"/>
                <a:ea typeface="Pontano Sans"/>
                <a:cs typeface="Pontano Sans"/>
                <a:sym typeface="Pontano Sans"/>
              </a:defRPr>
            </a:lvl3pPr>
            <a:lvl4pPr marL="1828800" lvl="3"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4pPr>
            <a:lvl5pPr marL="2286000" lvl="4"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5pPr>
            <a:lvl6pPr marL="2743200" lvl="5"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6pPr>
            <a:lvl7pPr marL="3200400" lvl="6"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7pPr>
            <a:lvl8pPr marL="3657600" lvl="7"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8pPr>
            <a:lvl9pPr marL="4114800" lvl="8" indent="-381000">
              <a:spcBef>
                <a:spcPts val="0"/>
              </a:spcBef>
              <a:spcAft>
                <a:spcPts val="0"/>
              </a:spcAft>
              <a:buClr>
                <a:schemeClr val="dk1"/>
              </a:buClr>
              <a:buSzPts val="2400"/>
              <a:buFont typeface="Pontano Sans"/>
              <a:buChar char="■"/>
              <a:defRPr sz="2400">
                <a:solidFill>
                  <a:schemeClr val="dk1"/>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chemeClr val="accent2"/>
                </a:solidFill>
                <a:latin typeface="Dosis ExtraLight"/>
                <a:ea typeface="Dosis ExtraLight"/>
                <a:cs typeface="Dosis ExtraLight"/>
                <a:sym typeface="Dosis ExtraLight"/>
              </a:defRPr>
            </a:lvl1pPr>
            <a:lvl2pPr lvl="1">
              <a:buNone/>
              <a:defRPr sz="1300">
                <a:solidFill>
                  <a:schemeClr val="accent2"/>
                </a:solidFill>
                <a:latin typeface="Dosis ExtraLight"/>
                <a:ea typeface="Dosis ExtraLight"/>
                <a:cs typeface="Dosis ExtraLight"/>
                <a:sym typeface="Dosis ExtraLight"/>
              </a:defRPr>
            </a:lvl2pPr>
            <a:lvl3pPr lvl="2">
              <a:buNone/>
              <a:defRPr sz="1300">
                <a:solidFill>
                  <a:schemeClr val="accent2"/>
                </a:solidFill>
                <a:latin typeface="Dosis ExtraLight"/>
                <a:ea typeface="Dosis ExtraLight"/>
                <a:cs typeface="Dosis ExtraLight"/>
                <a:sym typeface="Dosis ExtraLight"/>
              </a:defRPr>
            </a:lvl3pPr>
            <a:lvl4pPr lvl="3">
              <a:buNone/>
              <a:defRPr sz="1300">
                <a:solidFill>
                  <a:schemeClr val="accent2"/>
                </a:solidFill>
                <a:latin typeface="Dosis ExtraLight"/>
                <a:ea typeface="Dosis ExtraLight"/>
                <a:cs typeface="Dosis ExtraLight"/>
                <a:sym typeface="Dosis ExtraLight"/>
              </a:defRPr>
            </a:lvl4pPr>
            <a:lvl5pPr lvl="4">
              <a:buNone/>
              <a:defRPr sz="1300">
                <a:solidFill>
                  <a:schemeClr val="accent2"/>
                </a:solidFill>
                <a:latin typeface="Dosis ExtraLight"/>
                <a:ea typeface="Dosis ExtraLight"/>
                <a:cs typeface="Dosis ExtraLight"/>
                <a:sym typeface="Dosis ExtraLight"/>
              </a:defRPr>
            </a:lvl5pPr>
            <a:lvl6pPr lvl="5">
              <a:buNone/>
              <a:defRPr sz="1300">
                <a:solidFill>
                  <a:schemeClr val="accent2"/>
                </a:solidFill>
                <a:latin typeface="Dosis ExtraLight"/>
                <a:ea typeface="Dosis ExtraLight"/>
                <a:cs typeface="Dosis ExtraLight"/>
                <a:sym typeface="Dosis ExtraLight"/>
              </a:defRPr>
            </a:lvl6pPr>
            <a:lvl7pPr lvl="6">
              <a:buNone/>
              <a:defRPr sz="1300">
                <a:solidFill>
                  <a:schemeClr val="accent2"/>
                </a:solidFill>
                <a:latin typeface="Dosis ExtraLight"/>
                <a:ea typeface="Dosis ExtraLight"/>
                <a:cs typeface="Dosis ExtraLight"/>
                <a:sym typeface="Dosis ExtraLight"/>
              </a:defRPr>
            </a:lvl7pPr>
            <a:lvl8pPr lvl="7">
              <a:buNone/>
              <a:defRPr sz="1300">
                <a:solidFill>
                  <a:schemeClr val="accent2"/>
                </a:solidFill>
                <a:latin typeface="Dosis ExtraLight"/>
                <a:ea typeface="Dosis ExtraLight"/>
                <a:cs typeface="Dosis ExtraLight"/>
                <a:sym typeface="Dosis ExtraLight"/>
              </a:defRPr>
            </a:lvl8pPr>
            <a:lvl9pPr lvl="8">
              <a:buNone/>
              <a:defRPr sz="1300">
                <a:solidFill>
                  <a:schemeClr val="accent2"/>
                </a:solidFill>
                <a:latin typeface="Dosis ExtraLight"/>
                <a:ea typeface="Dosis ExtraLight"/>
                <a:cs typeface="Dosis ExtraLight"/>
                <a:sym typeface="Dosis ExtraLigh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Il GELSO</a:t>
            </a:r>
            <a:endParaRPr dirty="0"/>
          </a:p>
        </p:txBody>
      </p:sp>
      <p:pic>
        <p:nvPicPr>
          <p:cNvPr id="109" name="Google Shape;109;p14"/>
          <p:cNvPicPr preferRelativeResize="0"/>
          <p:nvPr/>
        </p:nvPicPr>
        <p:blipFill rotWithShape="1">
          <a:blip r:embed="rId3">
            <a:alphaModFix/>
          </a:blip>
          <a:srcRect l="932" r="942"/>
          <a:stretch/>
        </p:blipFill>
        <p:spPr>
          <a:xfrm>
            <a:off x="224471" y="446550"/>
            <a:ext cx="4608989" cy="4696974"/>
          </a:xfrm>
          <a:custGeom>
            <a:avLst/>
            <a:gdLst/>
            <a:ahLst/>
            <a:cxnLst/>
            <a:rect l="l" t="t" r="r" b="b"/>
            <a:pathLst>
              <a:path w="21061" h="21600" extrusionOk="0">
                <a:moveTo>
                  <a:pt x="21016" y="0"/>
                </a:moveTo>
                <a:cubicBezTo>
                  <a:pt x="21016" y="0"/>
                  <a:pt x="13076" y="1665"/>
                  <a:pt x="10033" y="5720"/>
                </a:cubicBezTo>
                <a:cubicBezTo>
                  <a:pt x="6991" y="9775"/>
                  <a:pt x="9992" y="14676"/>
                  <a:pt x="9992" y="14676"/>
                </a:cubicBezTo>
                <a:cubicBezTo>
                  <a:pt x="9992" y="14676"/>
                  <a:pt x="15513" y="16226"/>
                  <a:pt x="18557" y="12175"/>
                </a:cubicBezTo>
                <a:cubicBezTo>
                  <a:pt x="21600" y="8123"/>
                  <a:pt x="21016" y="0"/>
                  <a:pt x="21016" y="0"/>
                </a:cubicBezTo>
                <a:close/>
                <a:moveTo>
                  <a:pt x="4385" y="10816"/>
                </a:moveTo>
                <a:cubicBezTo>
                  <a:pt x="2245" y="10758"/>
                  <a:pt x="0" y="11508"/>
                  <a:pt x="0" y="11508"/>
                </a:cubicBezTo>
                <a:cubicBezTo>
                  <a:pt x="0" y="11508"/>
                  <a:pt x="1843" y="15299"/>
                  <a:pt x="4257" y="16319"/>
                </a:cubicBezTo>
                <a:cubicBezTo>
                  <a:pt x="6207" y="17143"/>
                  <a:pt x="7933" y="15908"/>
                  <a:pt x="8524" y="15404"/>
                </a:cubicBezTo>
                <a:lnTo>
                  <a:pt x="2629" y="12634"/>
                </a:lnTo>
                <a:lnTo>
                  <a:pt x="8734" y="14939"/>
                </a:lnTo>
                <a:cubicBezTo>
                  <a:pt x="8686" y="14185"/>
                  <a:pt x="8378" y="12037"/>
                  <a:pt x="6403" y="11203"/>
                </a:cubicBezTo>
                <a:cubicBezTo>
                  <a:pt x="5799" y="10948"/>
                  <a:pt x="5098" y="10835"/>
                  <a:pt x="4385" y="10816"/>
                </a:cubicBezTo>
                <a:close/>
                <a:moveTo>
                  <a:pt x="9515" y="15936"/>
                </a:moveTo>
                <a:cubicBezTo>
                  <a:pt x="9515" y="15936"/>
                  <a:pt x="6279" y="17665"/>
                  <a:pt x="6644" y="20887"/>
                </a:cubicBezTo>
                <a:cubicBezTo>
                  <a:pt x="6672" y="21128"/>
                  <a:pt x="6721" y="21365"/>
                  <a:pt x="6783" y="21600"/>
                </a:cubicBezTo>
                <a:lnTo>
                  <a:pt x="13391" y="21600"/>
                </a:lnTo>
                <a:cubicBezTo>
                  <a:pt x="13467" y="21105"/>
                  <a:pt x="13478" y="20600"/>
                  <a:pt x="13427" y="20101"/>
                </a:cubicBezTo>
                <a:cubicBezTo>
                  <a:pt x="13059" y="16877"/>
                  <a:pt x="9515" y="15936"/>
                  <a:pt x="9515" y="15936"/>
                </a:cubicBezTo>
                <a:close/>
              </a:path>
            </a:pathLst>
          </a:custGeom>
          <a:noFill/>
          <a:ln>
            <a:noFill/>
          </a:ln>
        </p:spPr>
      </p:pic>
      <p:sp>
        <p:nvSpPr>
          <p:cNvPr id="2" name="TextBox 1"/>
          <p:cNvSpPr txBox="1"/>
          <p:nvPr/>
        </p:nvSpPr>
        <p:spPr>
          <a:xfrm>
            <a:off x="4918075" y="2982373"/>
            <a:ext cx="3044536" cy="338554"/>
          </a:xfrm>
          <a:prstGeom prst="rect">
            <a:avLst/>
          </a:prstGeom>
          <a:noFill/>
        </p:spPr>
        <p:txBody>
          <a:bodyPr wrap="square" rtlCol="0">
            <a:spAutoFit/>
          </a:bodyPr>
          <a:lstStyle/>
          <a:p>
            <a:r>
              <a:rPr lang="hr-HR" sz="1600" dirty="0">
                <a:latin typeface="Dosis ExtraLight" panose="020B0604020202020204" charset="-18"/>
              </a:rPr>
              <a:t> Eva Vlahović e Đenka Zekan</a:t>
            </a:r>
            <a:r>
              <a:rPr lang="it-IT" sz="1600">
                <a:latin typeface="Dosis ExtraLight" panose="020B0604020202020204" charset="-18"/>
              </a:rPr>
              <a:t>, VI cl.</a:t>
            </a:r>
            <a:endParaRPr lang="hr-HR" sz="1600" dirty="0">
              <a:latin typeface="Dosis ExtraLight" panose="020B0604020202020204" charset="-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55"/>
        <p:cNvGrpSpPr/>
        <p:nvPr/>
      </p:nvGrpSpPr>
      <p:grpSpPr>
        <a:xfrm>
          <a:off x="0" y="0"/>
          <a:ext cx="0" cy="0"/>
          <a:chOff x="0" y="0"/>
          <a:chExt cx="0" cy="0"/>
        </a:xfrm>
      </p:grpSpPr>
      <p:sp>
        <p:nvSpPr>
          <p:cNvPr id="156" name="Google Shape;156;p20"/>
          <p:cNvSpPr txBox="1">
            <a:spLocks noGrp="1"/>
          </p:cNvSpPr>
          <p:nvPr>
            <p:ph type="ctrTitle" idx="4294967295"/>
          </p:nvPr>
        </p:nvSpPr>
        <p:spPr>
          <a:xfrm>
            <a:off x="4666125" y="2192950"/>
            <a:ext cx="4020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7200" dirty="0">
                <a:solidFill>
                  <a:srgbClr val="B8F567"/>
                </a:solidFill>
              </a:rPr>
              <a:t>Fine! </a:t>
            </a:r>
            <a:r>
              <a:rPr lang="it-IT" sz="7200" dirty="0">
                <a:solidFill>
                  <a:srgbClr val="B8F567"/>
                </a:solidFill>
                <a:sym typeface="Wingdings" panose="05000000000000000000" pitchFamily="2" charset="2"/>
              </a:rPr>
              <a:t></a:t>
            </a:r>
            <a:endParaRPr sz="7200" dirty="0">
              <a:solidFill>
                <a:srgbClr val="B8F567"/>
              </a:solidFill>
            </a:endParaRPr>
          </a:p>
        </p:txBody>
      </p:sp>
      <p:sp>
        <p:nvSpPr>
          <p:cNvPr id="158" name="Google Shape;158;p2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grpSp>
        <p:nvGrpSpPr>
          <p:cNvPr id="159" name="Google Shape;159;p20"/>
          <p:cNvGrpSpPr/>
          <p:nvPr/>
        </p:nvGrpSpPr>
        <p:grpSpPr>
          <a:xfrm>
            <a:off x="463496" y="418193"/>
            <a:ext cx="1417581" cy="1380759"/>
            <a:chOff x="5926225" y="921350"/>
            <a:chExt cx="517800" cy="504350"/>
          </a:xfrm>
        </p:grpSpPr>
        <p:sp>
          <p:nvSpPr>
            <p:cNvPr id="160" name="Google Shape;160;p2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20"/>
          <p:cNvSpPr/>
          <p:nvPr/>
        </p:nvSpPr>
        <p:spPr>
          <a:xfrm>
            <a:off x="2027271" y="916449"/>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20"/>
          <p:cNvGrpSpPr/>
          <p:nvPr/>
        </p:nvGrpSpPr>
        <p:grpSpPr>
          <a:xfrm>
            <a:off x="1749024" y="3207547"/>
            <a:ext cx="1128571" cy="1471014"/>
            <a:chOff x="2624850" y="4296000"/>
            <a:chExt cx="380400" cy="495825"/>
          </a:xfrm>
        </p:grpSpPr>
        <p:sp>
          <p:nvSpPr>
            <p:cNvPr id="164" name="Google Shape;164;p20"/>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0"/>
          <p:cNvSpPr/>
          <p:nvPr/>
        </p:nvSpPr>
        <p:spPr>
          <a:xfrm>
            <a:off x="1119751" y="2269155"/>
            <a:ext cx="1775404" cy="98132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3404615" y="595000"/>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3706307" y="1575561"/>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dirty="0"/>
              <a:t>Il GELSO</a:t>
            </a:r>
            <a:endParaRPr dirty="0"/>
          </a:p>
        </p:txBody>
      </p:sp>
      <p:sp>
        <p:nvSpPr>
          <p:cNvPr id="116" name="Google Shape;116;p15"/>
          <p:cNvSpPr txBox="1">
            <a:spLocks noGrp="1"/>
          </p:cNvSpPr>
          <p:nvPr>
            <p:ph type="body" idx="1"/>
          </p:nvPr>
        </p:nvSpPr>
        <p:spPr>
          <a:xfrm>
            <a:off x="3311453" y="2385551"/>
            <a:ext cx="4864800" cy="2493630"/>
          </a:xfrm>
          <a:prstGeom prst="rect">
            <a:avLst/>
          </a:prstGeom>
        </p:spPr>
        <p:txBody>
          <a:bodyPr spcFirstLastPara="1" wrap="square" lIns="91425" tIns="91425" rIns="91425" bIns="91425" anchor="t" anchorCtr="0">
            <a:noAutofit/>
          </a:bodyPr>
          <a:lstStyle/>
          <a:p>
            <a:r>
              <a:rPr lang="hr-HR" sz="2400" dirty="0">
                <a:latin typeface="Dosis ExtraLight" panose="020B0604020202020204" charset="-18"/>
              </a:rPr>
              <a:t>Il gelso </a:t>
            </a:r>
            <a:r>
              <a:rPr lang="it-IT" sz="2400" dirty="0">
                <a:latin typeface="Dosis ExtraLight" panose="020B0604020202020204" charset="-18"/>
              </a:rPr>
              <a:t>è</a:t>
            </a:r>
            <a:r>
              <a:rPr lang="hr-HR" sz="2400" dirty="0">
                <a:latin typeface="Dosis ExtraLight" panose="020B0604020202020204" charset="-18"/>
              </a:rPr>
              <a:t> un genere di piant</a:t>
            </a:r>
            <a:r>
              <a:rPr lang="it-IT" sz="2400" dirty="0">
                <a:latin typeface="Dosis ExtraLight" panose="020B0604020202020204" charset="-18"/>
              </a:rPr>
              <a:t>a</a:t>
            </a:r>
            <a:r>
              <a:rPr lang="hr-HR" sz="2400" dirty="0">
                <a:latin typeface="Dosis ExtraLight" panose="020B0604020202020204" charset="-18"/>
              </a:rPr>
              <a:t> della famiglia delle Moracee. </a:t>
            </a:r>
          </a:p>
          <a:p>
            <a:r>
              <a:rPr lang="hr-HR" sz="2400" dirty="0">
                <a:latin typeface="Dosis ExtraLight" panose="020B0604020202020204" charset="-18"/>
              </a:rPr>
              <a:t>Moracee- sono una famiglia di piante con fiori, diffuse soprat</a:t>
            </a:r>
            <a:r>
              <a:rPr lang="it-IT" sz="2400" dirty="0">
                <a:latin typeface="Dosis ExtraLight" panose="020B0604020202020204" charset="-18"/>
              </a:rPr>
              <a:t>t</a:t>
            </a:r>
            <a:r>
              <a:rPr lang="hr-HR" sz="2400" dirty="0">
                <a:latin typeface="Dosis ExtraLight" panose="020B0604020202020204" charset="-18"/>
              </a:rPr>
              <a:t>utto nelle zone climatiche tropicali e subtropicali.</a:t>
            </a:r>
          </a:p>
          <a:p>
            <a:pPr marL="0" lvl="0" indent="0" algn="l" rtl="0">
              <a:spcBef>
                <a:spcPts val="600"/>
              </a:spcBef>
              <a:spcAft>
                <a:spcPts val="0"/>
              </a:spcAft>
              <a:buClr>
                <a:schemeClr val="dk1"/>
              </a:buClr>
              <a:buSzPts val="1100"/>
              <a:buFont typeface="Arial"/>
              <a:buNone/>
            </a:pPr>
            <a:endParaRPr lang="en" sz="1200" dirty="0">
              <a:solidFill>
                <a:srgbClr val="484F56"/>
              </a:solidFill>
            </a:endParaRPr>
          </a:p>
        </p:txBody>
      </p:sp>
      <p:sp>
        <p:nvSpPr>
          <p:cNvPr id="118" name="Google Shape;118;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119" name="Google Shape;119;p15"/>
          <p:cNvPicPr preferRelativeResize="0"/>
          <p:nvPr/>
        </p:nvPicPr>
        <p:blipFill rotWithShape="1">
          <a:blip r:embed="rId3">
            <a:alphaModFix/>
          </a:blip>
          <a:srcRect l="6329" r="44411"/>
          <a:stretch/>
        </p:blipFill>
        <p:spPr>
          <a:xfrm>
            <a:off x="523197" y="432200"/>
            <a:ext cx="1749091" cy="2663023"/>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pic>
        <p:nvPicPr>
          <p:cNvPr id="8" name="Picture 7" descr="O dudu i kupini: glavne razlike ovih vrsta, osobito uzgoj - 2020-20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5055" y="-384464"/>
            <a:ext cx="1818409" cy="1840935"/>
          </a:xfrm>
          <a:prstGeom prst="ellipse">
            <a:avLst/>
          </a:prstGeom>
          <a:ln>
            <a:noFill/>
          </a:ln>
          <a:effectLst>
            <a:softEdge rad="112500"/>
          </a:effectLst>
        </p:spPr>
      </p:pic>
      <p:pic>
        <p:nvPicPr>
          <p:cNvPr id="1026" name="Picture 2" descr="Murva - stablo koje budi nostalgiju - Brotnjo.info | Čitluk - Međugorje -  Hercegov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88" y="2888672"/>
            <a:ext cx="1704397" cy="16643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a:t>
            </a:fld>
            <a:endParaRPr lang="en"/>
          </a:p>
        </p:txBody>
      </p:sp>
      <p:sp>
        <p:nvSpPr>
          <p:cNvPr id="4" name="TextBox 3"/>
          <p:cNvSpPr txBox="1"/>
          <p:nvPr/>
        </p:nvSpPr>
        <p:spPr>
          <a:xfrm>
            <a:off x="624909" y="1070264"/>
            <a:ext cx="3158836" cy="523220"/>
          </a:xfrm>
          <a:prstGeom prst="rect">
            <a:avLst/>
          </a:prstGeom>
          <a:noFill/>
        </p:spPr>
        <p:txBody>
          <a:bodyPr wrap="square" rtlCol="0">
            <a:spAutoFit/>
          </a:bodyPr>
          <a:lstStyle/>
          <a:p>
            <a:r>
              <a:rPr lang="hr-HR" sz="2800" dirty="0">
                <a:latin typeface="Dosis ExtraLight" panose="020B0604020202020204" charset="-18"/>
              </a:rPr>
              <a:t>Originario dalla Cina</a:t>
            </a:r>
            <a:r>
              <a:rPr lang="hr-HR" dirty="0"/>
              <a:t>.</a:t>
            </a:r>
          </a:p>
        </p:txBody>
      </p:sp>
      <p:sp>
        <p:nvSpPr>
          <p:cNvPr id="6" name="TextBox 5"/>
          <p:cNvSpPr txBox="1"/>
          <p:nvPr/>
        </p:nvSpPr>
        <p:spPr>
          <a:xfrm>
            <a:off x="624909" y="1632784"/>
            <a:ext cx="3552236" cy="1785104"/>
          </a:xfrm>
          <a:prstGeom prst="rect">
            <a:avLst/>
          </a:prstGeom>
          <a:noFill/>
        </p:spPr>
        <p:txBody>
          <a:bodyPr wrap="square" rtlCol="0">
            <a:spAutoFit/>
          </a:bodyPr>
          <a:lstStyle/>
          <a:p>
            <a:r>
              <a:rPr lang="hr-HR" sz="2400" dirty="0">
                <a:latin typeface="Dosis ExtraLight" panose="020B0604020202020204" charset="-18"/>
              </a:rPr>
              <a:t>Speci</a:t>
            </a:r>
            <a:r>
              <a:rPr lang="it-IT" sz="2400" dirty="0">
                <a:latin typeface="Dosis ExtraLight" panose="020B0604020202020204" charset="-18"/>
              </a:rPr>
              <a:t>e</a:t>
            </a:r>
            <a:r>
              <a:rPr lang="hr-HR" sz="2400" dirty="0">
                <a:latin typeface="Dosis ExtraLight" panose="020B0604020202020204" charset="-18"/>
              </a:rPr>
              <a:t> pi</a:t>
            </a:r>
            <a:r>
              <a:rPr lang="it-IT" sz="2400" dirty="0">
                <a:latin typeface="Dosis ExtraLight" panose="020B0604020202020204" charset="-18"/>
              </a:rPr>
              <a:t>ù comuni in Europa</a:t>
            </a:r>
            <a:r>
              <a:rPr lang="hr-HR" sz="2400" dirty="0">
                <a:latin typeface="Dosis ExtraLight" panose="020B0604020202020204" charset="-18"/>
              </a:rPr>
              <a:t>:</a:t>
            </a:r>
          </a:p>
          <a:p>
            <a:pPr marL="285750" indent="-285750">
              <a:buFont typeface="Arial" panose="020B0604020202020204" pitchFamily="34" charset="0"/>
              <a:buChar char="֍"/>
            </a:pPr>
            <a:r>
              <a:rPr lang="hr-HR" sz="2400" dirty="0">
                <a:latin typeface="Dosis ExtraLight" panose="020B0604020202020204" charset="-18"/>
              </a:rPr>
              <a:t>Gelso bianco (Morus alba)</a:t>
            </a:r>
          </a:p>
          <a:p>
            <a:pPr marL="285750" indent="-285750">
              <a:buFont typeface="Arial" panose="020B0604020202020204" pitchFamily="34" charset="0"/>
              <a:buChar char="֍"/>
            </a:pPr>
            <a:r>
              <a:rPr lang="hr-HR" sz="2400" dirty="0">
                <a:latin typeface="Dosis ExtraLight" panose="020B0604020202020204" charset="-18"/>
              </a:rPr>
              <a:t>Gelso nero (Morus nigra)</a:t>
            </a:r>
          </a:p>
          <a:p>
            <a:pPr marL="285750" indent="-285750">
              <a:buFont typeface="Arial" panose="020B0604020202020204" pitchFamily="34" charset="0"/>
              <a:buChar char="֍"/>
            </a:pPr>
            <a:r>
              <a:rPr lang="hr-HR" sz="2400" dirty="0">
                <a:latin typeface="Dosis ExtraLight" panose="020B0604020202020204" charset="-18"/>
              </a:rPr>
              <a:t>Gelso rosso (Morus rubra)</a:t>
            </a:r>
          </a:p>
          <a:p>
            <a:pPr marL="285750" indent="-285750">
              <a:buFont typeface="Arial" panose="020B0604020202020204" pitchFamily="34" charset="0"/>
              <a:buChar char="֍"/>
            </a:pPr>
            <a:endParaRPr lang="hr-HR"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1109" y="457202"/>
            <a:ext cx="3990109" cy="3990109"/>
          </a:xfrm>
          <a:prstGeom prst="ellipse">
            <a:avLst/>
          </a:prstGeom>
          <a:ln>
            <a:noFill/>
          </a:ln>
          <a:effectLst>
            <a:softEdge rad="112500"/>
          </a:effectLst>
        </p:spPr>
      </p:pic>
    </p:spTree>
    <p:extLst>
      <p:ext uri="{BB962C8B-B14F-4D97-AF65-F5344CB8AC3E}">
        <p14:creationId xmlns:p14="http://schemas.microsoft.com/office/powerpoint/2010/main" val="42013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pic>
        <p:nvPicPr>
          <p:cNvPr id="143" name="Google Shape;143;p18"/>
          <p:cNvPicPr preferRelativeResize="0"/>
          <p:nvPr/>
        </p:nvPicPr>
        <p:blipFill rotWithShape="1">
          <a:blip r:embed="rId3">
            <a:alphaModFix/>
          </a:blip>
          <a:srcRect l="11022" t="10435" r="11022" b="10443"/>
          <a:stretch/>
        </p:blipFill>
        <p:spPr>
          <a:xfrm>
            <a:off x="1155808" y="601750"/>
            <a:ext cx="1642139" cy="2500206"/>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 name="Text Placeholder 1"/>
          <p:cNvSpPr>
            <a:spLocks noGrp="1"/>
          </p:cNvSpPr>
          <p:nvPr>
            <p:ph type="body" idx="1"/>
          </p:nvPr>
        </p:nvSpPr>
        <p:spPr>
          <a:xfrm>
            <a:off x="3365356" y="761790"/>
            <a:ext cx="3859200" cy="819900"/>
          </a:xfrm>
        </p:spPr>
        <p:txBody>
          <a:bodyPr/>
          <a:lstStyle/>
          <a:p>
            <a:r>
              <a:rPr lang="it-IT" sz="3200" dirty="0">
                <a:latin typeface="Dosis ExtraLight" panose="020B0604020202020204" charset="-18"/>
              </a:rPr>
              <a:t>Gelso bianco</a:t>
            </a:r>
            <a:endParaRPr lang="hr-HR" sz="3200" dirty="0">
              <a:latin typeface="Dosis ExtraLight" panose="020B0604020202020204" charset="-18"/>
            </a:endParaRPr>
          </a:p>
        </p:txBody>
      </p:sp>
      <p:sp>
        <p:nvSpPr>
          <p:cNvPr id="3" name="TextBox 2"/>
          <p:cNvSpPr txBox="1"/>
          <p:nvPr/>
        </p:nvSpPr>
        <p:spPr>
          <a:xfrm>
            <a:off x="3251055" y="1779116"/>
            <a:ext cx="4375871" cy="2246769"/>
          </a:xfrm>
          <a:prstGeom prst="rect">
            <a:avLst/>
          </a:prstGeom>
          <a:noFill/>
        </p:spPr>
        <p:txBody>
          <a:bodyPr wrap="square" rtlCol="0">
            <a:spAutoFit/>
          </a:bodyPr>
          <a:lstStyle/>
          <a:p>
            <a:pPr marL="285750" indent="-285750">
              <a:buFont typeface="Wingdings" panose="05000000000000000000" pitchFamily="2" charset="2"/>
              <a:buChar char="v"/>
            </a:pPr>
            <a:r>
              <a:rPr lang="it-IT" sz="2000" dirty="0">
                <a:latin typeface="Dosis ExtraLight" panose="020B0604020202020204" charset="-18"/>
              </a:rPr>
              <a:t>Cresce fino ai 20 m</a:t>
            </a:r>
          </a:p>
          <a:p>
            <a:pPr marL="285750" indent="-285750">
              <a:buFont typeface="Wingdings" panose="05000000000000000000" pitchFamily="2" charset="2"/>
              <a:buChar char="v"/>
            </a:pPr>
            <a:r>
              <a:rPr lang="it-IT" sz="2000" dirty="0">
                <a:latin typeface="Dosis ExtraLight" panose="020B0604020202020204" charset="-18"/>
              </a:rPr>
              <a:t>Foglie: seghettate e affilate, comprese tra 5 e 15 cm</a:t>
            </a:r>
          </a:p>
          <a:p>
            <a:pPr marL="285750" indent="-285750">
              <a:buFont typeface="Wingdings" panose="05000000000000000000" pitchFamily="2" charset="2"/>
              <a:buChar char="v"/>
            </a:pPr>
            <a:r>
              <a:rPr lang="it-IT" sz="2000" dirty="0">
                <a:latin typeface="Dosis ExtraLight" panose="020B0604020202020204" charset="-18"/>
              </a:rPr>
              <a:t>Territori freddi: le foglie cadono</a:t>
            </a:r>
          </a:p>
          <a:p>
            <a:pPr marL="285750" indent="-285750">
              <a:buFont typeface="Wingdings" panose="05000000000000000000" pitchFamily="2" charset="2"/>
              <a:buChar char="v"/>
            </a:pPr>
            <a:r>
              <a:rPr lang="it-IT" sz="2000" dirty="0">
                <a:latin typeface="Dosis ExtraLight" panose="020B0604020202020204" charset="-18"/>
              </a:rPr>
              <a:t>Territori caldi: l’albero resta sempreverde</a:t>
            </a:r>
          </a:p>
          <a:p>
            <a:pPr marL="285750" indent="-285750">
              <a:buFont typeface="Wingdings" panose="05000000000000000000" pitchFamily="2" charset="2"/>
              <a:buChar char="v"/>
            </a:pPr>
            <a:r>
              <a:rPr lang="it-IT" sz="2000" dirty="0">
                <a:latin typeface="Dosis ExtraLight" panose="020B0604020202020204" charset="-18"/>
              </a:rPr>
              <a:t>Il frutto è bianco di grandezza di 1-2 cm</a:t>
            </a:r>
          </a:p>
          <a:p>
            <a:pPr marL="285750" indent="-285750">
              <a:buFont typeface="Wingdings" panose="05000000000000000000" pitchFamily="2" charset="2"/>
              <a:buChar char="v"/>
            </a:pPr>
            <a:r>
              <a:rPr lang="it-IT" sz="2000" dirty="0">
                <a:latin typeface="Dosis ExtraLight" panose="020B0604020202020204" charset="-18"/>
              </a:rPr>
              <a:t>Raccolta: giugno-agosto</a:t>
            </a:r>
            <a:endParaRPr lang="hr-HR" sz="2000" dirty="0">
              <a:latin typeface="Dosis ExtraLight" panose="020B0604020202020204" charset="-1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4320075" y="664625"/>
            <a:ext cx="4366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Gelso nero</a:t>
            </a:r>
            <a:endParaRPr dirty="0"/>
          </a:p>
        </p:txBody>
      </p:sp>
      <p:sp>
        <p:nvSpPr>
          <p:cNvPr id="149" name="Google Shape;149;p19"/>
          <p:cNvSpPr txBox="1">
            <a:spLocks noGrp="1"/>
          </p:cNvSpPr>
          <p:nvPr>
            <p:ph type="body" idx="1"/>
          </p:nvPr>
        </p:nvSpPr>
        <p:spPr>
          <a:xfrm>
            <a:off x="4320075" y="1290142"/>
            <a:ext cx="4366800" cy="3459709"/>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hr-HR" sz="2000" dirty="0">
                <a:latin typeface="Dosis ExtraLight" panose="020B0604020202020204" charset="-18"/>
              </a:rPr>
              <a:t>C</a:t>
            </a:r>
            <a:r>
              <a:rPr lang="en" sz="2000" dirty="0">
                <a:latin typeface="Dosis ExtraLight" panose="020B0604020202020204" charset="-18"/>
              </a:rPr>
              <a:t>resce dai 15 ai 20 m</a:t>
            </a:r>
          </a:p>
          <a:p>
            <a:pPr marL="457200" lvl="0" indent="-381000" algn="l" rtl="0">
              <a:spcBef>
                <a:spcPts val="600"/>
              </a:spcBef>
              <a:spcAft>
                <a:spcPts val="0"/>
              </a:spcAft>
              <a:buSzPts val="2400"/>
              <a:buChar char="⊷"/>
            </a:pPr>
            <a:r>
              <a:rPr lang="hr-HR" sz="2000" dirty="0">
                <a:latin typeface="Dosis ExtraLight" panose="020B0604020202020204" charset="-18"/>
              </a:rPr>
              <a:t>È</a:t>
            </a:r>
            <a:r>
              <a:rPr lang="en" sz="2000" dirty="0">
                <a:latin typeface="Dosis ExtraLight" panose="020B0604020202020204" charset="-18"/>
              </a:rPr>
              <a:t> simile al gelso bianco, le foglie hanno il margine dentato</a:t>
            </a:r>
          </a:p>
          <a:p>
            <a:pPr marL="457200" lvl="0" indent="-381000" algn="l" rtl="0">
              <a:spcBef>
                <a:spcPts val="600"/>
              </a:spcBef>
              <a:spcAft>
                <a:spcPts val="0"/>
              </a:spcAft>
              <a:buSzPts val="2400"/>
              <a:buChar char="⊷"/>
            </a:pPr>
            <a:r>
              <a:rPr lang="en" sz="2000" dirty="0">
                <a:latin typeface="Dosis ExtraLight" panose="020B0604020202020204" charset="-18"/>
              </a:rPr>
              <a:t>La chioma è caratterizzata da rami robusti </a:t>
            </a:r>
          </a:p>
          <a:p>
            <a:pPr marL="457200" lvl="0" indent="-381000" algn="l" rtl="0">
              <a:spcBef>
                <a:spcPts val="600"/>
              </a:spcBef>
              <a:spcAft>
                <a:spcPts val="0"/>
              </a:spcAft>
              <a:buSzPts val="2400"/>
              <a:buChar char="⊷"/>
            </a:pPr>
            <a:r>
              <a:rPr lang="hr-HR" sz="2000" dirty="0">
                <a:latin typeface="Dosis ExtraLight" panose="020B0604020202020204" charset="-18"/>
              </a:rPr>
              <a:t>È</a:t>
            </a:r>
            <a:r>
              <a:rPr lang="en" sz="2000" dirty="0">
                <a:latin typeface="Dosis ExtraLight" panose="020B0604020202020204" charset="-18"/>
              </a:rPr>
              <a:t> un po’ meno resistente al freddo del gelso bianco perciò è più diffuso nelle regioni meridionali</a:t>
            </a:r>
            <a:endParaRPr sz="2000" dirty="0">
              <a:latin typeface="Dosis ExtraLight" panose="020B0604020202020204" charset="-18"/>
            </a:endParaRPr>
          </a:p>
        </p:txBody>
      </p:sp>
      <p:sp>
        <p:nvSpPr>
          <p:cNvPr id="150" name="Google Shape;150;p1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pic>
        <p:nvPicPr>
          <p:cNvPr id="151" name="Google Shape;151;p19"/>
          <p:cNvPicPr preferRelativeResize="0"/>
          <p:nvPr/>
        </p:nvPicPr>
        <p:blipFill rotWithShape="1">
          <a:blip r:embed="rId3">
            <a:alphaModFix/>
          </a:blip>
          <a:srcRect t="21478" r="12854" b="8625"/>
          <a:stretch/>
        </p:blipFill>
        <p:spPr>
          <a:xfrm rot="-226003">
            <a:off x="1599738" y="1500708"/>
            <a:ext cx="2413373" cy="2903426"/>
          </a:xfrm>
          <a:custGeom>
            <a:avLst/>
            <a:gdLst/>
            <a:ahLst/>
            <a:cxnLst/>
            <a:rect l="l" t="t" r="r" b="b"/>
            <a:pathLst>
              <a:path w="18313" h="19923" extrusionOk="0">
                <a:moveTo>
                  <a:pt x="18244" y="0"/>
                </a:moveTo>
                <a:cubicBezTo>
                  <a:pt x="18244" y="0"/>
                  <a:pt x="6512" y="2215"/>
                  <a:pt x="2014" y="7612"/>
                </a:cubicBezTo>
                <a:cubicBezTo>
                  <a:pt x="-2484" y="13005"/>
                  <a:pt x="1955" y="19534"/>
                  <a:pt x="1955" y="19534"/>
                </a:cubicBezTo>
                <a:cubicBezTo>
                  <a:pt x="1955" y="19534"/>
                  <a:pt x="10120" y="21600"/>
                  <a:pt x="14618" y="16208"/>
                </a:cubicBezTo>
                <a:cubicBezTo>
                  <a:pt x="19116" y="10816"/>
                  <a:pt x="18244" y="0"/>
                  <a:pt x="18244" y="0"/>
                </a:cubicBezTo>
                <a:close/>
              </a:path>
            </a:pathLst>
          </a:custGeom>
          <a:noFill/>
          <a:ln>
            <a:noFill/>
          </a:ln>
        </p:spPr>
      </p:pic>
      <p:pic>
        <p:nvPicPr>
          <p:cNvPr id="3074" name="Picture 2" descr="CRNI DUD &quot;Morus nigra&quot; - Big-Win.hr / Web shop/ Rasadnik sa sadnic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52" y="-850266"/>
            <a:ext cx="2441972" cy="24419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Murva – Drij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057" y="2823127"/>
            <a:ext cx="3256828" cy="29939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body" idx="1"/>
          </p:nvPr>
        </p:nvSpPr>
        <p:spPr>
          <a:xfrm>
            <a:off x="4050599" y="1484018"/>
            <a:ext cx="3368509" cy="3024000"/>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Pontano Sans" panose="020B0604020202020204" charset="0"/>
              <a:buChar char="»"/>
            </a:pPr>
            <a:r>
              <a:rPr lang="it-IT" dirty="0">
                <a:latin typeface="Dosis ExtraLight" panose="020B0604020202020204" charset="-18"/>
              </a:rPr>
              <a:t>È  diffuso negli Stati Uniti d’America centrali e sud-orientali</a:t>
            </a:r>
          </a:p>
          <a:p>
            <a:pPr marL="285750" lvl="0" indent="-285750" algn="l" rtl="0">
              <a:spcBef>
                <a:spcPts val="600"/>
              </a:spcBef>
              <a:spcAft>
                <a:spcPts val="0"/>
              </a:spcAft>
              <a:buFont typeface="Pontano Sans" panose="020B0604020202020204" charset="0"/>
              <a:buChar char="»"/>
            </a:pPr>
            <a:r>
              <a:rPr lang="it-IT" dirty="0">
                <a:latin typeface="Dosis ExtraLight" panose="020B0604020202020204" charset="-18"/>
              </a:rPr>
              <a:t>Può superare un secolo di vita </a:t>
            </a:r>
          </a:p>
          <a:p>
            <a:pPr marL="285750" lvl="0" indent="-285750" algn="l" rtl="0">
              <a:spcBef>
                <a:spcPts val="600"/>
              </a:spcBef>
              <a:spcAft>
                <a:spcPts val="0"/>
              </a:spcAft>
              <a:buFont typeface="Pontano Sans" panose="020B0604020202020204" charset="0"/>
              <a:buChar char="»"/>
            </a:pPr>
            <a:r>
              <a:rPr lang="it-IT" dirty="0">
                <a:latin typeface="Dosis ExtraLight" panose="020B0604020202020204" charset="-18"/>
              </a:rPr>
              <a:t>I frutti sono rossi e maturano in giugno-luglio</a:t>
            </a:r>
          </a:p>
        </p:txBody>
      </p:sp>
      <p:sp>
        <p:nvSpPr>
          <p:cNvPr id="174" name="Google Shape;174;p21"/>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t>Gelso rosso</a:t>
            </a:r>
            <a:endParaRPr dirty="0"/>
          </a:p>
        </p:txBody>
      </p:sp>
      <p:sp>
        <p:nvSpPr>
          <p:cNvPr id="176" name="Google Shape;176;p2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pic>
        <p:nvPicPr>
          <p:cNvPr id="177" name="Google Shape;177;p21"/>
          <p:cNvPicPr preferRelativeResize="0"/>
          <p:nvPr/>
        </p:nvPicPr>
        <p:blipFill rotWithShape="1">
          <a:blip r:embed="rId3">
            <a:alphaModFix/>
          </a:blip>
          <a:srcRect l="4523" t="348" r="44644" b="22264"/>
          <a:stretch/>
        </p:blipFill>
        <p:spPr>
          <a:xfrm rot="136920">
            <a:off x="515765" y="469795"/>
            <a:ext cx="1749477" cy="2663589"/>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pic>
        <p:nvPicPr>
          <p:cNvPr id="4098" name="Picture 2" descr="Dud uzgoj | Urban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660" y="-492814"/>
            <a:ext cx="2076939" cy="20769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Dud drvo | VRTLA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4102" name="Picture 6" descr="gustir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757" y="4095993"/>
            <a:ext cx="1604990" cy="14455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t>Legno </a:t>
            </a:r>
            <a:endParaRPr dirty="0"/>
          </a:p>
        </p:txBody>
      </p:sp>
      <p:sp>
        <p:nvSpPr>
          <p:cNvPr id="228" name="Google Shape;228;p2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pic>
        <p:nvPicPr>
          <p:cNvPr id="229" name="Google Shape;229;p26"/>
          <p:cNvPicPr preferRelativeResize="0"/>
          <p:nvPr/>
        </p:nvPicPr>
        <p:blipFill rotWithShape="1">
          <a:blip r:embed="rId3">
            <a:alphaModFix/>
          </a:blip>
          <a:srcRect l="6194" r="6185"/>
          <a:stretch/>
        </p:blipFill>
        <p:spPr>
          <a:xfrm rot="136920">
            <a:off x="505387" y="431573"/>
            <a:ext cx="1749477" cy="2663589"/>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 name="TextBox 1"/>
          <p:cNvSpPr txBox="1"/>
          <p:nvPr/>
        </p:nvSpPr>
        <p:spPr>
          <a:xfrm>
            <a:off x="4135582" y="1763367"/>
            <a:ext cx="3896591" cy="1938992"/>
          </a:xfrm>
          <a:prstGeom prst="rect">
            <a:avLst/>
          </a:prstGeom>
          <a:noFill/>
        </p:spPr>
        <p:txBody>
          <a:bodyPr wrap="square" rtlCol="0">
            <a:spAutoFit/>
          </a:bodyPr>
          <a:lstStyle/>
          <a:p>
            <a:pPr marL="285750" indent="-285750">
              <a:buFont typeface="Courier New" panose="02070309020205020404" pitchFamily="49" charset="0"/>
              <a:buChar char="o"/>
            </a:pPr>
            <a:r>
              <a:rPr lang="it-IT" sz="2000" dirty="0">
                <a:latin typeface="Dosis ExtraLight" panose="020B0604020202020204" charset="-18"/>
              </a:rPr>
              <a:t>Può raggiungere i 70 cm di larghezza</a:t>
            </a:r>
          </a:p>
          <a:p>
            <a:pPr marL="285750" indent="-285750">
              <a:buFont typeface="Courier New" panose="02070309020205020404" pitchFamily="49" charset="0"/>
              <a:buChar char="o"/>
            </a:pPr>
            <a:r>
              <a:rPr lang="it-IT" sz="2000" dirty="0">
                <a:latin typeface="Dosis ExtraLight" panose="020B0604020202020204" charset="-18"/>
              </a:rPr>
              <a:t>È  elastico e si lavora facilmente</a:t>
            </a:r>
          </a:p>
          <a:p>
            <a:pPr marL="285750" indent="-285750">
              <a:buFont typeface="Courier New" panose="02070309020205020404" pitchFamily="49" charset="0"/>
              <a:buChar char="o"/>
            </a:pPr>
            <a:r>
              <a:rPr lang="it-IT" sz="2000" dirty="0">
                <a:latin typeface="Dosis ExtraLight" panose="020B0604020202020204" charset="-18"/>
              </a:rPr>
              <a:t>La corteccia è liscia</a:t>
            </a:r>
          </a:p>
          <a:p>
            <a:pPr marL="285750" indent="-285750">
              <a:buFont typeface="Courier New" panose="02070309020205020404" pitchFamily="49" charset="0"/>
              <a:buChar char="o"/>
            </a:pPr>
            <a:r>
              <a:rPr lang="it-IT" sz="2000" dirty="0">
                <a:latin typeface="Dosis ExtraLight" panose="020B0604020202020204" charset="-18"/>
              </a:rPr>
              <a:t>Albero giovane: corteccia chiara</a:t>
            </a:r>
          </a:p>
          <a:p>
            <a:pPr marL="285750" indent="-285750">
              <a:buFont typeface="Courier New" panose="02070309020205020404" pitchFamily="49" charset="0"/>
              <a:buChar char="o"/>
            </a:pPr>
            <a:r>
              <a:rPr lang="it-IT" sz="2000" dirty="0">
                <a:latin typeface="Dosis ExtraLight" panose="020B0604020202020204" charset="-18"/>
              </a:rPr>
              <a:t>Albero vecchio: corteccia scura</a:t>
            </a:r>
          </a:p>
        </p:txBody>
      </p:sp>
      <p:pic>
        <p:nvPicPr>
          <p:cNvPr id="5122" name="Picture 2" descr="Gelso Mo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843" y="-441712"/>
            <a:ext cx="2077140" cy="19425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Morus alba (gelso bian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847" y="2869096"/>
            <a:ext cx="1941848" cy="18807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6" name="Google Shape;186;p2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pic>
        <p:nvPicPr>
          <p:cNvPr id="187" name="Google Shape;187;p22"/>
          <p:cNvPicPr preferRelativeResize="0"/>
          <p:nvPr/>
        </p:nvPicPr>
        <p:blipFill rotWithShape="1">
          <a:blip r:embed="rId3">
            <a:alphaModFix/>
          </a:blip>
          <a:srcRect l="28120" r="28120"/>
          <a:stretch/>
        </p:blipFill>
        <p:spPr>
          <a:xfrm rot="136920">
            <a:off x="505387" y="431573"/>
            <a:ext cx="1749477" cy="2663589"/>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2" name="Title 1"/>
          <p:cNvSpPr>
            <a:spLocks noGrp="1"/>
          </p:cNvSpPr>
          <p:nvPr>
            <p:ph type="title"/>
          </p:nvPr>
        </p:nvSpPr>
        <p:spPr/>
        <p:txBody>
          <a:bodyPr/>
          <a:lstStyle/>
          <a:p>
            <a:r>
              <a:rPr lang="it-IT" dirty="0"/>
              <a:t>Le more del gelso</a:t>
            </a:r>
            <a:endParaRPr lang="hr-HR" dirty="0"/>
          </a:p>
        </p:txBody>
      </p:sp>
      <p:sp>
        <p:nvSpPr>
          <p:cNvPr id="3" name="Text Placeholder 2"/>
          <p:cNvSpPr>
            <a:spLocks noGrp="1"/>
          </p:cNvSpPr>
          <p:nvPr>
            <p:ph type="body" idx="1"/>
          </p:nvPr>
        </p:nvSpPr>
        <p:spPr>
          <a:xfrm>
            <a:off x="2784763" y="1580375"/>
            <a:ext cx="6483927" cy="882270"/>
          </a:xfrm>
        </p:spPr>
        <p:txBody>
          <a:bodyPr/>
          <a:lstStyle/>
          <a:p>
            <a:r>
              <a:rPr lang="it-IT" sz="2000" dirty="0">
                <a:latin typeface="Dosis ExtraLight" panose="020B0604020202020204" charset="-18"/>
              </a:rPr>
              <a:t>È  costituito dalla parte centrale più consistente e dalle drupe</a:t>
            </a:r>
          </a:p>
          <a:p>
            <a:r>
              <a:rPr lang="it-IT" sz="2000" dirty="0">
                <a:latin typeface="Dosis ExtraLight" panose="020B0604020202020204" charset="-18"/>
              </a:rPr>
              <a:t>Solitamente maturano da giugno ad agosto</a:t>
            </a:r>
          </a:p>
          <a:p>
            <a:pPr marL="139700" indent="0">
              <a:buNone/>
            </a:pPr>
            <a:endParaRPr lang="it-IT" sz="1600" b="1" dirty="0">
              <a:latin typeface="Dosis ExtraLight" panose="020B0604020202020204" charset="-18"/>
            </a:endParaRPr>
          </a:p>
        </p:txBody>
      </p:sp>
      <p:sp>
        <p:nvSpPr>
          <p:cNvPr id="6" name="TextBox 5"/>
          <p:cNvSpPr txBox="1"/>
          <p:nvPr/>
        </p:nvSpPr>
        <p:spPr>
          <a:xfrm>
            <a:off x="3002971" y="2701636"/>
            <a:ext cx="3138055" cy="1569660"/>
          </a:xfrm>
          <a:prstGeom prst="rect">
            <a:avLst/>
          </a:prstGeom>
          <a:noFill/>
        </p:spPr>
        <p:txBody>
          <a:bodyPr wrap="square" rtlCol="0">
            <a:spAutoFit/>
          </a:bodyPr>
          <a:lstStyle/>
          <a:p>
            <a:r>
              <a:rPr lang="it-IT" sz="2400" dirty="0">
                <a:latin typeface="Dosis ExtraLight" panose="020B0604020202020204" charset="-18"/>
              </a:rPr>
              <a:t>Gelso nero:</a:t>
            </a:r>
          </a:p>
          <a:p>
            <a:pPr marL="285750" indent="-285750">
              <a:buFont typeface="Arial" panose="020B0604020202020204" pitchFamily="34" charset="0"/>
              <a:buChar char="•"/>
            </a:pPr>
            <a:r>
              <a:rPr lang="it-IT" sz="2400" dirty="0">
                <a:latin typeface="Dosis ExtraLight" panose="020B0604020202020204" charset="-18"/>
              </a:rPr>
              <a:t>Succoso</a:t>
            </a:r>
          </a:p>
          <a:p>
            <a:pPr marL="285750" indent="-285750">
              <a:buFont typeface="Arial" panose="020B0604020202020204" pitchFamily="34" charset="0"/>
              <a:buChar char="•"/>
            </a:pPr>
            <a:r>
              <a:rPr lang="it-IT" sz="2400" dirty="0">
                <a:latin typeface="Dosis ExtraLight" panose="020B0604020202020204" charset="-18"/>
              </a:rPr>
              <a:t>Colore nero</a:t>
            </a:r>
          </a:p>
          <a:p>
            <a:pPr marL="285750" indent="-285750">
              <a:buFont typeface="Arial" panose="020B0604020202020204" pitchFamily="34" charset="0"/>
              <a:buChar char="•"/>
            </a:pPr>
            <a:r>
              <a:rPr lang="it-IT" sz="2400" dirty="0">
                <a:latin typeface="Dosis ExtraLight" panose="020B0604020202020204" charset="-18"/>
              </a:rPr>
              <a:t>Sapore dolce-acidulo</a:t>
            </a:r>
            <a:endParaRPr lang="hr-HR" sz="2400" dirty="0">
              <a:latin typeface="Dosis ExtraLight" panose="020B0604020202020204" charset="-18"/>
            </a:endParaRPr>
          </a:p>
        </p:txBody>
      </p:sp>
      <p:sp>
        <p:nvSpPr>
          <p:cNvPr id="8" name="TextBox 7"/>
          <p:cNvSpPr txBox="1"/>
          <p:nvPr/>
        </p:nvSpPr>
        <p:spPr>
          <a:xfrm>
            <a:off x="5824105" y="2701636"/>
            <a:ext cx="2956213" cy="1569660"/>
          </a:xfrm>
          <a:prstGeom prst="rect">
            <a:avLst/>
          </a:prstGeom>
          <a:noFill/>
        </p:spPr>
        <p:txBody>
          <a:bodyPr wrap="square" rtlCol="0">
            <a:spAutoFit/>
          </a:bodyPr>
          <a:lstStyle/>
          <a:p>
            <a:r>
              <a:rPr lang="it-IT" sz="2400" dirty="0">
                <a:latin typeface="Dosis ExtraLight" panose="020B0604020202020204" charset="-18"/>
              </a:rPr>
              <a:t>Gelso bianco:</a:t>
            </a:r>
          </a:p>
          <a:p>
            <a:pPr marL="285750" indent="-285750">
              <a:buFont typeface="Arial" panose="020B0604020202020204" pitchFamily="34" charset="0"/>
              <a:buChar char="•"/>
            </a:pPr>
            <a:r>
              <a:rPr lang="it-IT" sz="2400" dirty="0">
                <a:latin typeface="Dosis ExtraLight" panose="020B0604020202020204" charset="-18"/>
              </a:rPr>
              <a:t>Sapore dolce </a:t>
            </a:r>
          </a:p>
          <a:p>
            <a:pPr marL="285750" indent="-285750">
              <a:buFont typeface="Arial" panose="020B0604020202020204" pitchFamily="34" charset="0"/>
              <a:buChar char="•"/>
            </a:pPr>
            <a:r>
              <a:rPr lang="it-IT" sz="2400" dirty="0">
                <a:latin typeface="Dosis ExtraLight" panose="020B0604020202020204" charset="-18"/>
              </a:rPr>
              <a:t>Collore giallastro </a:t>
            </a:r>
          </a:p>
          <a:p>
            <a:pPr marL="285750" indent="-285750">
              <a:buFont typeface="Arial" panose="020B0604020202020204" pitchFamily="34" charset="0"/>
              <a:buChar char="•"/>
            </a:pPr>
            <a:r>
              <a:rPr lang="it-IT" sz="2400" dirty="0">
                <a:latin typeface="Dosis ExtraLight" panose="020B0604020202020204" charset="-18"/>
              </a:rPr>
              <a:t>Consistenza molle</a:t>
            </a:r>
            <a:endParaRPr lang="hr-HR" sz="2400" dirty="0">
              <a:latin typeface="Dosis ExtraLight" panose="020B0604020202020204" charset="-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3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pic>
        <p:nvPicPr>
          <p:cNvPr id="315" name="Google Shape;315;p32"/>
          <p:cNvPicPr preferRelativeResize="0"/>
          <p:nvPr/>
        </p:nvPicPr>
        <p:blipFill rotWithShape="1">
          <a:blip r:embed="rId3">
            <a:alphaModFix/>
          </a:blip>
          <a:srcRect l="28120" r="28120"/>
          <a:stretch/>
        </p:blipFill>
        <p:spPr>
          <a:xfrm rot="-182">
            <a:off x="1152444" y="592222"/>
            <a:ext cx="1642531" cy="2500740"/>
          </a:xfrm>
          <a:custGeom>
            <a:avLst/>
            <a:gdLst/>
            <a:ahLst/>
            <a:cxnLst/>
            <a:rect l="l" t="t" r="r" b="b"/>
            <a:pathLst>
              <a:path w="17426" h="21367" extrusionOk="0">
                <a:moveTo>
                  <a:pt x="2010" y="0"/>
                </a:moveTo>
                <a:cubicBezTo>
                  <a:pt x="2010" y="0"/>
                  <a:pt x="-1914" y="9793"/>
                  <a:pt x="1203" y="15697"/>
                </a:cubicBezTo>
                <a:cubicBezTo>
                  <a:pt x="4320" y="21600"/>
                  <a:pt x="13293" y="21366"/>
                  <a:pt x="13293" y="21366"/>
                </a:cubicBezTo>
                <a:cubicBezTo>
                  <a:pt x="13293" y="21366"/>
                  <a:pt x="19686" y="16253"/>
                  <a:pt x="16569" y="10352"/>
                </a:cubicBezTo>
                <a:cubicBezTo>
                  <a:pt x="13452" y="4452"/>
                  <a:pt x="2010" y="0"/>
                  <a:pt x="2010" y="0"/>
                </a:cubicBezTo>
                <a:close/>
              </a:path>
            </a:pathLst>
          </a:custGeom>
          <a:noFill/>
          <a:ln>
            <a:noFill/>
          </a:ln>
        </p:spPr>
      </p:pic>
      <p:sp>
        <p:nvSpPr>
          <p:cNvPr id="3" name="TextBox 2"/>
          <p:cNvSpPr txBox="1"/>
          <p:nvPr/>
        </p:nvSpPr>
        <p:spPr>
          <a:xfrm>
            <a:off x="4135582" y="446809"/>
            <a:ext cx="3813463" cy="646331"/>
          </a:xfrm>
          <a:prstGeom prst="rect">
            <a:avLst/>
          </a:prstGeom>
          <a:noFill/>
        </p:spPr>
        <p:txBody>
          <a:bodyPr wrap="square" rtlCol="0">
            <a:spAutoFit/>
          </a:bodyPr>
          <a:lstStyle/>
          <a:p>
            <a:r>
              <a:rPr lang="it-IT" sz="3600" dirty="0">
                <a:solidFill>
                  <a:schemeClr val="accent1">
                    <a:lumMod val="60000"/>
                    <a:lumOff val="40000"/>
                  </a:schemeClr>
                </a:solidFill>
                <a:latin typeface="Dosis ExtraLight" panose="020B0604020202020204" charset="-18"/>
              </a:rPr>
              <a:t>Curiosità</a:t>
            </a:r>
            <a:endParaRPr lang="hr-HR" sz="3600" dirty="0">
              <a:solidFill>
                <a:schemeClr val="accent1">
                  <a:lumMod val="60000"/>
                  <a:lumOff val="40000"/>
                </a:schemeClr>
              </a:solidFill>
              <a:latin typeface="Dosis ExtraLight" panose="020B0604020202020204" charset="-18"/>
            </a:endParaRPr>
          </a:p>
        </p:txBody>
      </p:sp>
      <p:sp>
        <p:nvSpPr>
          <p:cNvPr id="4" name="TextBox 3"/>
          <p:cNvSpPr txBox="1"/>
          <p:nvPr/>
        </p:nvSpPr>
        <p:spPr>
          <a:xfrm>
            <a:off x="3782292" y="1207321"/>
            <a:ext cx="4779818" cy="707886"/>
          </a:xfrm>
          <a:prstGeom prst="rect">
            <a:avLst/>
          </a:prstGeom>
          <a:noFill/>
        </p:spPr>
        <p:txBody>
          <a:bodyPr wrap="square" rtlCol="0">
            <a:spAutoFit/>
          </a:bodyPr>
          <a:lstStyle/>
          <a:p>
            <a:r>
              <a:rPr lang="it-IT" sz="2000" dirty="0">
                <a:latin typeface="Dosis ExtraLight" panose="020B0604020202020204" charset="-18"/>
              </a:rPr>
              <a:t>Le foglie del gelso possono essere usate come cibo per animali domestici.</a:t>
            </a:r>
            <a:endParaRPr lang="hr-HR" sz="2000" dirty="0">
              <a:latin typeface="Dosis ExtraLight" panose="020B0604020202020204" charset="-18"/>
            </a:endParaRPr>
          </a:p>
        </p:txBody>
      </p:sp>
      <p:sp>
        <p:nvSpPr>
          <p:cNvPr id="5" name="Rectangle 1"/>
          <p:cNvSpPr>
            <a:spLocks noChangeArrowheads="1"/>
          </p:cNvSpPr>
          <p:nvPr/>
        </p:nvSpPr>
        <p:spPr bwMode="auto">
          <a:xfrm>
            <a:off x="3782292" y="1842592"/>
            <a:ext cx="5018808" cy="170816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sr-Latn-RS" sz="1800" b="0" i="0" u="none" strike="noStrike" cap="none" normalizeH="0" baseline="0" dirty="0">
                <a:ln>
                  <a:noFill/>
                </a:ln>
                <a:solidFill>
                  <a:schemeClr val="tx1">
                    <a:lumMod val="50000"/>
                  </a:schemeClr>
                </a:solidFill>
                <a:effectLst/>
                <a:latin typeface="Dosis ExtraLight" panose="020B0604020202020204" charset="-18"/>
                <a:ea typeface="Times New Roman" panose="02020603050405020304" pitchFamily="18" charset="0"/>
                <a:cs typeface="Calibri" panose="020F0502020204030204" pitchFamily="34" charset="0"/>
              </a:rPr>
              <a:t>Il frutto è usato molto comunamente e in diversi modi come per esempo si può usare come medicina perché aiuta con problemi di stomaco, diaree, mal di testa, tosse ecc. Nella medicina tradizionale cinese vengono utilizzati anche la corteccia, le foglie e i giovani rametti di questa pianta.</a:t>
            </a:r>
            <a:r>
              <a:rPr kumimoji="0" lang="hr-HR" altLang="sr-Latn-RS" sz="1100" b="0" i="0" u="none" strike="noStrike" cap="none" normalizeH="0" baseline="0" dirty="0">
                <a:ln>
                  <a:noFill/>
                </a:ln>
                <a:solidFill>
                  <a:schemeClr val="tx1">
                    <a:lumMod val="50000"/>
                  </a:schemeClr>
                </a:solidFill>
                <a:effectLst/>
                <a:latin typeface="Dosis ExtraLight" panose="020B0604020202020204" charset="-18"/>
              </a:rPr>
              <a:t> </a:t>
            </a:r>
            <a:endParaRPr kumimoji="0" lang="hr-HR" altLang="sr-Latn-RS" sz="3200" b="0" i="0" u="none" strike="noStrike" cap="none" normalizeH="0" baseline="0" dirty="0">
              <a:ln>
                <a:noFill/>
              </a:ln>
              <a:solidFill>
                <a:schemeClr val="tx1">
                  <a:lumMod val="50000"/>
                </a:schemeClr>
              </a:solidFill>
              <a:effectLst/>
              <a:latin typeface="Dosis ExtraLight" panose="020B0604020202020204" charset="-18"/>
            </a:endParaRPr>
          </a:p>
        </p:txBody>
      </p:sp>
      <p:pic>
        <p:nvPicPr>
          <p:cNvPr id="6147" name="Picture 3" descr="Zanimljivosti o dudu ili murvi | AgroPortal.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7" y="2501742"/>
            <a:ext cx="1893008" cy="19317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olanio template">
  <a:themeElements>
    <a:clrScheme name="Custom 347">
      <a:dk1>
        <a:srgbClr val="484F56"/>
      </a:dk1>
      <a:lt1>
        <a:srgbClr val="FFFFFF"/>
      </a:lt1>
      <a:dk2>
        <a:srgbClr val="666666"/>
      </a:dk2>
      <a:lt2>
        <a:srgbClr val="EEF1F3"/>
      </a:lt2>
      <a:accent1>
        <a:srgbClr val="9BCF63"/>
      </a:accent1>
      <a:accent2>
        <a:srgbClr val="51B148"/>
      </a:accent2>
      <a:accent3>
        <a:srgbClr val="B8F567"/>
      </a:accent3>
      <a:accent4>
        <a:srgbClr val="484F56"/>
      </a:accent4>
      <a:accent5>
        <a:srgbClr val="89A8BF"/>
      </a:accent5>
      <a:accent6>
        <a:srgbClr val="E0E8EE"/>
      </a:accent6>
      <a:hlink>
        <a:srgbClr val="9BCF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336</Words>
  <Application>Microsoft Office PowerPoint</Application>
  <PresentationFormat>Presentazione su schermo (16:9)</PresentationFormat>
  <Paragraphs>56</Paragraphs>
  <Slides>10</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Courier New</vt:lpstr>
      <vt:lpstr>Dosis ExtraLight</vt:lpstr>
      <vt:lpstr>Wingdings</vt:lpstr>
      <vt:lpstr>Dosis</vt:lpstr>
      <vt:lpstr>Pontano Sans</vt:lpstr>
      <vt:lpstr>Arial</vt:lpstr>
      <vt:lpstr>Solanio template</vt:lpstr>
      <vt:lpstr>Il GELSO</vt:lpstr>
      <vt:lpstr>Il GELSO</vt:lpstr>
      <vt:lpstr>Presentazione standard di PowerPoint</vt:lpstr>
      <vt:lpstr>Presentazione standard di PowerPoint</vt:lpstr>
      <vt:lpstr>Gelso nero</vt:lpstr>
      <vt:lpstr>Gelso rosso</vt:lpstr>
      <vt:lpstr>Legno </vt:lpstr>
      <vt:lpstr>Le more del gelso</vt:lpstr>
      <vt:lpstr>Presentazione standard di PowerPoint</vt:lpstr>
      <vt:lpstr>Fine!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Đenka Zekan</dc:creator>
  <cp:lastModifiedBy>Ksenija</cp:lastModifiedBy>
  <cp:revision>21</cp:revision>
  <dcterms:modified xsi:type="dcterms:W3CDTF">2021-05-06T15:19:02Z</dcterms:modified>
</cp:coreProperties>
</file>