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69F"/>
    <a:srgbClr val="66194A"/>
    <a:srgbClr val="DC369F"/>
    <a:srgbClr val="2F07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82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3EBD-CF94-4F3F-A36F-D08563A747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C9385D-FDFD-4C8A-9FA6-180EDADC3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1ED9B-343A-47D1-9AD2-F858A648C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420D5F-374D-4CD7-B6E3-1394331B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5D559-DA4B-4C78-B53F-F19FFCE40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496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9AA4-CAC8-47F1-A440-A314B7F5C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E92E38-A888-4A1F-BD85-D009C7287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4E409-E76E-4DEF-8E67-C3400285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0107D-B898-4949-8880-72193D3BB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24C835-C496-4DC6-A6D9-EFF40275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974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0009C-B695-4057-B964-304700281D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8BF4D6-1DAC-48FD-AF6B-FCF6C9C11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A97B9-8560-40F1-B9FE-25D15BD05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DCC2E-C548-4F2E-B6D8-7BA296BD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28B44-7A53-4692-807A-072D89235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765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3E4F-F264-4B0C-8F0A-E614EF0F9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1309-AB07-4864-B8DF-DB0AD25C5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8DD7E4-B959-4E78-8DD4-CC951A04B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A3294-078C-4C0A-A263-A0A0D62AB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CD208-AE88-4AC7-BDC0-96C9F6DC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50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A9D82-F2A9-467F-B7BA-5116BCC69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183F7-ACF2-45ED-8DD8-7A23A740C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57A0-DD6A-49C6-A037-1E547BF8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4F36-18D1-4C4E-B038-C365DF9C4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D09661-50DF-4094-86F1-148489EB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6189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E9761-2CB8-4D83-AE5F-EFC292AE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8920C-21B4-4A2F-9C6B-BBBDB744BB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87D6A-2648-45B1-88FB-A6696EB44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88D63-66AE-4F02-BF02-4D473AD4A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4239-9D7E-49AC-87D4-836573F0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0675D-A726-4BAE-AB9F-A9181BD2C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FB31D-D4F0-46C5-A920-D4E181816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37EA5-E4E8-49D2-A8D2-488A56612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EDB319-423D-4C27-A720-97AFE04B5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C766C9-BB14-416F-8EC1-269E81FAD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55DEBE-53D8-4589-BA0B-150C7050C4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BA491-F0A5-4DD1-B491-0733D0AF2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96DC61-3E91-4334-A258-5BEE06083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B5AB84-FFCD-415F-8FEF-69164420D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7723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4DA4E-55BC-48BF-B3CE-F02F1780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8EFA56-84C8-4183-A74A-63EA60887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12BC2-6495-4431-9CD4-86C2446D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A03B6C-DF5F-494B-98E7-5DC479638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31290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688F3F-0544-4A14-82DF-F634128B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D77083-AAED-4CDE-A055-89B1A7C9C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CA8E33-0165-450D-95B9-5ABF8499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589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E9E0B-5DC4-4E8F-9053-6EBABBCB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FCF3-C603-4C89-8DF5-25295A52C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54235C-A68B-4676-8516-0E274E61F2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C24A9-7E54-4F6A-A20C-1B8C6B67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DE3B69-0481-4604-959F-FC722B9F6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D46C0D-01FB-4210-918D-DACAE748C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731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EA842-41BE-40FD-8AA8-CF740C513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03B55-5E97-4E7D-83FA-E3ACF31F2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5F0B8-02E9-4A56-89E2-235C619B1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23950-CA8F-4CAC-AA32-59639D2A6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01A7E-C8E2-4BD7-81BB-ED978D32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874CF-4CA1-426E-A78D-BAB89A7E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1459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8C74F5-693D-4AFC-8ABD-5DBB27017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0035B-4140-4B50-834D-2888DCC1E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968A0-BC5F-4C7A-BA19-7FB743B34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8B3B5-A5C5-45FB-BAAE-43FBB4C1E762}" type="datetimeFigureOut">
              <a:rPr lang="hr-HR" smtClean="0"/>
              <a:t>6.5.2021.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382EF-5C76-4D9F-9F8A-4CB339AD7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1A2A-DECD-49B0-A400-957D57CFB1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FF30E-2195-4431-8B8A-8398AFD0D7AE}" type="slidenum">
              <a:rPr lang="hr-HR" smtClean="0"/>
              <a:t>‹N›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9166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7" Type="http://schemas.openxmlformats.org/officeDocument/2006/relationships/image" Target="../media/image7.tif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tif"/><Relationship Id="rId5" Type="http://schemas.openxmlformats.org/officeDocument/2006/relationships/image" Target="../media/image5.tif"/><Relationship Id="rId4" Type="http://schemas.openxmlformats.org/officeDocument/2006/relationships/image" Target="../media/image4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6734E-D6E5-4202-B236-A5B7E3DB25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8" t="25345" r="31737" b="14449"/>
          <a:stretch/>
        </p:blipFill>
        <p:spPr>
          <a:xfrm>
            <a:off x="6410528" y="3151762"/>
            <a:ext cx="3718886" cy="3161490"/>
          </a:xfrm>
          <a:prstGeom prst="rect">
            <a:avLst/>
          </a:prstGeom>
          <a:solidFill>
            <a:srgbClr val="DC369F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8F312A-4C0D-4A31-81E1-38A578E64D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192" y="3041837"/>
            <a:ext cx="6052064" cy="1393201"/>
          </a:xfrm>
          <a:solidFill>
            <a:srgbClr val="DB369F"/>
          </a:solidFill>
        </p:spPr>
        <p:txBody>
          <a:bodyPr>
            <a:normAutofit fontScale="90000"/>
          </a:bodyPr>
          <a:lstStyle/>
          <a:p>
            <a:r>
              <a:rPr lang="hr-HR" sz="6600" b="1" dirty="0" err="1">
                <a:solidFill>
                  <a:schemeClr val="bg1"/>
                </a:solidFill>
              </a:rPr>
              <a:t>Gelato</a:t>
            </a:r>
            <a:r>
              <a:rPr lang="hr-HR" sz="6600" b="1" dirty="0">
                <a:solidFill>
                  <a:schemeClr val="bg1"/>
                </a:solidFill>
              </a:rPr>
              <a:t> </a:t>
            </a:r>
            <a:r>
              <a:rPr lang="hr-HR" sz="6600" b="1" dirty="0" err="1">
                <a:solidFill>
                  <a:schemeClr val="bg1"/>
                </a:solidFill>
              </a:rPr>
              <a:t>ai</a:t>
            </a:r>
            <a:r>
              <a:rPr lang="hr-HR" sz="6600" b="1" dirty="0">
                <a:solidFill>
                  <a:schemeClr val="bg1"/>
                </a:solidFill>
              </a:rPr>
              <a:t> </a:t>
            </a:r>
            <a:r>
              <a:rPr lang="hr-HR" sz="6600" b="1" dirty="0" err="1">
                <a:solidFill>
                  <a:schemeClr val="bg1"/>
                </a:solidFill>
              </a:rPr>
              <a:t>gelsi</a:t>
            </a:r>
            <a:r>
              <a:rPr lang="hr-HR" sz="6600" b="1" dirty="0">
                <a:solidFill>
                  <a:schemeClr val="bg1"/>
                </a:solidFill>
              </a:rPr>
              <a:t> </a:t>
            </a:r>
            <a:r>
              <a:rPr lang="hr-HR" sz="6600" b="1" dirty="0" err="1">
                <a:solidFill>
                  <a:schemeClr val="bg1"/>
                </a:solidFill>
              </a:rPr>
              <a:t>neri</a:t>
            </a:r>
            <a:endParaRPr lang="hr-HR" sz="66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D931B0-199D-4D0B-9E46-6286BA11C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-150976" y="262569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0717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DCE00-8A95-441A-A279-17B7AD23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862" y="153828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bg1"/>
                </a:solidFill>
              </a:rPr>
              <a:t>La mia ricetta </a:t>
            </a:r>
            <a:r>
              <a:rPr lang="hr-HR">
                <a:solidFill>
                  <a:schemeClr val="bg1"/>
                </a:solidFill>
              </a:rPr>
              <a:t>propo</a:t>
            </a:r>
            <a:r>
              <a:rPr lang="en-GB">
                <a:solidFill>
                  <a:schemeClr val="bg1"/>
                </a:solidFill>
              </a:rPr>
              <a:t>ne</a:t>
            </a:r>
            <a:r>
              <a:rPr lang="hr-HR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un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err="1">
                <a:solidFill>
                  <a:schemeClr val="bg1"/>
                </a:solidFill>
              </a:rPr>
              <a:t>gelato</a:t>
            </a:r>
            <a:r>
              <a:rPr lang="hr-HR">
                <a:solidFill>
                  <a:schemeClr val="bg1"/>
                </a:solidFill>
              </a:rPr>
              <a:t> a</a:t>
            </a:r>
            <a:r>
              <a:rPr lang="en-GB">
                <a:solidFill>
                  <a:schemeClr val="bg1"/>
                </a:solidFill>
              </a:rPr>
              <a:t>i</a:t>
            </a:r>
            <a:r>
              <a:rPr lang="hr-HR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gelsi</a:t>
            </a:r>
            <a:r>
              <a:rPr lang="hr-HR" dirty="0">
                <a:solidFill>
                  <a:schemeClr val="bg1"/>
                </a:solidFill>
              </a:rPr>
              <a:t> </a:t>
            </a:r>
            <a:r>
              <a:rPr lang="hr-HR" dirty="0" err="1">
                <a:solidFill>
                  <a:schemeClr val="bg1"/>
                </a:solidFill>
              </a:rPr>
              <a:t>semplice</a:t>
            </a:r>
            <a:r>
              <a:rPr lang="hr-HR" dirty="0">
                <a:solidFill>
                  <a:schemeClr val="bg1"/>
                </a:solidFill>
              </a:rPr>
              <a:t> ma </a:t>
            </a:r>
            <a:r>
              <a:rPr lang="hr-HR" err="1">
                <a:solidFill>
                  <a:schemeClr val="bg1"/>
                </a:solidFill>
              </a:rPr>
              <a:t>molto</a:t>
            </a:r>
            <a:r>
              <a:rPr lang="hr-HR">
                <a:solidFill>
                  <a:schemeClr val="bg1"/>
                </a:solidFill>
              </a:rPr>
              <a:t> gustoso</a:t>
            </a:r>
            <a:r>
              <a:rPr lang="en-GB" dirty="0">
                <a:solidFill>
                  <a:schemeClr val="bg1"/>
                </a:solidFill>
              </a:rPr>
              <a:t>.</a:t>
            </a:r>
            <a:br>
              <a:rPr lang="hr-HR" dirty="0">
                <a:solidFill>
                  <a:schemeClr val="bg1"/>
                </a:solidFill>
              </a:rPr>
            </a:br>
            <a:br>
              <a:rPr lang="hr-HR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</a:rPr>
              <a:t>Il primo passo è</a:t>
            </a:r>
            <a:r>
              <a:rPr lang="it-IT">
                <a:solidFill>
                  <a:schemeClr val="bg1"/>
                </a:solidFill>
              </a:rPr>
              <a:t> raccogl</a:t>
            </a:r>
            <a:r>
              <a:rPr lang="en-GB">
                <a:solidFill>
                  <a:schemeClr val="bg1"/>
                </a:solidFill>
              </a:rPr>
              <a:t>iere</a:t>
            </a:r>
            <a:r>
              <a:rPr lang="it-IT">
                <a:solidFill>
                  <a:schemeClr val="bg1"/>
                </a:solidFill>
              </a:rPr>
              <a:t> </a:t>
            </a:r>
            <a:r>
              <a:rPr lang="it-IT" dirty="0">
                <a:solidFill>
                  <a:schemeClr val="bg1"/>
                </a:solidFill>
              </a:rPr>
              <a:t>i </a:t>
            </a:r>
            <a:r>
              <a:rPr lang="it-IT">
                <a:solidFill>
                  <a:schemeClr val="bg1"/>
                </a:solidFill>
              </a:rPr>
              <a:t>gelsi dal</a:t>
            </a:r>
            <a:r>
              <a:rPr lang="en-GB">
                <a:solidFill>
                  <a:schemeClr val="bg1"/>
                </a:solidFill>
              </a:rPr>
              <a:t>l’</a:t>
            </a:r>
            <a:r>
              <a:rPr lang="it-IT">
                <a:solidFill>
                  <a:schemeClr val="bg1"/>
                </a:solidFill>
              </a:rPr>
              <a:t>albero</a:t>
            </a:r>
            <a:r>
              <a:rPr lang="en-GB">
                <a:solidFill>
                  <a:schemeClr val="bg1"/>
                </a:solidFill>
              </a:rPr>
              <a:t>, e poi leggete la lista degli ingredienti, preparatevi e seguite le istruzioni. Sono sicuro che il vostro gelato sarà buonissimo!</a:t>
            </a:r>
            <a:endParaRPr lang="hr-HR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F6D14-F90F-4F6B-BADA-07DCC494A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6573" y="3643123"/>
            <a:ext cx="3053589" cy="259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712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C688C1E-8B46-45E3-9C07-B47FE4E62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23820" r="39846" b="23887"/>
          <a:stretch/>
        </p:blipFill>
        <p:spPr>
          <a:xfrm>
            <a:off x="9441986" y="312171"/>
            <a:ext cx="810968" cy="12014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D58C4-65BC-4038-AD93-5E15300B23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0" t="22171" r="25658" b="11287"/>
          <a:stretch/>
        </p:blipFill>
        <p:spPr>
          <a:xfrm>
            <a:off x="7589841" y="312171"/>
            <a:ext cx="1567775" cy="12132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F38901-1C51-41F3-AB3C-B005C54ABF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49" t="15603" r="37825" b="18780"/>
          <a:stretch/>
        </p:blipFill>
        <p:spPr>
          <a:xfrm>
            <a:off x="6507804" y="329889"/>
            <a:ext cx="797668" cy="11181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B5D840-21B8-4437-A2C5-C98FDB4FB8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9" t="11472" r="40062" b="26319"/>
          <a:stretch/>
        </p:blipFill>
        <p:spPr>
          <a:xfrm>
            <a:off x="5248201" y="348997"/>
            <a:ext cx="975234" cy="10990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32CE8C-7B2E-41BA-A692-B18282499D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23" t="19382" r="34937" b="19603"/>
          <a:stretch/>
        </p:blipFill>
        <p:spPr>
          <a:xfrm>
            <a:off x="4099490" y="391107"/>
            <a:ext cx="797667" cy="11145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A5D4DE-79F1-4CD2-837E-A0040326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166" y="183451"/>
            <a:ext cx="3267889" cy="1014828"/>
          </a:xfrm>
        </p:spPr>
        <p:txBody>
          <a:bodyPr/>
          <a:lstStyle/>
          <a:p>
            <a:r>
              <a:rPr lang="hr-HR" dirty="0" err="1">
                <a:solidFill>
                  <a:schemeClr val="bg1"/>
                </a:solidFill>
              </a:rPr>
              <a:t>Ingredienti</a:t>
            </a:r>
            <a:r>
              <a:rPr lang="hr-HR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D50D1-C2F4-4CDC-9297-16D714251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996" y="1852586"/>
            <a:ext cx="10941996" cy="4681055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500"/>
              </a:spcAft>
            </a:pP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</a:rPr>
              <a:t>250 g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</a:rPr>
              <a:t>latte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</a:rPr>
              <a:t>fresco</a:t>
            </a:r>
            <a:endParaRPr lang="hr-HR" sz="4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spcAft>
                <a:spcPts val="1500"/>
              </a:spcAft>
            </a:pP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250 g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panna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fresca</a:t>
            </a:r>
            <a:endParaRPr lang="hr-HR" sz="4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1500"/>
              </a:spcAft>
            </a:pP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cucchiai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di zucchero</a:t>
            </a:r>
            <a:r>
              <a:rPr lang="en-GB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se vi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piace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più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dolce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aumentate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zucchero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r-HR" sz="4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1500"/>
              </a:spcAft>
            </a:pP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300 g 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gelsi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neri</a:t>
            </a:r>
            <a:r>
              <a:rPr lang="hr-HR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ma ricordatevi di tenere </a:t>
            </a:r>
            <a:r>
              <a:rPr lang="hr-HR" sz="46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qualche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gelso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intero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per la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decorazione</a:t>
            </a:r>
            <a:endParaRPr lang="hr-HR" sz="4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1500"/>
              </a:spcAft>
            </a:pP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cucchiaio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succo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limone</a:t>
            </a:r>
            <a:endParaRPr lang="hr-HR" sz="4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spcAft>
                <a:spcPts val="1500"/>
              </a:spcAft>
            </a:pP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estratto</a:t>
            </a:r>
            <a:r>
              <a:rPr lang="hr-HR" sz="46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sz="46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vaniglia</a:t>
            </a:r>
            <a:endParaRPr lang="hr-HR" sz="46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48D41-419F-46D8-A6C5-5AEC0B11A7C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4" t="27795" r="40481" b="27213"/>
          <a:stretch/>
        </p:blipFill>
        <p:spPr>
          <a:xfrm>
            <a:off x="10698613" y="324359"/>
            <a:ext cx="898379" cy="121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0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796F78-D26B-4211-850E-D06C597B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7707" y="5258852"/>
            <a:ext cx="1366573" cy="116270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4BF4E1-E8CD-43F2-B719-EEC2765BD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Procedura: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946B1-C6E3-4C96-A194-52D8A5D83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Aft>
                <a:spcPts val="1500"/>
              </a:spcAft>
              <a:buNone/>
            </a:pP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1) Versate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latte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con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zucchero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 panna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in un pentolino.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500"/>
              </a:spcAft>
              <a:buNone/>
            </a:pP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2) Scaldate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sul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fornello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fuoco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dolce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latte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giusto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tempo di far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sciogliere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zucchero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 Fate attenzione che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non deve bollire</a:t>
            </a:r>
            <a:r>
              <a:rPr lang="en-GB" dirty="0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500"/>
              </a:spcAft>
              <a:buNone/>
            </a:pP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Mett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ete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latte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frigorifero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farlo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raffreddare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Per risparmiare tempo,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 preparazione del latte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si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può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fare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molte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ore prima.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5207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35030-0E53-4B52-B633-14E5E22DB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642" y="1154903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spcAft>
                <a:spcPts val="1500"/>
              </a:spcAft>
            </a:pP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Una volta preparato il latte, iniziate a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occuparv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dei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gelsi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 Mi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raccomando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usate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dei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guanti</a:t>
            </a:r>
            <a:r>
              <a:rPr lang="en-GB" dirty="0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sz="2800" dirty="0">
              <a:solidFill>
                <a:schemeClr val="bg1"/>
              </a:solidFill>
              <a:effectLst/>
              <a:latin typeface="Esteb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Lav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ateli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velocemente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sotto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l’acqua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corrente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asciugateli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carta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cucina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togliere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l’eccesso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d’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acqua, togli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ete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eduncol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sfilandol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frutti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infine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passateli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frullatore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fino a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farli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diventare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purea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500"/>
              </a:spcAft>
            </a:pP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Togliete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latte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dal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frigo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 aggiunge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te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purea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gelsi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cucchiaio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succo di limone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hr-HR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l’estratto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di vaniglia</a:t>
            </a:r>
            <a:r>
              <a:rPr lang="en-GB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Mescolate 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bene 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 tutto e versate il composto che avete ottenuto nella gelatiera,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azion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ando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il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tasto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del</a:t>
            </a:r>
            <a:r>
              <a:rPr lang="hr-HR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raffreddamento</a:t>
            </a:r>
            <a:r>
              <a:rPr lang="en-GB" sz="280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00739A-31F9-49E1-A1B3-82F68EC2E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5604" y="5221690"/>
            <a:ext cx="1371719" cy="11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91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3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92465-4C1A-459A-9CB7-12F57754B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395"/>
            <a:ext cx="10515600" cy="2892290"/>
          </a:xfrm>
        </p:spPr>
        <p:txBody>
          <a:bodyPr>
            <a:normAutofit fontScale="92500" lnSpcReduction="20000"/>
          </a:bodyPr>
          <a:lstStyle/>
          <a:p>
            <a:pPr lvl="0">
              <a:spcAft>
                <a:spcPts val="1500"/>
              </a:spcAft>
            </a:pP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Fa</a:t>
            </a:r>
            <a:r>
              <a:rPr lang="en-GB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GB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lavorare</a:t>
            </a:r>
            <a:r>
              <a:rPr lang="en-GB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la gelatiera per il tempo necessario per ottenere un gelato ben mantecato</a:t>
            </a:r>
            <a:r>
              <a:rPr lang="en-GB" dirty="0">
                <a:solidFill>
                  <a:schemeClr val="bg1"/>
                </a:solidFill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Di solito per avere un gelato bello cremoso ci vuole una mezz’oretta,ma questo dipende sempre dal tipo di gelatiera e da come raffredda.</a:t>
            </a:r>
          </a:p>
          <a:p>
            <a:pPr lvl="0">
              <a:spcAft>
                <a:spcPts val="1500"/>
              </a:spcAft>
            </a:pPr>
            <a:r>
              <a:rPr lang="en-GB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GB" sz="2800" dirty="0" err="1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appena</a:t>
            </a:r>
            <a:r>
              <a:rPr lang="en-GB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è pronto</a:t>
            </a:r>
            <a:r>
              <a:rPr lang="en-GB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r-HR" sz="2800" dirty="0">
                <a:solidFill>
                  <a:schemeClr val="bg1"/>
                </a:solidFill>
                <a:effectLst/>
                <a:latin typeface="Esteban"/>
                <a:ea typeface="Times New Roman" panose="02020603050405020304" pitchFamily="18" charset="0"/>
                <a:cs typeface="Times New Roman" panose="02020603050405020304" pitchFamily="18" charset="0"/>
              </a:rPr>
              <a:t> servite il gelato di gelsi in coppe e decorate con gelsi freschi.</a:t>
            </a:r>
            <a:endParaRPr lang="en-GB" sz="2800" dirty="0">
              <a:solidFill>
                <a:schemeClr val="bg1"/>
              </a:solidFill>
              <a:effectLst/>
              <a:latin typeface="Esteban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1500"/>
              </a:spcAft>
              <a:buNone/>
            </a:pPr>
            <a:r>
              <a:rPr lang="en-GB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Buon</a:t>
            </a:r>
            <a:r>
              <a:rPr lang="en-GB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appetito</a:t>
            </a:r>
            <a:r>
              <a:rPr lang="en-GB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r-HR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A23197-4CB7-4B08-821A-6E4062182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3904" y="3742426"/>
            <a:ext cx="3873671" cy="26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1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345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Esteban</vt:lpstr>
      <vt:lpstr>Times New Roman</vt:lpstr>
      <vt:lpstr>Office Theme</vt:lpstr>
      <vt:lpstr>Gelato ai gelsi neri</vt:lpstr>
      <vt:lpstr>La mia ricetta propone un gelato ai gelsi semplice ma molto gustoso.  Il primo passo è raccogliere i gelsi dall’albero, e poi leggete la lista degli ingredienti, preparatevi e seguite le istruzioni. Sono sicuro che il vostro gelato sarà buonissimo!</vt:lpstr>
      <vt:lpstr>Ingredienti:</vt:lpstr>
      <vt:lpstr>Procedura: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Gelato ai gelsi neri</dc:title>
  <dc:creator>Gianni Modrić</dc:creator>
  <cp:lastModifiedBy>Ksenija</cp:lastModifiedBy>
  <cp:revision>16</cp:revision>
  <dcterms:created xsi:type="dcterms:W3CDTF">2021-04-22T14:27:04Z</dcterms:created>
  <dcterms:modified xsi:type="dcterms:W3CDTF">2021-05-06T15:54:44Z</dcterms:modified>
</cp:coreProperties>
</file>