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5"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4" autoAdjust="0"/>
    <p:restoredTop sz="94660"/>
  </p:normalViewPr>
  <p:slideViewPr>
    <p:cSldViewPr snapToGrid="0">
      <p:cViewPr varScale="1">
        <p:scale>
          <a:sx n="128" d="100"/>
          <a:sy n="128" d="100"/>
        </p:scale>
        <p:origin x="3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A8C3793-6D4B-4060-981F-44BB2D2B9BF1}" type="datetimeFigureOut">
              <a:rPr lang="de-DE" smtClean="0"/>
              <a:t>02.02.22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321722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A8C3793-6D4B-4060-981F-44BB2D2B9BF1}" type="datetimeFigureOut">
              <a:rPr lang="de-DE" smtClean="0"/>
              <a:t>02.02.22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158779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A8C3793-6D4B-4060-981F-44BB2D2B9BF1}" type="datetimeFigureOut">
              <a:rPr lang="de-DE" smtClean="0"/>
              <a:t>02.02.22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190843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A8C3793-6D4B-4060-981F-44BB2D2B9BF1}" type="datetimeFigureOut">
              <a:rPr lang="de-DE" smtClean="0"/>
              <a:t>02.02.22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259072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1A8C3793-6D4B-4060-981F-44BB2D2B9BF1}" type="datetimeFigureOut">
              <a:rPr lang="de-DE" smtClean="0"/>
              <a:t>02.02.22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135535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A8C3793-6D4B-4060-981F-44BB2D2B9BF1}" type="datetimeFigureOut">
              <a:rPr lang="de-DE" smtClean="0"/>
              <a:t>02.02.22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2918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A8C3793-6D4B-4060-981F-44BB2D2B9BF1}" type="datetimeFigureOut">
              <a:rPr lang="de-DE" smtClean="0"/>
              <a:t>02.02.22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233681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A8C3793-6D4B-4060-981F-44BB2D2B9BF1}" type="datetimeFigureOut">
              <a:rPr lang="de-DE" smtClean="0"/>
              <a:t>02.02.22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34917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A8C3793-6D4B-4060-981F-44BB2D2B9BF1}" type="datetimeFigureOut">
              <a:rPr lang="de-DE" smtClean="0"/>
              <a:t>02.02.22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71029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1A8C3793-6D4B-4060-981F-44BB2D2B9BF1}" type="datetimeFigureOut">
              <a:rPr lang="de-DE" smtClean="0"/>
              <a:t>02.02.22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287860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1A8C3793-6D4B-4060-981F-44BB2D2B9BF1}" type="datetimeFigureOut">
              <a:rPr lang="de-DE" smtClean="0"/>
              <a:t>02.02.22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5790EB-9F05-48F8-B462-CF95A203D820}" type="slidenum">
              <a:rPr lang="de-DE" smtClean="0"/>
              <a:t>‹Nr.›</a:t>
            </a:fld>
            <a:endParaRPr lang="de-DE"/>
          </a:p>
        </p:txBody>
      </p:sp>
    </p:spTree>
    <p:extLst>
      <p:ext uri="{BB962C8B-B14F-4D97-AF65-F5344CB8AC3E}">
        <p14:creationId xmlns:p14="http://schemas.microsoft.com/office/powerpoint/2010/main" val="328010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C3793-6D4B-4060-981F-44BB2D2B9BF1}" type="datetimeFigureOut">
              <a:rPr lang="de-DE" smtClean="0"/>
              <a:t>02.02.22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790EB-9F05-48F8-B462-CF95A203D820}" type="slidenum">
              <a:rPr lang="de-DE" smtClean="0"/>
              <a:t>‹Nr.›</a:t>
            </a:fld>
            <a:endParaRPr lang="de-DE"/>
          </a:p>
        </p:txBody>
      </p:sp>
    </p:spTree>
    <p:extLst>
      <p:ext uri="{BB962C8B-B14F-4D97-AF65-F5344CB8AC3E}">
        <p14:creationId xmlns:p14="http://schemas.microsoft.com/office/powerpoint/2010/main" val="100600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Mathematik, Formel, Physik, Schule, Mathematisch">
            <a:extLst>
              <a:ext uri="{FF2B5EF4-FFF2-40B4-BE49-F238E27FC236}">
                <a16:creationId xmlns:a16="http://schemas.microsoft.com/office/drawing/2014/main" id="{BB013644-0445-A947-9156-D67C4B1B151A}"/>
              </a:ext>
            </a:extLst>
          </p:cNvPr>
          <p:cNvPicPr>
            <a:picLocks noChangeAspect="1" noChangeArrowheads="1"/>
          </p:cNvPicPr>
          <p:nvPr/>
        </p:nvPicPr>
        <p:blipFill rotWithShape="1">
          <a:blip r:embed="rId3">
            <a:duotone>
              <a:prstClr val="black"/>
              <a:srgbClr val="D9C3A5">
                <a:tint val="50000"/>
                <a:satMod val="180000"/>
              </a:srgbClr>
            </a:duotone>
            <a:alphaModFix amt="35000"/>
            <a:extLst>
              <a:ext uri="{28A0092B-C50C-407E-A947-70E740481C1C}">
                <a14:useLocalDpi xmlns:a14="http://schemas.microsoft.com/office/drawing/2010/main" val="0"/>
              </a:ext>
            </a:extLst>
          </a:blip>
          <a:srcRect t="7302" b="4351"/>
          <a:stretch/>
        </p:blipFill>
        <p:spPr bwMode="auto">
          <a:xfrm>
            <a:off x="1524000" y="80271"/>
            <a:ext cx="9144000" cy="565536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p:txBody>
          <a:bodyPr>
            <a:normAutofit/>
          </a:bodyPr>
          <a:lstStyle/>
          <a:p>
            <a:r>
              <a:rPr lang="de-DE" sz="5400" b="1" dirty="0"/>
              <a:t>Die Sprache der Wissenschaft</a:t>
            </a:r>
            <a:br>
              <a:rPr lang="de-DE" sz="5400" dirty="0"/>
            </a:br>
            <a:br>
              <a:rPr lang="de-DE" sz="5400" dirty="0"/>
            </a:br>
            <a:r>
              <a:rPr lang="de-DE" sz="5000" b="1" dirty="0"/>
              <a:t>Deutsche Erfindungen</a:t>
            </a:r>
          </a:p>
        </p:txBody>
      </p:sp>
      <p:sp>
        <p:nvSpPr>
          <p:cNvPr id="3" name="Untertitel 2"/>
          <p:cNvSpPr>
            <a:spLocks noGrp="1"/>
          </p:cNvSpPr>
          <p:nvPr>
            <p:ph type="subTitle" idx="1"/>
          </p:nvPr>
        </p:nvSpPr>
        <p:spPr>
          <a:xfrm>
            <a:off x="2091417" y="5918553"/>
            <a:ext cx="4712208" cy="731520"/>
          </a:xfrm>
        </p:spPr>
        <p:txBody>
          <a:bodyPr/>
          <a:lstStyle/>
          <a:p>
            <a:r>
              <a:rPr lang="de-DE" dirty="0"/>
              <a:t>Erasmus+ Projekt Kommunikation</a:t>
            </a:r>
          </a:p>
        </p:txBody>
      </p:sp>
      <p:sp>
        <p:nvSpPr>
          <p:cNvPr id="4" name="Untertitel 2"/>
          <p:cNvSpPr txBox="1">
            <a:spLocks/>
          </p:cNvSpPr>
          <p:nvPr/>
        </p:nvSpPr>
        <p:spPr>
          <a:xfrm>
            <a:off x="6588849" y="6281332"/>
            <a:ext cx="5135880" cy="731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Käthe-Kollwitz-Schule, Langenselbold</a:t>
            </a:r>
          </a:p>
        </p:txBody>
      </p:sp>
      <p:pic>
        <p:nvPicPr>
          <p:cNvPr id="8" name="Inhaltsplatzhalter 4" descr="Ein Bild, das Text, ClipArt enthält.&#10;&#10;Automatisch generierte Beschreibung">
            <a:extLst>
              <a:ext uri="{FF2B5EF4-FFF2-40B4-BE49-F238E27FC236}">
                <a16:creationId xmlns:a16="http://schemas.microsoft.com/office/drawing/2014/main" id="{BF35FD75-6EFA-6D47-B492-821106E6E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0" y="5498089"/>
            <a:ext cx="2141658" cy="1279640"/>
          </a:xfrm>
          <a:prstGeom prst="rect">
            <a:avLst/>
          </a:prstGeom>
        </p:spPr>
      </p:pic>
    </p:spTree>
    <p:extLst>
      <p:ext uri="{BB962C8B-B14F-4D97-AF65-F5344CB8AC3E}">
        <p14:creationId xmlns:p14="http://schemas.microsoft.com/office/powerpoint/2010/main" val="200923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7379"/>
            <a:ext cx="9144000" cy="1371600"/>
          </a:xfrm>
        </p:spPr>
        <p:txBody>
          <a:bodyPr>
            <a:normAutofit fontScale="90000"/>
          </a:bodyPr>
          <a:lstStyle/>
          <a:p>
            <a:r>
              <a:rPr lang="de-DE" b="1" i="1" u="sng" dirty="0"/>
              <a:t>Der Benz-Motorwagen Victoria von Carl Benz</a:t>
            </a:r>
          </a:p>
        </p:txBody>
      </p:sp>
      <p:sp>
        <p:nvSpPr>
          <p:cNvPr id="3" name="Untertitel 2"/>
          <p:cNvSpPr>
            <a:spLocks noGrp="1"/>
          </p:cNvSpPr>
          <p:nvPr>
            <p:ph type="subTitle" idx="1"/>
          </p:nvPr>
        </p:nvSpPr>
        <p:spPr>
          <a:xfrm>
            <a:off x="137160" y="1371600"/>
            <a:ext cx="10530840" cy="5376672"/>
          </a:xfrm>
        </p:spPr>
        <p:txBody>
          <a:bodyPr/>
          <a:lstStyle/>
          <a:p>
            <a:pPr algn="l"/>
            <a:r>
              <a:rPr lang="de-DE" b="1" i="1" dirty="0"/>
              <a:t>    Carl Benz:</a:t>
            </a:r>
          </a:p>
          <a:p>
            <a:pPr marL="342900" indent="-342900" algn="l">
              <a:buFont typeface="Arial" panose="020B0604020202020204" pitchFamily="34" charset="0"/>
              <a:buChar char="•"/>
            </a:pPr>
            <a:r>
              <a:rPr lang="de-DE" dirty="0"/>
              <a:t>Geboren am 25 November 1844 in Karlsruhe.</a:t>
            </a:r>
          </a:p>
          <a:p>
            <a:pPr marL="342900" indent="-342900" algn="l">
              <a:buFont typeface="Arial" panose="020B0604020202020204" pitchFamily="34" charset="0"/>
              <a:buChar char="•"/>
            </a:pPr>
            <a:r>
              <a:rPr lang="de-DE" dirty="0"/>
              <a:t>Gestorben am 4 April 1929, Ladenburg .</a:t>
            </a:r>
          </a:p>
          <a:p>
            <a:pPr marL="342900" indent="-342900" algn="l">
              <a:buFont typeface="Arial" panose="020B0604020202020204" pitchFamily="34" charset="0"/>
              <a:buChar char="•"/>
            </a:pPr>
            <a:r>
              <a:rPr lang="de-DE" dirty="0"/>
              <a:t>Carl Benz war Ingenieur und Erfinder.</a:t>
            </a:r>
          </a:p>
          <a:p>
            <a:pPr algn="l"/>
            <a:endParaRPr lang="de-DE" dirty="0"/>
          </a:p>
          <a:p>
            <a:pPr algn="l"/>
            <a:r>
              <a:rPr lang="de-DE" b="1" i="1" dirty="0"/>
              <a:t>   Erfindung:</a:t>
            </a:r>
          </a:p>
          <a:p>
            <a:pPr marL="342900" indent="-342900" algn="l">
              <a:buFont typeface="Arial" panose="020B0604020202020204" pitchFamily="34" charset="0"/>
              <a:buChar char="•"/>
            </a:pPr>
            <a:r>
              <a:rPr lang="de-DE" dirty="0"/>
              <a:t>Der Benz-Motorwagen Victoria war sein erstes Auto (1886).</a:t>
            </a:r>
          </a:p>
          <a:p>
            <a:pPr marL="342900" indent="-342900" algn="l">
              <a:buFont typeface="Arial" panose="020B0604020202020204" pitchFamily="34" charset="0"/>
              <a:buChar char="•"/>
            </a:pPr>
            <a:r>
              <a:rPr lang="de-DE" dirty="0"/>
              <a:t>Er konnte Maximal 16 KM/H fahren.</a:t>
            </a:r>
          </a:p>
          <a:p>
            <a:pPr marL="342900" indent="-342900" algn="l">
              <a:buFont typeface="Arial" panose="020B0604020202020204" pitchFamily="34" charset="0"/>
              <a:buChar char="•"/>
            </a:pPr>
            <a:r>
              <a:rPr lang="de-DE" dirty="0"/>
              <a:t>Der Motor hatte 0,75 Ps.</a:t>
            </a:r>
          </a:p>
          <a:p>
            <a:pPr marL="342900" indent="-342900" algn="l">
              <a:buFont typeface="Arial" panose="020B0604020202020204" pitchFamily="34" charset="0"/>
              <a:buChar char="•"/>
            </a:pPr>
            <a:r>
              <a:rPr lang="de-DE" dirty="0"/>
              <a:t>Das Auto wiegt nur 265 Kg.</a:t>
            </a:r>
          </a:p>
          <a:p>
            <a:pPr marL="342900" indent="-342900" algn="l">
              <a:buFont typeface="Arial" panose="020B0604020202020204" pitchFamily="34" charset="0"/>
              <a:buChar char="•"/>
            </a:pPr>
            <a:r>
              <a:rPr lang="de-DE" dirty="0"/>
              <a:t>Heute kostet er 151.000€</a:t>
            </a:r>
          </a:p>
          <a:p>
            <a:pPr algn="l"/>
            <a:endParaRPr lang="de-DE" dirty="0"/>
          </a:p>
          <a:p>
            <a:pPr marL="342900" indent="-342900" algn="l">
              <a:buFont typeface="Arial" panose="020B0604020202020204" pitchFamily="34" charset="0"/>
              <a:buChar char="•"/>
            </a:pPr>
            <a:endParaRPr lang="de-DE"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17311" t="9732" r="14385" b="9409"/>
          <a:stretch/>
        </p:blipFill>
        <p:spPr>
          <a:xfrm>
            <a:off x="8121550" y="4074482"/>
            <a:ext cx="3831346" cy="25495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2">
            <a:schemeClr val="accent2"/>
          </a:lnRef>
          <a:fillRef idx="1">
            <a:schemeClr val="lt1"/>
          </a:fillRef>
          <a:effectRef idx="0">
            <a:schemeClr val="accent2"/>
          </a:effectRef>
          <a:fontRef idx="minor">
            <a:schemeClr val="dk1"/>
          </a:fontRef>
        </p:style>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688" y="1289304"/>
            <a:ext cx="2103851" cy="24781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1721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450848" y="0"/>
            <a:ext cx="9144000" cy="1794573"/>
          </a:xfrm>
        </p:spPr>
        <p:txBody>
          <a:bodyPr/>
          <a:lstStyle/>
          <a:p>
            <a:r>
              <a:rPr lang="en-US" dirty="0"/>
              <a:t>Der </a:t>
            </a:r>
            <a:r>
              <a:rPr lang="en-US" dirty="0" err="1"/>
              <a:t>Fernseher</a:t>
            </a:r>
            <a:r>
              <a:rPr lang="en-US" dirty="0"/>
              <a:t> von </a:t>
            </a:r>
            <a:r>
              <a:rPr lang="de-DE" dirty="0"/>
              <a:t>Manfred von Ardenne</a:t>
            </a:r>
          </a:p>
        </p:txBody>
      </p:sp>
      <p:sp>
        <p:nvSpPr>
          <p:cNvPr id="3" name="Untertitel 2"/>
          <p:cNvSpPr>
            <a:spLocks noGrp="1"/>
          </p:cNvSpPr>
          <p:nvPr>
            <p:ph type="subTitle" idx="1"/>
          </p:nvPr>
        </p:nvSpPr>
        <p:spPr>
          <a:xfrm>
            <a:off x="-73152" y="2231201"/>
            <a:ext cx="8598408" cy="3555016"/>
          </a:xfrm>
        </p:spPr>
        <p:txBody>
          <a:bodyPr>
            <a:normAutofit/>
          </a:bodyPr>
          <a:lstStyle/>
          <a:p>
            <a:pPr marL="342900" indent="-342900" algn="l" fontAlgn="base">
              <a:buFont typeface="Arial" panose="020B0604020202020204" pitchFamily="34" charset="0"/>
              <a:buChar char="•"/>
            </a:pPr>
            <a:r>
              <a:rPr lang="de-DE" dirty="0"/>
              <a:t>Manfred von Ardenne ist in Hamburg geboren und lebte vom 20 Januar 1907 bis 26 Mai 1997.​ </a:t>
            </a:r>
          </a:p>
          <a:p>
            <a:pPr marL="342900" indent="-342900" algn="l" fontAlgn="base">
              <a:buFont typeface="Arial" panose="020B0604020202020204" pitchFamily="34" charset="0"/>
              <a:buChar char="•"/>
            </a:pPr>
            <a:r>
              <a:rPr lang="de-DE" dirty="0"/>
              <a:t>Er war von Beruf Physiker und Techniker.</a:t>
            </a:r>
            <a:r>
              <a:rPr lang="en-US" dirty="0"/>
              <a:t>​</a:t>
            </a:r>
          </a:p>
          <a:p>
            <a:pPr marL="342900" indent="-342900" algn="l" fontAlgn="base">
              <a:buFont typeface="Arial" panose="020B0604020202020204" pitchFamily="34" charset="0"/>
              <a:buChar char="•"/>
            </a:pPr>
            <a:r>
              <a:rPr lang="de-DE" dirty="0"/>
              <a:t>Er hat den ersten Fernseher in 1935 in seiner Garage gebaut .</a:t>
            </a:r>
          </a:p>
          <a:p>
            <a:pPr marL="342900" indent="-342900" algn="l" fontAlgn="base">
              <a:buFont typeface="Arial" panose="020B0604020202020204" pitchFamily="34" charset="0"/>
              <a:buChar char="•"/>
            </a:pPr>
            <a:r>
              <a:rPr lang="de-DE" dirty="0"/>
              <a:t>Er war nicht billig: 3500 Euro.</a:t>
            </a:r>
            <a:r>
              <a:rPr lang="en-US" dirty="0"/>
              <a:t>​</a:t>
            </a:r>
          </a:p>
          <a:p>
            <a:pPr marL="342900" indent="-342900" algn="l" fontAlgn="base">
              <a:buFont typeface="Arial" panose="020B0604020202020204" pitchFamily="34" charset="0"/>
              <a:buChar char="•"/>
            </a:pPr>
            <a:r>
              <a:rPr lang="de-DE" dirty="0"/>
              <a:t>20 Bildwechseln pro Sekunde in vergleich zu Heute 120.</a:t>
            </a:r>
          </a:p>
          <a:p>
            <a:pPr marL="342900" indent="-342900" algn="l" fontAlgn="base">
              <a:buFont typeface="Arial" panose="020B0604020202020204" pitchFamily="34" charset="0"/>
              <a:buChar char="•"/>
            </a:pPr>
            <a:r>
              <a:rPr lang="de-DE" dirty="0"/>
              <a:t>Der Fernseher zeigte die Olympischen Spiele in 1936.</a:t>
            </a:r>
            <a:endParaRPr lang="en-US" dirty="0"/>
          </a:p>
          <a:p>
            <a:endParaRPr lang="de-DE" dirty="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DLAW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Fd2WU9eR065p1uAwwyqWxxx+tQzAPIGyM9vSp1wAoZwCc5x6UCJThz8qqv48A1NGpUgsARkkD1quoDAKxUDGP8mp02sM4J2YODkdPamwF3NI2JOgPyhRjNTxqNwXBDfXqTVZV+cKckgZ68Cpod5J+cB14yen1oAtGRnYrz8wzj6daayKz8k9egH5UuG3puxkDnnrQB8xJBGcng5+n0oAklb5FUYyTjpjil3NErRglFJ5GfyphZd7MHJ3EZyODQBjIVcZOeaLiEjBkUszlQR/F3oiXcqrjKZOTj71O4xnnAz19fSol2jb5bM3Pr/nikMnt0bJdcspJwF9am3SSOhZSxAwcdqfpsEs/wAkCM7MQflGB7itu18O3Mil2kigAPK9eKYGUsYXaRjH8RXsau2u0IAS+cj5lHb0rVttDtYYGaTNxIf4y2B9cVchjVUURx7cnGEXqaAKtt5VtGw4wSWK46e/0qhJYXXiLW7TTtLiaa4lARUC47960hbNcah5bbkVFLPzz+Ndx+z9YKPiDLeTwgMLdhAB2bPP44oA5XxR8M/EfhnS/tt5Akluf+WkJ3qp7j61W+HVisl+qXO7kjbg4wfpX1H8VPDupz+Hzb2EwMbxF5RjggdsV4doGiTX+uiCyhMcwYMTt2gY44FMD374R6Tp8enySSW8TyyNgB06Lj+temQeHfDdzbzwz6RaYcDcojHPFcH8PdNvbCxVZiyPgghucV3thcyKB5kZDKuM+9JgYWtfDPwpNbxiG2+zFSCNhOB+Fcx8WdOs7TS9NtrSBFjgyiqvcen516Tc3fyFmUjnPI615T8T75LrUfs8bfu44zjn7rGmB5BrnyPJuHlMwye5I9D9OK4rWrYgn7wJYYAbjH0967LV7bzP3k2XIIACnGB75rl9XSOGNhG25gMq27qQfegCPwDbFvEyRcNtB3Y6gZ9fSvYJmgjg8pV+R8DnoK8c8CyND4qiZWC4VwSrde9erzyb5UiDBSu3nHOfpQBZs5OF3cgORuAxg9jitO33IpWQLvyMkdT71kwIJmEZDZxtAXPJ9TWpaNumIjX5sbSp5OO38qANmNmkAx8oVSS2eamLO0IKTHLccfrVOPbzmQBecL2FTWkkfyqG2McLwDzRcC3G2yQwv+Ddeg9adHCzQhNqgk/eJ7ZqMBfNZuH5IxnHA4p7SBC7Ph1GAuDmhu4DpHIBUA7gSAc+vrVpHG4KAANpHIIyaoh9gZyxyMD1yaJLhtu5jhQowueuOnNCEXVaR1IJKyAHgrw3+fWpjJiGNowgYn5scECsqWbhXw/z8KQ3T1H0pd1wUKu3fBwf5UwNMyBnU4fAPzAHPft60Oq+WrbFKgkkE4O36VnW8swYyFFRSvXd0P0qxbnM3mE7lUnHqc0bDHmEqWZCoygwPT8az/Equ2msCoQAjnpzWrNNiRnRchuDnjaRWJ4lleTTnCoeoGeoNIDnLGNo7hljXc+fvHo3qTXSWdtsUSM+AoGMcc98VzFrI+0ecSNp6Y5H+NdPp8wWPb8+4gYA54pMpF+RlEQdc/IOueuasJE7IpUR4x3NQRMrN5W0KD1zzWraWsJhBT5Vz0Y1Iz83Hj8sfNj73XFEa7csQG54z2oOFdTnO0n5ccUsXLB9m09MZ4qiB7AcMvHHQd6dv3sGUlceg5p1rbPKyEbWySVAFaFlYDH7yVF44BHJNICgqyNJuGSOnHerkasFVh95QSwPpWnHptvuMKyg7m6Grv8AwjtwIfMt0M6huqHINUkBgoGb5m44/IU5FU5CsGJ7Gr7aXcpG6+Tjp8o5Jpn2aSIMJF2uD93HWgRRcFuPmc+n8qeiEAHJODySanO0Mf4MY3d+an02ynvMCMGOIn5nIz8vrSApQKZ5jGASf7o610OnaIm6MXSlmxnYp4q/aaPFbq4hbDgDJ689au+Z5KDemZeNjg5DD1H0ppIC0mmpGqxtCAYzyAcDntWjZRpMrB9qKuRyc4OP/rVVs5hPbjD5BIBUHkVa/wBXG0cSABiMKDgjnvQMguI8ehTj5c1Qixb3EzYUCM9+g/8Ar1ozyRruYqNoIyx/lWRrDFLCUxgEk46+vrQMl8NvJJLNdy5YSSHaAcDHrXrfgTwrDN4QuPEenXU1tf2N0Msg+6hHJx3zXnGhWhtrAKwJVgOoxz1r6O/Zot47jw9q1ndMkytN84C8MCtAjKs/FN80VvYzN5kmzBk5G5fQipfDtjZ2euSXmxllmIbaU4U+3pWP8R9DvvBviGCSSN2sJnIhnxwgP8J9MVesL0T+TIJuf7x5z6UAenR3MmnWQuIbWa5XnIiwSuTyearx/EHTpbpLC30PVJrsnlETkYo8P3v2eNRcMWDr/EMDpVlr2GCdXsYljDuF89sDn2NAEHi/xJqNr4UutUXTXs0iU4+0EZz24FeG6Lro1I3n9oy7r9iZTg4yCO3tXrvx2WaP4WX0qSKqmRSWLcHnsa+YRqTWd2l3bszyqoypHBXHT8KSA6zW5cndARt8sjg5Oe4NcNrsknmKyoGG7DAcEj/9ddP9uhubJLiCRUSXOzccFf8A9dc5dkSTSux3fK2S3G0jnj+lMCt4Rd4/EtuihcGNsZOOfSvXYpZP3I+RW2/MTj9K8a8MSQ/8JDbrEhYZYAu3T/a+telwXu2FTIxYopycdD7UIDorWRSSWaQT7QRngEVf01gJ2wecEsCOQK5S2vs7WkjDPgc9TgdPxroNNlXzI3LAAAsMnr9fWgDpLdV3I0eOnPHFTXMiQhWVHO75TjpVFJi8CS5IBHT+73qwZFa2xI3mKp+UDp9aQF+2k89doG6Mfhj2+tTCLdCfLYhSvzZPTHQVSsfLWTnJQL64IP1qX7RtcsgA3cbe5osAyQOFKnIwenU0wiRtuCpU9PrUl4yiMZXt1PXA71B5wCIiyPxydw5JNMRNLkgBcqO3f8RTxGN4LKxk28f41E/Chgrcrww6flTn/wCPnfuJOBgMcdu1MCWNN8/3izE5JHQGrkSCSFdzHI65GMVRik2rHEkbbydznPBNXbeQg+acnBweeKBl6ONkRYmw2WBye9Y3iCBFsJQjlsOvC5wOa0JJpMmNWCsQDkjqKzdXkK2E27dGdwAYDrSGc/awpwnBK/L8w4+tbltCBtY7sA8HHes2zjXYMpyB+FbsO5GjXGSvQDvUsYRttI7YJ/D8KmivJo4wpUH/AH+opRAxJKsFfPHHJ/OpoYSIwGHPfmpKSPzm3fvi24fN0+lWI1DPhSN38IJqFoikyKchewbnFW1zEmfukkDpmrMzd0GzuJ5Io432K+NzADNdrb+EjBHISksgC5JVcAZ6/WoPBFmjSTXUy7fs8IePHOWA4/U16V8O/Dz63apcTzXLFnO5y2Qx79Ow9KaA87GkQ2EdpcNEkscnBXGCvOM4rqNK002R8i5gCIfnjZf4h15/xr1K4+EU+oWS+VGFIkMiEHnPqfUU1PAviTTLMQ6hp32mIDbHIoy6DP8ASmhHnOpeGdF1ByhHkS53eYvH04rB17wHeWdqJoH8+JsjrkofSvStb+G3iD7Q2pWIkljxgkpg9e47cVpzfarPRG+3Wb+YU2lfLyAQOD9aYHzzD4ekaVZr7CoDgQjqfdjXQNprQ7zDEuzbhSO/H8q3PFyww3EdzajMTIvmqVw2/PJ/lWJbajCHYMpjdQdwY9ff8KkZYsERT+5j8sjCsvfJ/wA9aq6lEjWxbHlurFlcDGCPUCpw0hbePk4DLIDyc9s/rVe5utreW8hZV6En8aAKGn3eyOSFmUSbsEg9cf41rpIJTBJt3gnOScA1ynmL9rL713b8ZI5xnrit+GZs7WIKqp2noMH+lAFq5jd2clsgHcF659vrWZqMcpvYEiCDc25x9K0PtEcMAL5LNwpxkk1CqFtVhkaOWMBcFjHkdKAOjs4d0Ea7mZn7A9Aen4169+zdrUek+KZNHnZVjvYQsfPys65/nXkNlKjttQklQApHpjp9a2tH1FtP1O3vYcf6PKkgbGSNpGf0o6AfY3iLRbHXtNnsb+3WW3eMqQecH1r5Y1Yr4Q8ZTaA2oJdwo+LW4J+U+qN/tDpX1W19byaO2orMrQNa+aHHTG3JNfMXhzwgvjGO8tBexwXqebdQBhkyMWJHPpikgOx0XWZpoPL2ZwBuKjOFrM8b65qWm6TcT3cKSWUa7oxMmM+mADXj1hr/AIq8K6reQC6SfyXMMiuD1B6Z71W8TeJte18sNRui8aruji6KCe/vTANQ8beItV0w6PPqVw2mtJuEBHy57DPpXN6hI6SRnac7cFVOQrZ6064vUgeKBmh81hvUA1VjmM8jM6gjBGVOPwpDL2hXa28Ys5mYJksuRkAnt+Jq1dlZPM+fKKcjaOM+n4VgTDbHukyynJ4PAHrUlvqjTWxhYkFflCrxuHbHtQBPpOW8RwSQqD8zHOMY49a9CilUyBFYlnAxn0+ted+HpNviSNirkY5Geh9K7pFaM7toyucEnj1/KmhGnbSqJGXcqEYC5HJFb+kOiFSeUxj5Gzz3zXOadD5l0q5RRIO3PbP4V0WmW8alQAm3GSwyRkDqaYHSwrIIVmGchei8nbmp7eMKwZ87duFz1qiXWNAfurt6A4ByOlPtr/LCLbsBbC7uS1IRsQyEGMsd/IHAzwe59qSdpkVnjCnDbuew/wAapyahBZ25NxNHCARkuwXH51nyeKdDiLPJrWn/ADcMGmXp7UwNqXJRGkD7mUgljx9KRI0hdQ2Sm3oWwa5DUPiJ4YQfvNasy+QAqSbuPwqhffEjwuuSupKQFBykTnJz24oGekSLF5IbzGPTIJ5Gf89KZC+XZhIpAI2lxn8vSvJL/wCK3h9GSSKS9kL/AMP2c8enWqr/ABm0aG4kRdM1OYEBc7FH8zQB7VFKjNIWcgrgnP8AOp/tFvKCyAqdwJ3djXgknxsjCs1v4dvHxnb5kygGom+NWqSoHt/CwUMoyz3Jxx6YWhgfQRnXe3dgAQe1VNWO+xk3BW9s4A714ZB8W/E0wxHoNiozlS0rsQabffEjxpNAA9lpsR3HcwRySPzxSGev2koZ4pNw9AuMVuxsscyTMxwOmPWvm9fHXjJZdqSWiHgjZB2/GrMfjjx01wSmooA5HCxL1PYA1LGj6dtnXO/cGLA8+1aAZSowkHTuua+btJ8QeMJN3na3NyOMBRj9OtdHD4j8SJEqnVLqQ45PH5UrDPkdt0rZ3BWz696WSQRxxBlyS2CMA8ZqeFUabbgj/aAzxU1za+WwypUbdy5GcGqZmeieENQtYYZ47n915gVXdRkYA4GK9z+Bq2p0ZbmHcvzEhWPYdTj3r5VskumI+8d/Byew6cDrX098IFeHRrFWRQ4A4DcsDzyPWmM+gtBmRoEUbtx7A5xx1NddpqeaoMyAnbgZFec+H7oeaYV+Uj36+9ejaVMJIlZiFIx3zUu4FxreAgZjXA7ADBrE8SaFp97p8sf2aDlDg7M49622kAO3PzZqpdum07iEOPzoQz4x+IGh3Nhrl9Z3C5MUm4vnqvb9MV57f2sZbaFPKkkPXs/7SSkeKGubRCFaIeayt1I6V8/+I9bkkZUjUlsENg8DHaquIW6N5p6/JdhY+ys24Gs2XWrk5WYRyEksWB/T6CqVxO8ybnkxnqP6VAJGaUKuAhOAOnFIRYSZ2m845GTya6S3uVZYwocIOpPP+RWBAhhDpJ8xHTnv6VoafJ9nkbzg/kYABHUZ6CgZoapdLLbbYWJkicSIfcVu2l4k9rDOMYZQV47Y7+hzmsaSOOb5seWAm7rwewql4Zvxb30mnznI3l1Gep9KAO4i3/I3mgM5+XB6j8PWpyfMkZ1+VSOP65/xrKil3FcqQQPudPoRVh5f3uJGEe1OQT972zTA+jfDnjGJf2d5Z728WKaNDYKT1Yngfoa8/wBD8TDSL+31uNbfbakxBAwzIm3vivFvE1/cKFhluJPshy2wMdoOOuPWi11i1m00KglF5I4GQcJtA4GP1NJAdBrd79v1Ka4eNla4leTYTjknP9azZJk8oS9Bg7veniWZnXcq4Aw24e1c5r10VhWGJiZZSVVR/X6UAYF9fSSapNcBFMWdsZ6dPSrWnXQD7S2MggnFbV3pVndaIkAULJEnDj+9iuNw8Jd1DCRWwwPQUDOld9rHDeYpG0nPf1xVGSObflfklUhhg/w/4VDb3CuAdwDIDyf8KuP5bQ+Yyg8dj7dKQGl4PlF14gRuSzAlgeOa9HW2mkkaQDKdMsc8H0rySx1GbR9SivII23xkbhjrn1r0f/hN7CC1iufss9wsnJK4yrd8+9UhHV6XaOx2f88j8x/kK6G1Vg2DF8uCrHOOQP5157p/xE015B5enTr/AHi7DHHXpWsvjq0lXzltpWU9ACDg0wOv1IRxWpa5JWOFC7sT90D09q+efF/ia/1jW5NRhu7m3QER26rIQFRTweO5rrPij45l1XTIdFs5HiEimS5l6MqD+H8emO9eZGQXKKI0C88ZPQelSBu23jDxZGhUaxcXAPVLjEq+x+cGo/8AhJNQaQtdaTpF0CerWioT6/dxiqaIPIGwbTnGc/e+lJu24HQAnqeM0wNuLxFYrs87w1DkkbmgmYfXrmn/ANt+HS6qba8h691cf0rHZDEBC3yOBxuyDjHpUckSl9pUbgPu9eaBG2t3oM1wo+1bQCQplhIx9cZqSPTre5kdrXUdPfqBmYKSPxxzWHFbQOVcRjPfPJ/CpG0uMFVBZQ3zAhv0oGdzpvhXdafKFkbJyVIYD8s1Ym8PyxqkaJFgjKcFf0NcNZ2pUr5M0oOe33sV0HhnbfXcmj3RllkkAa2ZySN/oM+ozx6igDZjhtbfdDd31pBg95Bwe+KnE+geQ0c2s2KyY+UIWYEfQCsO/wDDyLL5YTLb+hHaq/8AYjKjPGo27cZPH1pjND7Z4finwt80w6ny4Hz+ZxSx65o9ud8FpczfOGAdQo+tU4dJ2k/Lu9h/Or8WkgkYjVeON3QeualjRo2XjPyS4j0NGB/vvg/pWha+LtRnhDposAHT/WYrGi0wrmRtrDggA5/GrixwLnerZz/Cc0ijw/SAk6sAzB8gcdQK6fwNpY8S+IbXQZJvKk3O0r99gGePeuQ0i6SHUgjEBZOmOmQa7rT7S40/W7HxFo00aX1vtkCE4WYDqvsSOKqxmdxrHw+t7KBbrT451QH5HD7gm0chj6+1egfDr7RYW6veQfbE25R4lG9PXK9+PSle5tvEfgqRdMClXZrgorfMpPJUj1GSMVR8GaniygZCTiMA/LyD0609APRtUg1QNb32m32LSRSSsX+sHHQjqKs6W2rNoc2oW91q1g9kwQ75gfPz3A6fhW/4Tg0vV7SOa5hUXgBWOYDDKfX3/Gumk05DZmH7EjEDn5gBn1H+FICl4Q8QzfZ2h1K9ku7oAnMUB5X3A9OlYkuoaxq2rxma9zpkxeJRH8qxqB1Y9d2eCO3NGlX8cPiIRqqKxJXahwPTFdJHbQlZI9kKbpGJUr94dj9etID5q+KEcj6xexwwSRQ2scbsJXz/AKwkd+vTIrx3xLpSmYSW5Ktj50x717z+0Yv2XXbYp9+7j3MoHHycL+ABNePXcbTTR9D82CAcED0pgecOrPKweNxzxk9K2NL0Oa4tpblg6JGpbI78/rXSPodvNfRtI2E3fO3TAHX8q910fwZp6+G/7PtbVZPOhAMuOoYdf1oEfMGpQvHJHI28jjJ7mtGDcYSMEAj5W749K6Tx/wCFr7w3evpl+u8r88My9HT8awrNGjtyshJCev1/SgZZtlaG0KS7WxjHPb3rK1CzbAuIFxKrFg/p7VuOQ0SbdgHVlI5HviqdyybMiXauSsi+poA0dNv/ALZaeap2lQCwzkgirLyC5mWYO+84BXtj+tcnas2ny+dFkqSfMHqPaty11KO4t0YMXwoPsooAl8TWw+wfaFPyx5ywPasfwbA8l9NduP3cfA7jOK29RuN+jzQyN1jOWJ6Vn+H1XTdIUMwJnB3ZH+eKANO/naN2m+ZMjB5znFcnbq8189/gMozsB7D1qfW76RpBaxv8rDJ/3fpTbdsAqBgdFGeRQBu2DBVYhunzMAOn0rE8SaaZ3kurVR5ifM4VcZWrcFyLeNlYE5HzdqJp/MROGViuCBSGcpbzQ+Xu2FHJwd3Y+9a0NztcQTP8h5UrxzVPVbVrS8Enlr5T4Y8cZNSQ/Z5GBAIPIGecUCLca+a7bnOWUjcelO09nhkaFvuynGO2e2aitmeP5eJR91SRVvcWZlICng++O2KANKHStsIOMgncGXt61eaFrTSnuGbHkgswGcN6ZrW8NeVqFhHIVzsXZICclSO9WvEFrFB4cu5Cr5DptIwTkuOD6imB5XrbO1w8DsDNv33DgdSQML9FH6morCPcSoJUHp6fSug+JAEfj3WVXbGFmBIHA+4vasC2kKyl+cHJGO1IDRVd+zlDk7T+HepRCsiooifJkCkD07fjVeO4VnQ4AOOR0ANXrNt0sbDIzIvToeetMD0Lwd4I1zx38UNa8P2d49npenBGklm/fKGZRgBWz79MV2Wu/s7+KNAsrrVk1bRbu1gjaRvkeJ9vUnacrwPpXoP7NsEP9o+LbpYgs02pKC3fCxLgZ/GvVPHzM/w/1zALZ0+UBVPJ+U5HNK+oHwjqenxQ6knkKpTap3IMbiQCGx24NMe1QgeZGQem4j2q5qE26aFtsYleGI/+Q04+tRvNEqhvl8zke1UBDHBFEoXackY3fWllheIpNDMUkt2Eile+D/PvS+evHCE54I7celRT3Skqy4HYAfrSA75Yf7ZsYdWtwv735Z0LdHHf8eo+pp39nzG2KNsAz8xJziuW8G6xDperTWl0Q1neYDc/c54YduD+hNd8IZI5TGwACZypOPpTGZFpp6xyMfNbJYfNt4xVyfTgwYibDSdAR15q/bqol3H5h1A6CrK7V2uqqwYELtz3NJjKIsNkIjjUfIMVX+w7SVCHrz2rYhbcjqyqEb1bGB6VXlhjEh3bc/iagZ8nFQ1yiqT7be1dr4S1Mzf8S++bZKBujwPvD1zXE2SvJJFtxuBz83ethGkkdN2LS4j+aNyeM+maepmew+ENauNAujdWMpVh8rRvykvsR/XrWhpWsW51OeF7d7UyTNNAivkFW64Psc1534e1ZtQs2UKRPCdrxn1roEkaeEwh2SRTlZB/CR0xTGfSXw7vnjEEfnlpAflz1x716c+qq8aqu1mVc4J5I9K+c/hTriz23lyttu4WAmUEYPoQPSvXI9moQFY2ZDtDb0bG4elAyCbRrqG6GoWc6h4pCyCYZUBm5GRz3rajuNRhupDqjRGeTCgR8Y9MetZ8FgtrOWkutSdsEqFb5cHt+GKjvoYNNhfWGeRwqFy877mGBQGh4Z8bdabUfGssaxkrYx+WTnlm6n8uK4eGORx5kkgJHTHcZGau+NrpbXWbq9vJDuuH81fm+9k8j8DXKPrTSSSNEnlqo3lv734UxHpHgTwvL4k1h4trLZRuBM2e3XaK+mdOsrS3t4VSEhVXbz1Ax2rwf4R/EPR4bSHS5bH+zppMMGP3JPoe3417Pa6oZrX5dsgznCsDn6Uh2PP/ANpHQodQ8PRatFHuuNOOQcZyh65/z2r54gMZeXHKOPm45zX0V8XvF1lpeh3unQuJL26hKxQtyADxn6V80mORSR52JAuCinjB7/jQIsT8RFwQRyoPX8R/hVKWMum4tlc4JH8R7VLFcucI2AjA4yM9PT0pJQvlGJeW3D7vvRqBn3DR+ZIONy5B561m6fJPDeFoXbn5mUjhhVqeNo5mUuxdX6HqRUCXFrHOS7ng/cU+vuKWoG7FJNqLGAxERbcyN2A6kCk1e88uY26fKj4WNAASQB0rPTUpXXyQfJQ8BR1H0qlJI0N8k0icqMBmOSDRqBrxWKJFvmTMhHzDGe/SrAt4yA21dpJ4HBHvTUmdlQtjJHXPNWdylV6ttAwRnrT1AhESbypIJ657ipmhCydgOTu9/pRLIisJDw+AD6VKjB3+Xk8Eg9uKNQGTWa3cbxSY2kfeI79uK5qe0lsLw2sw3jO5WI6g9K7SIbSGZc5wcenvVXX7NLi1DRrmWMfKSe3pQBz+0rB5ixnIxgjvUsDbWdCS5Kg5PG00lifMzDIpGw844NSGLZKvJOB6ZBpagbvg68aDUliL4hnA3Dp89dn4qCS+HhvDSu00JGF5++OPr0rzmJSNrxIQyAYxx9DXcXepfbvB9vcfxm5gR8cBW3gGmB5/8VV/4uJrhVNuLs/LuyeFFYCK3k8qG44ANb/xHPmfEDWIoYmZ5L51BHOTwBiscCS3LxSq0bAkMp6hh1FLUB8OGcOqgHpjr2rRsU/exgNgB1x7c1n223ztvzZPU9KsrJulDQsqE9CRzn1ouwPpn9nfxTbW3j3xR4du5x5zzR3MQx94FFDfyFe5+MnjfwdrBY7c2Eo/8dIr4FtdZvbTXI9XgIi1GJg6XUMjRvnGMEcgj26V6IP2ivFS6JdaXrWkQ6jBNE0bSqvlvyOOmR+lMDh9QnItrURjkQxkYH+wvU/hVF7oyMGZSWzliKgW8jktYNsjsqwxqQ3TIUZH4UNIqzfuz8zcgegouwLCTlGKsGI+8WAqN7pCxCptB5wetV5JQEG5gODyB1qIvnqwJB4HpRdgXyd6r3c85969R8FasusaTDFNuF9ZqI5AT9+POA31HT8q8nhZ3X5mGeMHP3cGu1+GksTazdqJNpFvNj3GBwaLsdj0Vo7a3ZFku7VQM/K0gJAqJr/SYcN9rBAO5tiE457VyN/d7PubQxAHAqmtyxEi7MIR/D60MZ3j6pp8jkwrJIBzkgLUU+tWiyERqcf74/oK5axuWwY22MD8v19x6VZgYyxhvMA7fdqRo+d7Ntk8b7Qmzg4Hr0rprCNXiKykYHBGc7h71U0+02BtyE8/Nnp71ZeDyflhZisn8IPAwelUQW5NLeSXzNNXyrmEhtvZx1ArpvD+pW97YSW7D7PqKsBJC68/UHuKwbS6mRhtkUbhhhjP61pT2treRgNO8dypys0YwRxQM6vw99rtL1Ly0bM0RChG6FT/AAmvXPDPjmOaNreFhBcfdktpTgn/AHT3FeBW+tatorJJNFHeW8ZC+dEPmPuVNdbouqaV4itxJG0RuFH0IPr60xH0NaeMLEwIJImEoJBBBzkDkfhXB/ETx1b6sj6fpzOtopKyyBcF3AwFH41wniS81vTdKktrS/ulMsiwQMXJKsx9+gwetZ9rbvCEZWbbANilurt/E3+e+aEgK/jO3S8sIJG2C4jjATK9+4P+NeYTXEYuZUA+Y5UbscHNd9qOo/6U0eDIxzgbs9q5nxHp0SyQ3iIoLsFcDsw7/kKGBa05fMtE+TzO2Q3AI7Cuk0vXtZ02Eiw1C6hG0kAPkE+3pXJ27COEtE4GQcDrn1rQthlxKrFlGNyHjqOTQBe1qW7vrtby9uZLiR0yzO2SMdP51zbxXFrMbmPEhA/eAnJHP9a6FSJpVXPUncpBzUQtcmVSyhQQGxxx70AZFt5OoRPJH8mOoHQH0PpSMsqzbcmM/eBxyfpVl7VbOV5rVggACsjfdenXc6iKKX+PzgQO4HQ0AVpNLM0Z+YLv6EZ6f1rMl8PtbjHmx8kH3/8A110r3cVukhBUljxg8A+gFZk8lxdXSGPeWOcsvAH+FICjb6SsbgzDJLfKQehFJf2DNGzRqrGP5kBP481vRWEqRCW4YiTOQ3Q5/wA/nTZ8hWKx71YbXz296YHP6XfPMoBQrKnytx3q1JOyltm5T/COoFGp2jW94k8CswYBWyc5q1NGJLcTLh88Z6AUICnDNLNKpkOMH061fVsO6gYwd3XJ6VTiBU7yWBzuC44qzGpkTcAc8556mgC/aNmEsxLMuean83ADbty8EkdCKr2yPJDiPcgHWhS0m0L65yw4oAy9ZhSw1RLnkLMOR6GrKslwqHc20E89sf41dv4ftlqTggjoSO9Y1rI0P+j7iWVvnJ7GkBoQRs0UUe7YFH3m6n/61VdJ1Jlu00tpD5Ut5CMNxyJBVtNxBWPPJGDjp61jaV5Z8WWa7RJm+hwSc4JkFMA8bZl8ea06uCwvpMAHGee1ZTbvmL53BtwB6Z71q+L1B8YazwRtvpgf++qzERdpHLAnvkH/AOvSAeu0uCu5c8kg96Sa/s7PCXCzbigwyjr6n9KY7deCMZABHIqG+i+1lN0jqFIKugGQaANa3jaezjurV98cikhwMZwcfpTfKljAVwBt557570+1u1XZuDROEJMyORlz1JUY/SrNtqkNtBcblhxKMPvTeN2OoxhgDx2PemIz5XOxkKgd+O1C/NKMfdC8cdKwrXX98/lXdiZcttBRth69wcit2QJHdPGq7Y8kAZ7ZpDFaQ7iOVJHTGBSKWWHIGVDexJpryLJhvmwADj+VKh3Q4YYJxn6UwLUPyqHI29sZ55rsPhiivql/IGKqltNgn14FcdbShouV4zgDrz612nwzRxFrLLHuCWMzLzwCWHNAxL6NlkK+YJG3DaQ5qLfKAy7CZD1weKJJ/umXaQAMnb0+lMF5sjKx+UrPjJ5+WkUjSsZmk2o0Uu7Zt+hrSgmlaIEFvT7tYdo0+8qz4yONo7+taUdzcKoVWBx1IFIaPNJHChY1L4ZueDmnqocFcAHNSOzeb84BHG0g9PrTYI3eQOrAnnvkCqMhqqyAqvVTyelSQXFyh4LHnrnJokkj5ilUhicsM4z+NSpGY33RgEtkhcZAHpQM17K98yD965fHOCOprM1SFtPuxrWm5UIQZEXoPUgdxTfMaMq6r8x7jv6itK1uC0a+ZIXBXYV25AFIDuNE8QW3ifQGbObyMbwC2BvHI/8A11A90zQyK+BG0ZKZ6e4+vNclpFnLpus/adNkjjtyuGDcBTjtW4JUiQhmMobDOAM/N6r/ADxTuBVkgLyySBMuqrx93rVe6tXubOa28vhs7Qf4W7GtUxxSBfM+cMMq6nG7/wCv7U25tZY3iYttEg5OSeKAOW01We2EM5CMMhlxwpHUfWr9q3EWxEVAxUhs/nS39r/pCzQhxKAFYIMb8evvUVt5bvvMmEUnKkc578UAT3FxLAWVrfzNgypB5/E1SN1ctI58pyrDG/Gevc1fkcmHauSRwRjgVHGiGPdl153E+tAGTcXd352JlfGOARnJqCWWSYhD8mxxkc7m98Vqzxqz7hIrBU6Z5B9qyLkBZmmSX95jK7epHXpQBo/2eskqy3EjOBjPJxu7f/XrUsmSGHyVwpUHdhc/SsXTNaRnjWbEbjcGPZs1rpMJgG2ghkXLKOMZzmgCzJIZWHnKRgY2g/d+vvTI4iWEkIYiQEOqgcfn61XuFWNVCE8kDO7Ax/nvT7eSVlKp17AHrigBrKrnbtAx8ud3BrJuMQ3CxkALLksg4wexxWhczeUgkLRqwzkds+orkry5lkuXlB+XG1EPVfxoA30+Q7dxb5gMEZ+pq1CmA/kblXOeKzdDuDMixTNukznd/WttgyIxD7flHDcZzQAxXPBwTnvgfrUG6RpCJGYR7uNvejc27ay7sHgjpTowrMFc7NxOfrQBZv2Lae5AwwXA7cVzSS7LvzFG8Ejd6Emun1LDWDqCBhcHHfHpXMNtm+U5VAdxwKANW2n3EqG28jIFZ2nM8fiyxKn5VvouMc/fBrV8MwtqNzDptujPNISoHv6/hVa/sX0nxVb215nzor+InachhuoAxPGM81v4n1S4ijd/+JjJuDdSN5zn0+oqst1FJMUhEwEbsokLE5wf8MVpeL7DUINTvLqS1eIXFw8kRb7uGYkDP0rGguWkQiWLySvykKchvcGkBLJJh2YP1yWz1z9aSGQuN3GF44OM1BKQ4DHIGcfe5yO1TwoEPzAZXkgGgQPkIGyFA5weRz2pWkbYR0Gc8dqWJmknCsyRw4YtI7r8pHTCnrz6VLJHE+mwyLIjP92QKc8+9MCo0KPdLKdu/IOW56d6szFshw/3upA44pqBcf6vjsfapFU7yzIdqryvSkMTzcZPO1h1AyKmimYDG3OOxxmo3jPmBvlxt4FTRxiNdyhT0zQBdtTHsjwSA2K7T4Wsog1qXIVfsMu4djlgOa4m0ZV6KoOfu46muu+HTsuka0ytg/Y8KTyMmTmmMqzNDkfvFZemFH+NQ712hTvAGNuKuSxKAhWSMk8k8nBqBUkEcm4ZJbg44NSUi9Y3RjbAjIfbwetWDcEdVBOOfY+lVLMN5YG084+Yf0q+bSNQv2hEVyM4J7UAedSTLuYbSDwOD0FOS4OzcpGdwUc1TaRjHlNrZb2qKORlAaMYyRwPrVGZ0jLDcQIkwBbrk9VzVGYSW0himdghPySKODSWkjIzbWzv7D0rUXZdJ5IQqjAcHnacevagZn+adm08Nzg+tVkneOUsrHcMcelXPsr2xa3mbO7lG7EetQSW6qhLDYwOcnvQBp6XftNBIrAqxIA781sCaVsFXAC44DDBx2rloY2Qbh1HzYHerdtdmVEifB2naP8A69AG9bXLM/mcqBwYT0k/wPvVm0uo8hjK7pnaHc9G6YrMf5/mj+Uj8/rUkcpjke4aNZUICyxgfeXvj3pAXNTheOGORS21QAMHt7+9UBC0iNegBpFOZE/vrj+Y6+9bGnzQuFtWXfG67oSTkMv19qhNr9juNy8pnJQHPP1pgZUp3IJAzKuBhgeGqONJIkBCN97PXkj+lTzPHDdtb42x582MH+6e34GpAfMmDK42yAHH9056UAZ7WEjIoIIYMSfbPTNULjTfs9yVcj5V3Y6iuhdPLX5WZmDn7p+8Pf3qJojIzecx8zaSCen0zQByVwrRs4Vcq2RUVnqV1p6bdxaMHoe30rfubJiy/ITxkgmub1ZWh2x7gFznHf2BpAdPa6pb3iqyPvQdQxPX0rQgLeWWVSSo4y3WuCtVuI5lEbMrZ7DtWzbapKkRWYHC42FP6j1pgL4huGKJEQFwC0hznHpxWIkkjShlcNuGAKfPM0rySMN28k+4pYECxFkDl+vFAElnM0N0m37qtyf511v277TCvltnHIJPJrlkX98PlYnjH+NWtNmntbry5WXyzkA9NppAa7TLk/LwTnOe9SRysrKrDaXGSRz+NRTKrbVTcSRv3kdvSo34jZTjzAcfUU7gXri4KRyKXBJGcn+E+lYDzbJh90AnIZTgE1Ye4JGWGRzu9/8ACs8YlaPdgAN6dqBHsHwu8Lxvod/4geVlkaIxw4GNp+vrXlniyeWbXfMZmcow3N0yf8RXpPwW8TFZD4av5zHbzNmN+wPpUfxh8LadaXQuLNk8+XJdEOQfU0DPPbXxXqMIWGZ4r2JQAfOGTgf7XX881PNL4V1VkLxSaXdMAN0fEZP06foKxGs4JSzbjDyMbR94VVvLC5hkZlaNyD/D2FAG7f8AhHUo187T7mG/gwSuxgHI+nQ/gaw7iO7tWaC4hmhlGCVdNuPbmoob64tJSYZ5ISOwOM1vWvi95AINThhu4QAvKA498Hj8sUgOdYRfJLcDG0/eGTt/LmpbcxxxCO2ZTGjclDnmukjtNA1YSGxuhZSZwE6qePRufyJqrfeG7+yYy20SXCMAzGAE9O5U8j8qYGWrsx2sq/eyeeaeWDSGQEkFh97n8KjEnlyMpjAZRyGXn9akHDBiQAAWK0hEm4hmKhcZqR/liFw8wjUsFznocVA27Z8hHXoehApPt8lnbXFtFZiVGQ/ej3b5CQd3Hp0HtQM0Q0izqSRtI4bP3h612Xw4VW8P65Jz8kCqc9APM61x0MzXMMc0yKr7B8iIAF9gK67wMm3wT4kl5DmOIcf79MaHSpFC3yzKA/0pLdownMgVuQRg8A9KyYlkAwvQn5gwzU0YlOTuJI/HJ9KRRowTRQuSrseMIR2OautdRud3l5+orFC7lZSTyR04watswY5jyw6ZJINSUefS7VuJV4LAnHHSoF+SQbsqD1IOabO/BkTAcZ4J7dqaJSzMpK1Zia0c67VKMAScc961rKbaSGIDN0NYED4UszLgDjA6mtTTpG3INxHOeRzQhm3egTxMkgwR9zjHNZUrJLHubduVsMD1rZAV4QGcOxXpnI+oNYWsK0V0s4XAm4AA7ihgRwvjvlfQHr71PJDmISRZDA/Ng5OTVSHC7ZCDvJIBH+FWYZl3oy8qvDADk0AXbO+fcBMcS4O056jFXVys64ZiSuA2flB9KzZrYzkunykDj8qW0uJopBDNyVOMEZ4oA0Y5HsbqBAAsbN+63cKkh7H2bp9a3jKt/A22PCAbCOhBHUH6Vjyi3v7Vo5lY5BBY8cVHot1cQ3TWN4p8+IASZ481B91/c9jQAatAXtmlt2P2iM5jA67e4Fc9Fe6lbyo42lM8Z4wK665kIcCNE2ryCP6frWLq2nKVkvLeQCEk7o8cg9zQBjyeJbqEHzFw5J3Y7j+lPg8SzZ3LAGUNklvpVK7t184losg5GCenFUxGqgxBVU45IOaQG6usSXzBYrcA7TuOabPZ2FzZbpNyXIPyt1yfQj0rN05hbmVH4yPpTzdCNz6n0H+eaAKbPJaSJ5qkBj19P/rVMJVdhuQhvr0FOa4jmfy5oBNC3XHBX3BqtIDCRsbejHAyOcehoAsq0CEbo2PHXpipXkjUkIu3A25Hf/GqIf5ju+8By3YipR+8IZOMDIPTpQBbjkhDCNl3MOMk96ddqsg53A45GeBUMYdTuZFYZNOLs0RbJIX5cHkf/roAv6ZcLJD9lmZvl5Vu2PrTryTAG3GD146nsM1mws5IC4AB4I4NSmZnZiGPHb3oAY90qRPjKnOME1UE7A8dO3vT5GCzjpwTk1XnctKDjb8xPy0CL1hqFzZalHcwvteMgqe2al1TWb7U7trm+uXkkbpycADtWfNgAKQVK8jmhVaUP14wADjigCbzGlwy87TkAVMJuFQ4A/zxVImWEBuzEZ2nBpZTHI4k8oxkAcZyKALySW8xPnwrJEAceo9Kqpo0dzIywzC34JHmH5f05qKORjxt+9wFq3AzQyhmUj5fm70IDMubW8s02NCWTpvHIJzVzSvEd/ZqscVwzgH7jcgY9M9PwrQjnLyY+eReduTmorvTrSQhvJ27lyMHBBpga8Xiix1RfL1yxhcAbRLt3H8xhh+Zp50HTdQ3yaPfeWSuTHIfMT8x8w/EVy76NOpVYWLAk/KOCarTLc2UkY3SRSL0ycEfiKBm/e6Nq1iN8lt5sQ/5aQ4kQ/iOn41R+0vCo226SIDlsfKRVzSfEmoWrq87i4ONqsxKuv8AwIc/nmtePUdC1Ihby2iEshyXPyMP+BrwfxWgDHt71JYVkjidFfgIecCuy8ESovgfxBlyN/k7Bjqd38qoDw0jQS3NjfRoEUsouCMHAyAHXIJPocVc8HW8j+CdYiVHaR3gwiA5OGz/AI0AUvmVnZ12kjIwMZqRGKgsAd7dav2ej6ndkh7ZoT95d5CnH481rW3hORow1xexIf7yKef++sCkUYtspYBmcjHYL1PapvLlyfkUHOTkjOa3IbLw5bH/AEm7LKucES5LEeyf41I+o+F1YiOwacf3zGuT+ZJpFXPCp3DAgD5M9cZqKAZOT13Hj2pzqwbaq5Vhu60RjD7VU7j90dQaZmX7bAfccqmOAK1tMk3pkDBBwAKw4PkYlvm54Hp7Vo2kq7goXO7+Ef1oA6SyaMOI+/qTgUuuQ/aLBpJGy8a7lAP3QP8AGqVpNgqQSFTpWlvM5CMyFmXaT6/jTA51mjUq2QVZcjnuaWKTaThgqkgkAY59qZeReVM8LAErkcfoKRMfZ1RgTgcUAatu8Z/eD+JuBnGKsyCIx7mO4seGzjk+grLtmdQr8Iq4x7fhVkXCnO3Oc/KWP60AakKvH8+9QhztA7jv+FSXqrcCO4t5SLuEHy2/vDqUPtVUXRMQVU4zyD39avxSRrGrK23I3EAZI9s0AS6a0LrDKxbZM21Q3UNnlT7jnFassEcMskRXCglQmB+B9xXPswt5vMYtJbTMGk5wEcdH/wAa2RLNdQrIX/exj95k5BGeMe2KAMfWtDQubq1VTISWKkEbh6getce8P7wtnA3lWGOntXplrIvleW65J6N1wM/yrF8X6OrRi9t4csARIQMFh/e+o70MRwcUiGaTJIUEYJp/facHnp3zSAEMeh+fANP2b5CrDoeg9KQx4SPaNwVsfhg+9KIf3bFlU7umR1x3pzoFLBQzY4z0P1qJdrKU3MAM0AUrhDDJwfkPIP8AnpUsUi/KzMPpVkqsiqsgHXIx1NZu0rlTkBmO057UCLbOSmd+wAnbk9ferEUuFdWYlT8xHpmqUjHZ90bAcdORQG4VpTuIPBPTFAy0su6PA+XPQEfeNDkwTB3wN3PB61CWYhjkDB6A9KZcNvcEEhBg4xyaBDZmDXBbHyt94D6U3zSrIzcqFz9aQt8oLEqjHk/xVXfcsg3EE9R64pDLUrbiW+XBHAPY063JYMqkc9c+tQht0K7V/TnFMMhVBtXB3ceopiJxIoIVh/Ec5POKWThS+SAxIPPOPWoFOTnJBzk55NJLuRyVJwBluaBkytkctx6rUwuQ5wcnIwMjrWeZiUJOTk+mKVHx8u3p1J4oA145SmXVsIcEgCrsUik7oxkgdGPasGKfa6K/C9RzxWgJnjZfLI288jvQIvmSQKOWU44INLI0MsKwzKHyc57/AEqKOcXJIVgGXqrd6akbBNu7vjGKYxv9nWkxxExicdMnIJqg8E9u4VoyRj7yc5q/8ykH+HoVHf3qwm8jaMlR1wOenWgDPttSuLNXeC5lilPHyHGPqO9dj4c8VXS2s6ta28kmwMzruTPIHzBThvyrn/scFzvMiqjBPlyc7vcVNplqbUyOu5lMeBk55yMYpDR0z+LNYRTJBMlorf8APCMK2Pr1rDvNanu3aS4uJpGGeSxNAtldgFkYHt/smrNlptmVbc+JSfmyu4AUDKVvNK6gYaQY6AdRVj7LqUoDQ2su3HTb09q39Oayt41zGQQcMMYyPUGtPVLuyS8K6ejSW+Btbdn61JR41OGYBV27gPpxQW2qGC7zGOcH1ovPml4yFKc84xUZ3KzAheQBnHWrMh8EhYgHgknvV2Mny1bgDvx1rNyVkK9WA4X1q7Ay7NrMN2Acf0pDNi0kVnRo856YzxWvZkqsi5kBJ4yOK5uKaNU2hgO5x29BWzZTSMwZy5U45pgVNdGy9V8ZV19MVlq7GXOfmA+ldB4jtkktUmjY742Gc9eRXOSRYx+8+fuR1pAaUcytg78t/DkVMtxuYFEXGOdvXHesmKQx5O4AE4H+etW1fch8sgAimBfNwHQMNxfIIA46HvWpa3DfKXwuPvLjOfSudjlLD5MKeCcdc1dS4Koodjtzww6g+lAHQtJGyurYdHTPPQeoqXTi0JSJmBU5WNi2Pl7qTWF+9ZWZGLNgdDwKt206G2e3k+VuOQM7T/j70AdOssazhokV1J+UkY471YjuTcOFVGkVQVKseMGsOzupBI0MuVmI3yDja49R6VctZY1w6Pt4JXIyMUAcXr2m/YdQljjQ+UxLRn+77VnjOcScDHX0+tdP4luLeTzEPmmYRpsO35QS3OfQ4HFcrdMfl6Egkk9d1ICR2bP94twPcVEHU/ez3yahEhJIJx0OT/IUrsOP9o8E0ASH5V3LL90ZOPTNU7tF3h13ZH9al+RS7DoOm48momkXkBeGHT+hoAYjj5VwTnpk9fenSOrOrLkY6jHWqyFo5CmQQecVKsw3gMm4+nrQIuRq+FOwMOpXHWkm4YOMcE4x2qMSjcMIEGMfKelMaX5lxznv/WgZFIzZICA55HFQ3DqZjwwbH1ApLqWSKY4GdvIGe9RuSyAq6nucDBFAhRKFYAsdpGAad5n3jyFxwfX3qHKnCjHqOO9GX2HKnPUEigZM7tkrksT1PTNOVlLcsx4/WoiSzqYVy3qRQJGChdpIBPzHjigAZmAOzHuM1NEWcsu0Etjv19ahYKId5HIB49KbbSD5eufb0pAXMru+cKAOhzViC6MbMOq+wqkzbhu6ZPYUpkKnPzN9OhpsRqeZlmmhJ6dv1rRsplmjMbEI49T1rnUfY5KNjceQO9aEcqyBWTIYnlQaLga8yvkt8pYDnA7etQGQeZtT5XC7cHinaX5k0dzJI6qYVBwTy+TimIFlLS9Vzjj0oGTh2MS7sH/axV2KVtu1WDDOCD2quI2DAljhSPTFW4kjYBUXae7Dv70xonhlDRsrAI5PLAfrVi1d1djHsJPVu1MtEjcErGCv3Sp7mr0XkqRhdpxyoFIpBEWwCskTtztQmr8f2dVxMIo2z0Zaro2xfLRFXBP8PJrXtlgMIxHFJ6knvSC54tPjc67c47Z7UoIaMLt2lSMmkXkjJJyMnnqajb+FexPIqyB0bKHDHkA7fmp8bDY2eTk4NRmNBI2FFQxuwnQBiB6CpYGnbMvmrkjtwRXSaYhYJhgV56HB61y0BxKFHQLXV2yqIYiBjj+lAEOtPixcrkLnoR6VzolO4nbjABBPNdLqfzaddBuR5QP6CuWgPAHYqaAJwJCfmXIPJbNOEiglUwCOTng5qBGOx+TwgI/OrUyK2Nyg8A0AT2xCMuV3MOcn0q0kcY2IuWYkdO2azLGWQXBjDHb6VfkJWJmBwVHBoAnYzLna5QDGQD2HtSpI0bFiuDjkDv8AWmWfO8nJOwnr3pYWLF9xz8vfmhAaLtNMUkDDzY/usOg9jWlDfrcaeSsgDElQGGMEdQfU1hwMyxllYg+YB1otHY6i6k5UoXx23c80wNC9UhvLERcuBye3vWLcW6uzsuY2zx71uauAI45BwxAJI4rKkdmljLHOcfzpAZMkJjDHqvRRj261Wdjgq65UL6dK35ABdMo6DPFZVwAtwEAG1jgj2oApsgD4Kkep71DIvJZWIGMgEVLKAJVAHYn8aikY7pBngKDQBXljVsnayn0zUSSZ29R83yj+dOkZtrcn0qkHbY4z93pQgNC5LE9Dx0OeKaNpCr95iMZ6AVApLRnPPyipEUZPX7vrTsAPu+b5c4HrzUPCFiRgbeQTU83ytxxng1Wu2KxjB9qQDmG5CPmGBxT94EXzMf7uTUTdR/uUKS0WWwTx2pgSRyFSexzjPcVIdu/IOVwOGqurFTvUkNt605/9U7ZOQeDSsBLMpIXr2zSooLDacY9ulV487ep/OpsbUG3jc3Pv0osA+ZtrIFXgHBIqYbVyfvHGDT7ZQbwqRkY6GoIT8/8AwKhoB42gA7OTzipYBtIfcV+bP0qEf6xR25pAzKGAJwvSnYDX07UI44rqGSDMsigJjgA0lrI0cxZcnuecZH+NZLki7ABOCvPNaEHM+w/dEZYD3pAdDazpcRJJGAGxyp5P41daaIqNsYGDyPU+orl7NmRMqxB3Bevat2PhJBxwoxQNFu2dgwO4A7semPxrSjk2OolwOMknjise3UOrlhn5hV1GZ5NrMSNxXk9qRRtwIZZfMUgFvmGe4qy20MfmCe208Vj2xJMfJ4XI57itKSRw5+ZuTk80Af/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a:picLocks noChangeAspect="1"/>
          </p:cNvPicPr>
          <p:nvPr/>
        </p:nvPicPr>
        <p:blipFill>
          <a:blip r:embed="rId3"/>
          <a:stretch>
            <a:fillRect/>
          </a:stretch>
        </p:blipFill>
        <p:spPr>
          <a:xfrm>
            <a:off x="8525256" y="1672414"/>
            <a:ext cx="3523488" cy="1981963"/>
          </a:xfrm>
          <a:prstGeom prst="rect">
            <a:avLst/>
          </a:prstGeom>
          <a:ln w="88900" cap="sq" cmpd="thickThin">
            <a:solidFill>
              <a:srgbClr val="000000"/>
            </a:solidFill>
            <a:prstDash val="solid"/>
            <a:miter lim="800000"/>
          </a:ln>
          <a:effectLst>
            <a:innerShdw blurRad="76200">
              <a:srgbClr val="000000"/>
            </a:innerShdw>
          </a:effectLst>
        </p:spPr>
      </p:pic>
      <p:pic>
        <p:nvPicPr>
          <p:cNvPr id="7" name="Grafik 6"/>
          <p:cNvPicPr>
            <a:picLocks noChangeAspect="1"/>
          </p:cNvPicPr>
          <p:nvPr/>
        </p:nvPicPr>
        <p:blipFill>
          <a:blip r:embed="rId4"/>
          <a:stretch>
            <a:fillRect/>
          </a:stretch>
        </p:blipFill>
        <p:spPr>
          <a:xfrm>
            <a:off x="8525256" y="4008709"/>
            <a:ext cx="3523488" cy="2393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3067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291840" y="155448"/>
            <a:ext cx="6845822" cy="1568095"/>
          </a:xfrm>
        </p:spPr>
        <p:txBody>
          <a:bodyPr>
            <a:normAutofit fontScale="90000"/>
          </a:bodyPr>
          <a:lstStyle/>
          <a:p>
            <a:r>
              <a:rPr lang="de-DE" dirty="0">
                <a:latin typeface="Baskerville Old Face" panose="02020602080505020303" pitchFamily="18" charset="0"/>
              </a:rPr>
              <a:t>Die Glühlampe </a:t>
            </a:r>
            <a:br>
              <a:rPr lang="de-DE" dirty="0">
                <a:latin typeface="Baskerville Old Face" panose="02020602080505020303" pitchFamily="18" charset="0"/>
              </a:rPr>
            </a:br>
            <a:r>
              <a:rPr lang="de-DE" dirty="0">
                <a:latin typeface="Baskerville Old Face" panose="02020602080505020303" pitchFamily="18" charset="0"/>
              </a:rPr>
              <a:t>von Heinrich Göbel</a:t>
            </a:r>
          </a:p>
        </p:txBody>
      </p:sp>
      <p:sp>
        <p:nvSpPr>
          <p:cNvPr id="3" name="Untertitel 2"/>
          <p:cNvSpPr>
            <a:spLocks noGrp="1"/>
          </p:cNvSpPr>
          <p:nvPr>
            <p:ph type="subTitle" idx="1"/>
          </p:nvPr>
        </p:nvSpPr>
        <p:spPr>
          <a:xfrm>
            <a:off x="2953512" y="1723542"/>
            <a:ext cx="9058656" cy="4698366"/>
          </a:xfrm>
        </p:spPr>
        <p:txBody>
          <a:bodyPr>
            <a:normAutofit fontScale="92500"/>
          </a:bodyPr>
          <a:lstStyle/>
          <a:p>
            <a:pPr marL="342900" indent="-342900" algn="l">
              <a:lnSpc>
                <a:spcPct val="150000"/>
              </a:lnSpc>
              <a:buFont typeface="Arial" panose="020B0604020202020204" pitchFamily="34" charset="0"/>
              <a:buChar char="•"/>
            </a:pPr>
            <a:r>
              <a:rPr lang="de-DE" dirty="0">
                <a:solidFill>
                  <a:srgbClr val="3C4043"/>
                </a:solidFill>
                <a:latin typeface="arial" panose="020B0604020202020204" pitchFamily="34" charset="0"/>
              </a:rPr>
              <a:t>Heinrich Göbel wurde 20. April 1818 geboren und lebte bis zum </a:t>
            </a:r>
            <a:r>
              <a:rPr lang="de-DE" u="none" strike="noStrike" dirty="0">
                <a:solidFill>
                  <a:srgbClr val="3C4043"/>
                </a:solidFill>
                <a:effectLst/>
                <a:latin typeface="arial" panose="020B0604020202020204" pitchFamily="34" charset="0"/>
              </a:rPr>
              <a:t>4. Dezember 1893.</a:t>
            </a:r>
            <a:endParaRPr lang="de-DE" dirty="0">
              <a:solidFill>
                <a:srgbClr val="3C4043"/>
              </a:solidFill>
              <a:latin typeface="arial" panose="020B0604020202020204" pitchFamily="34" charset="0"/>
            </a:endParaRPr>
          </a:p>
          <a:p>
            <a:pPr marL="342900" indent="-342900" algn="l">
              <a:lnSpc>
                <a:spcPct val="150000"/>
              </a:lnSpc>
              <a:buFont typeface="Arial" panose="020B0604020202020204" pitchFamily="34" charset="0"/>
              <a:buChar char="•"/>
            </a:pPr>
            <a:r>
              <a:rPr lang="de-DE" dirty="0">
                <a:solidFill>
                  <a:srgbClr val="3C4043"/>
                </a:solidFill>
                <a:latin typeface="arial" panose="020B0604020202020204" pitchFamily="34" charset="0"/>
              </a:rPr>
              <a:t>Er war Feinmechaniker (Reparieren und montieren von Maschinen).</a:t>
            </a:r>
          </a:p>
          <a:p>
            <a:pPr marL="342900" indent="-342900" algn="l">
              <a:lnSpc>
                <a:spcPct val="150000"/>
              </a:lnSpc>
              <a:buFont typeface="Arial" panose="020B0604020202020204" pitchFamily="34" charset="0"/>
              <a:buChar char="•"/>
            </a:pPr>
            <a:r>
              <a:rPr lang="de-DE" u="none" strike="noStrike" dirty="0">
                <a:solidFill>
                  <a:srgbClr val="3C4043"/>
                </a:solidFill>
                <a:effectLst/>
                <a:latin typeface="arial" panose="020B0604020202020204" pitchFamily="34" charset="0"/>
              </a:rPr>
              <a:t>Er hat bereits in den 1850-er Jahren die ersten Glühlampen hergestellt und genutzt, aber ohne ein Patent. </a:t>
            </a:r>
          </a:p>
          <a:p>
            <a:pPr marL="342900" indent="-342900" algn="l">
              <a:lnSpc>
                <a:spcPct val="150000"/>
              </a:lnSpc>
              <a:buFont typeface="Arial" panose="020B0604020202020204" pitchFamily="34" charset="0"/>
              <a:buChar char="•"/>
            </a:pPr>
            <a:r>
              <a:rPr lang="de-DE" dirty="0">
                <a:solidFill>
                  <a:srgbClr val="3C4043"/>
                </a:solidFill>
                <a:latin typeface="arial" panose="020B0604020202020204" pitchFamily="34" charset="0"/>
              </a:rPr>
              <a:t>Die Glühlampe ist eine Künstliche Lichtquelle die durch Elektrizität leuchtet. </a:t>
            </a:r>
          </a:p>
          <a:p>
            <a:pPr marL="342900" indent="-342900" algn="l">
              <a:lnSpc>
                <a:spcPct val="150000"/>
              </a:lnSpc>
              <a:buFont typeface="Arial" panose="020B0604020202020204" pitchFamily="34" charset="0"/>
              <a:buChar char="•"/>
            </a:pPr>
            <a:r>
              <a:rPr lang="de-DE" dirty="0">
                <a:solidFill>
                  <a:srgbClr val="3C4043"/>
                </a:solidFill>
                <a:latin typeface="arial" panose="020B0604020202020204" pitchFamily="34" charset="0"/>
              </a:rPr>
              <a:t>Thomas Alva Edison stellte das patent auf die Glühlampe 1880.    </a:t>
            </a:r>
            <a:endParaRPr lang="de-DE" u="none" strike="noStrike" dirty="0">
              <a:solidFill>
                <a:srgbClr val="3C4043"/>
              </a:solidFill>
              <a:effectLst/>
              <a:latin typeface="arial" panose="020B0604020202020204" pitchFamily="34" charset="0"/>
            </a:endParaRPr>
          </a:p>
          <a:p>
            <a:pPr marL="342900" indent="-342900" algn="l">
              <a:buFont typeface="Arial" panose="020B0604020202020204" pitchFamily="34" charset="0"/>
              <a:buChar char="•"/>
            </a:pPr>
            <a:endParaRPr lang="de-DE" u="none" strike="noStrike" dirty="0">
              <a:solidFill>
                <a:srgbClr val="3C4043"/>
              </a:solidFill>
              <a:effectLst/>
              <a:latin typeface="arial" panose="020B0604020202020204" pitchFamily="34" charset="0"/>
            </a:endParaRPr>
          </a:p>
        </p:txBody>
      </p:sp>
      <p:pic>
        <p:nvPicPr>
          <p:cNvPr id="4" name="Grafik 3"/>
          <p:cNvPicPr>
            <a:picLocks noChangeAspect="1"/>
          </p:cNvPicPr>
          <p:nvPr/>
        </p:nvPicPr>
        <p:blipFill>
          <a:blip r:embed="rId3"/>
          <a:stretch>
            <a:fillRect/>
          </a:stretch>
        </p:blipFill>
        <p:spPr>
          <a:xfrm>
            <a:off x="505228" y="3560316"/>
            <a:ext cx="2220454" cy="3017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s://upload.wikimedia.org/wikipedia/commons/thumb/e/e3/Henry_Goebel_HabersStudio_HR.JPG/800px-Henry_Goebel_HabersStudio_H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31" t="5651" r="10679" b="29703"/>
          <a:stretch/>
        </p:blipFill>
        <p:spPr bwMode="auto">
          <a:xfrm>
            <a:off x="505228" y="215022"/>
            <a:ext cx="2220454" cy="3017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3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121408" y="411480"/>
            <a:ext cx="5065776" cy="1279208"/>
          </a:xfrm>
          <a:effectLst>
            <a:outerShdw blurRad="50800" dist="38100" dir="2700000" algn="tl" rotWithShape="0">
              <a:prstClr val="black">
                <a:alpha val="40000"/>
              </a:prstClr>
            </a:outerShdw>
          </a:effectLst>
        </p:spPr>
        <p:txBody>
          <a:bodyPr>
            <a:normAutofit/>
          </a:bodyPr>
          <a:lstStyle/>
          <a:p>
            <a:pPr algn="ctr"/>
            <a:r>
              <a:rPr lang="de-DE" sz="3600" b="1" dirty="0">
                <a:latin typeface="Baskerville Old Face" panose="02020602080505020303" pitchFamily="18" charset="0"/>
              </a:rPr>
              <a:t>Die Druckpresse </a:t>
            </a:r>
            <a:br>
              <a:rPr lang="de-DE" sz="3600" b="1" dirty="0">
                <a:latin typeface="Baskerville Old Face" panose="02020602080505020303" pitchFamily="18" charset="0"/>
              </a:rPr>
            </a:br>
            <a:r>
              <a:rPr lang="de-DE" sz="3600" b="1" dirty="0">
                <a:latin typeface="Baskerville Old Face" panose="02020602080505020303" pitchFamily="18" charset="0"/>
              </a:rPr>
              <a:t>von Johannes Gutenberg</a:t>
            </a:r>
          </a:p>
        </p:txBody>
      </p:sp>
      <p:sp>
        <p:nvSpPr>
          <p:cNvPr id="3" name="Inhaltsplatzhalter 2"/>
          <p:cNvSpPr>
            <a:spLocks noGrp="1"/>
          </p:cNvSpPr>
          <p:nvPr>
            <p:ph idx="1"/>
          </p:nvPr>
        </p:nvSpPr>
        <p:spPr>
          <a:xfrm>
            <a:off x="286512" y="2612074"/>
            <a:ext cx="8735568" cy="3965891"/>
          </a:xfrm>
        </p:spPr>
        <p:txBody>
          <a:bodyPr>
            <a:normAutofit fontScale="77500" lnSpcReduction="20000"/>
          </a:bodyPr>
          <a:lstStyle/>
          <a:p>
            <a:r>
              <a:rPr lang="de-DE" dirty="0"/>
              <a:t>Johannes Gutenberg lebte von 1400 bis 1468 in Mainz. </a:t>
            </a:r>
          </a:p>
          <a:p>
            <a:pPr marL="0" indent="0">
              <a:buNone/>
            </a:pPr>
            <a:r>
              <a:rPr lang="de-DE" dirty="0"/>
              <a:t>Er war von Beruf Handwerker </a:t>
            </a:r>
            <a:r>
              <a:rPr lang="de-DE" sz="2400" dirty="0"/>
              <a:t>(Goldschmied, Drucker, Münzmeister…)</a:t>
            </a:r>
          </a:p>
          <a:p>
            <a:endParaRPr lang="de-DE" dirty="0"/>
          </a:p>
          <a:p>
            <a:r>
              <a:rPr lang="de-DE" dirty="0"/>
              <a:t>Er erfand den Buchdruck und die Druckpresse.</a:t>
            </a:r>
          </a:p>
          <a:p>
            <a:endParaRPr lang="de-DE" dirty="0"/>
          </a:p>
          <a:p>
            <a:r>
              <a:rPr lang="de-DE" dirty="0"/>
              <a:t>Die erste bekannte Druckpresse war eine Spindelpresse.</a:t>
            </a:r>
          </a:p>
          <a:p>
            <a:pPr marL="0" indent="0">
              <a:buNone/>
            </a:pPr>
            <a:r>
              <a:rPr lang="de-DE" dirty="0"/>
              <a:t>  </a:t>
            </a:r>
          </a:p>
          <a:p>
            <a:r>
              <a:rPr lang="de-DE" dirty="0"/>
              <a:t>Bei dem Buchdruck wurde mit Buchstaben und Bildern auf Papier gedruckt/gepresst.</a:t>
            </a:r>
          </a:p>
          <a:p>
            <a:endParaRPr lang="de-DE" dirty="0"/>
          </a:p>
          <a:p>
            <a:r>
              <a:rPr lang="de-DE" dirty="0"/>
              <a:t>Der Buchdruck machte die Verbreitung von Wissen möglich.</a:t>
            </a:r>
          </a:p>
          <a:p>
            <a:endParaRPr lang="de-DE" dirty="0"/>
          </a:p>
          <a:p>
            <a:pPr marL="0" indent="0">
              <a:buNone/>
            </a:pPr>
            <a:endParaRPr lang="de-DE" dirty="0"/>
          </a:p>
        </p:txBody>
      </p:sp>
      <p:sp>
        <p:nvSpPr>
          <p:cNvPr id="6" name="Pfeil nach rechts 5"/>
          <p:cNvSpPr/>
          <p:nvPr/>
        </p:nvSpPr>
        <p:spPr>
          <a:xfrm>
            <a:off x="8110728" y="5193925"/>
            <a:ext cx="1234440" cy="37319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Nach oben gebogener Pfeil 12"/>
          <p:cNvSpPr/>
          <p:nvPr/>
        </p:nvSpPr>
        <p:spPr>
          <a:xfrm rot="16200000" flipV="1">
            <a:off x="6989234" y="2979440"/>
            <a:ext cx="923544" cy="2008972"/>
          </a:xfrm>
          <a:prstGeom prst="bentUpArrow">
            <a:avLst>
              <a:gd name="adj1" fmla="val 25000"/>
              <a:gd name="adj2" fmla="val 27094"/>
              <a:gd name="adj3" fmla="val 25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8455492" y="173660"/>
            <a:ext cx="3553458" cy="43381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a:stretch>
            <a:fillRect/>
          </a:stretch>
        </p:blipFill>
        <p:spPr>
          <a:xfrm>
            <a:off x="8541993" y="265176"/>
            <a:ext cx="3380456" cy="4180522"/>
          </a:xfrm>
          <a:prstGeom prst="rect">
            <a:avLst/>
          </a:prstGeom>
          <a:solidFill>
            <a:schemeClr val="accent6">
              <a:lumMod val="75000"/>
            </a:schemeClr>
          </a:solidFill>
          <a:ln>
            <a:solidFill>
              <a:schemeClr val="tx1">
                <a:lumMod val="95000"/>
                <a:lumOff val="5000"/>
              </a:schemeClr>
            </a:solidFill>
          </a:ln>
        </p:spPr>
      </p:pic>
      <p:sp>
        <p:nvSpPr>
          <p:cNvPr id="15" name="Rechteck 14"/>
          <p:cNvSpPr/>
          <p:nvPr/>
        </p:nvSpPr>
        <p:spPr>
          <a:xfrm>
            <a:off x="9345168" y="4681728"/>
            <a:ext cx="2221992" cy="217627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4"/>
          <a:stretch>
            <a:fillRect/>
          </a:stretch>
        </p:blipFill>
        <p:spPr>
          <a:xfrm>
            <a:off x="9454896" y="4782445"/>
            <a:ext cx="2011680" cy="2011680"/>
          </a:xfrm>
          <a:prstGeom prst="rect">
            <a:avLst/>
          </a:prstGeom>
        </p:spPr>
      </p:pic>
      <p:sp>
        <p:nvSpPr>
          <p:cNvPr id="16" name="Rechteck 15"/>
          <p:cNvSpPr/>
          <p:nvPr/>
        </p:nvSpPr>
        <p:spPr>
          <a:xfrm>
            <a:off x="365760" y="335348"/>
            <a:ext cx="1582028" cy="1885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5"/>
          <a:stretch>
            <a:fillRect/>
          </a:stretch>
        </p:blipFill>
        <p:spPr>
          <a:xfrm>
            <a:off x="445008" y="411480"/>
            <a:ext cx="1423532" cy="1732994"/>
          </a:xfrm>
          <a:prstGeom prst="rect">
            <a:avLst/>
          </a:prstGeom>
        </p:spPr>
      </p:pic>
    </p:spTree>
    <p:extLst>
      <p:ext uri="{BB962C8B-B14F-4D97-AF65-F5344CB8AC3E}">
        <p14:creationId xmlns:p14="http://schemas.microsoft.com/office/powerpoint/2010/main" val="421243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Vergeltungswaffe 2 (V2) von Wernher von Braun</a:t>
            </a:r>
          </a:p>
        </p:txBody>
      </p:sp>
      <p:sp>
        <p:nvSpPr>
          <p:cNvPr id="3" name="Inhaltsplatzhalter 2"/>
          <p:cNvSpPr>
            <a:spLocks noGrp="1"/>
          </p:cNvSpPr>
          <p:nvPr>
            <p:ph idx="1"/>
          </p:nvPr>
        </p:nvSpPr>
        <p:spPr>
          <a:xfrm>
            <a:off x="838200" y="1825624"/>
            <a:ext cx="8335617" cy="4377733"/>
          </a:xfrm>
        </p:spPr>
        <p:txBody>
          <a:bodyPr>
            <a:normAutofit fontScale="92500"/>
          </a:bodyPr>
          <a:lstStyle/>
          <a:p>
            <a:pPr marL="0" indent="0">
              <a:buNone/>
            </a:pPr>
            <a:r>
              <a:rPr lang="de-DE" sz="2400" dirty="0"/>
              <a:t>Erfinder:</a:t>
            </a:r>
          </a:p>
          <a:p>
            <a:r>
              <a:rPr lang="de-DE" sz="2400" dirty="0"/>
              <a:t>Wernher von Braun war von Beruf Raketeningenieur. </a:t>
            </a:r>
          </a:p>
          <a:p>
            <a:r>
              <a:rPr lang="de-DE" sz="2400" dirty="0"/>
              <a:t>Geboren 23. März 1912 in </a:t>
            </a:r>
            <a:r>
              <a:rPr lang="de-DE" sz="2400" dirty="0" err="1"/>
              <a:t>Wyrzysk</a:t>
            </a:r>
            <a:r>
              <a:rPr lang="de-DE" sz="2400" dirty="0"/>
              <a:t> Deutschland, heutiges Polen. </a:t>
            </a:r>
          </a:p>
          <a:p>
            <a:r>
              <a:rPr lang="de-DE" sz="2400" dirty="0"/>
              <a:t>Gestorben 16. Juni in Alexandria, USA.</a:t>
            </a:r>
          </a:p>
          <a:p>
            <a:endParaRPr lang="de-DE" sz="2400" dirty="0"/>
          </a:p>
          <a:p>
            <a:pPr marL="0" indent="0">
              <a:buNone/>
            </a:pPr>
            <a:r>
              <a:rPr lang="de-DE" sz="2400" dirty="0"/>
              <a:t>Entwicklung: </a:t>
            </a:r>
          </a:p>
          <a:p>
            <a:r>
              <a:rPr lang="de-DE" sz="2400" dirty="0"/>
              <a:t>1942 erste Fertigstellung.</a:t>
            </a:r>
          </a:p>
          <a:p>
            <a:r>
              <a:rPr lang="de-DE" sz="2400" dirty="0"/>
              <a:t>V2 ist eine </a:t>
            </a:r>
            <a:r>
              <a:rPr lang="de-DE" sz="2400" dirty="0" err="1"/>
              <a:t>langstrecken</a:t>
            </a:r>
            <a:r>
              <a:rPr lang="de-DE" sz="2400" dirty="0"/>
              <a:t> Artillerie Rakete.</a:t>
            </a:r>
          </a:p>
          <a:p>
            <a:r>
              <a:rPr lang="de-DE" sz="2400" dirty="0"/>
              <a:t>Sie wurde in </a:t>
            </a:r>
            <a:r>
              <a:rPr lang="de-DE" sz="2400" dirty="0" err="1"/>
              <a:t>Peenemünde</a:t>
            </a:r>
            <a:r>
              <a:rPr lang="de-DE" sz="2400" dirty="0"/>
              <a:t>, Insel Usedom, entwickelt. </a:t>
            </a:r>
          </a:p>
          <a:p>
            <a:r>
              <a:rPr lang="de-DE" sz="2400" dirty="0"/>
              <a:t>Sie wurde im 2. Weltkrieg als NS- Waffe verwendet.</a:t>
            </a:r>
          </a:p>
          <a:p>
            <a:endParaRPr lang="de-DE" dirty="0"/>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461" y="3828403"/>
            <a:ext cx="4222143" cy="2374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243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34258238-47B8-4748-9C25-A6298AC49C3A}"/>
              </a:ext>
            </a:extLst>
          </p:cNvPr>
          <p:cNvPicPr>
            <a:picLocks noChangeAspect="1"/>
          </p:cNvPicPr>
          <p:nvPr/>
        </p:nvPicPr>
        <p:blipFill rotWithShape="1">
          <a:blip r:embed="rId2">
            <a:extLst>
              <a:ext uri="{28A0092B-C50C-407E-A947-70E740481C1C}">
                <a14:useLocalDpi xmlns:a14="http://schemas.microsoft.com/office/drawing/2010/main" val="0"/>
              </a:ext>
            </a:extLst>
          </a:blip>
          <a:srcRect t="4787"/>
          <a:stretch/>
        </p:blipFill>
        <p:spPr>
          <a:xfrm>
            <a:off x="1548845" y="5021530"/>
            <a:ext cx="1467811" cy="985272"/>
          </a:xfrm>
          <a:prstGeom prst="rect">
            <a:avLst/>
          </a:prstGeom>
          <a:effectLst/>
        </p:spPr>
      </p:pic>
      <p:pic>
        <p:nvPicPr>
          <p:cNvPr id="5" name="Picture 2">
            <a:extLst>
              <a:ext uri="{FF2B5EF4-FFF2-40B4-BE49-F238E27FC236}">
                <a16:creationId xmlns:a16="http://schemas.microsoft.com/office/drawing/2014/main" id="{BCF9C2FA-7BC9-004A-AFCE-64A9E433B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43" y="5021530"/>
            <a:ext cx="4320713" cy="884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F9C653E6-94F3-7646-8284-CD7909D662AC}"/>
              </a:ext>
            </a:extLst>
          </p:cNvPr>
          <p:cNvSpPr txBox="1"/>
          <p:nvPr/>
        </p:nvSpPr>
        <p:spPr>
          <a:xfrm>
            <a:off x="1411357" y="982158"/>
            <a:ext cx="6569765" cy="1477328"/>
          </a:xfrm>
          <a:prstGeom prst="rect">
            <a:avLst/>
          </a:prstGeom>
          <a:noFill/>
        </p:spPr>
        <p:txBody>
          <a:bodyPr wrap="square" rtlCol="0">
            <a:spAutoFit/>
          </a:bodyPr>
          <a:lstStyle/>
          <a:p>
            <a:r>
              <a:rPr lang="en-GB"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8" name="Rechteck 7">
            <a:extLst>
              <a:ext uri="{FF2B5EF4-FFF2-40B4-BE49-F238E27FC236}">
                <a16:creationId xmlns:a16="http://schemas.microsoft.com/office/drawing/2014/main" id="{2BC681DF-E368-294A-9BC2-2812EDCF2572}"/>
              </a:ext>
            </a:extLst>
          </p:cNvPr>
          <p:cNvSpPr/>
          <p:nvPr/>
        </p:nvSpPr>
        <p:spPr>
          <a:xfrm>
            <a:off x="1394792" y="2782572"/>
            <a:ext cx="6096000" cy="1754326"/>
          </a:xfrm>
          <a:prstGeom prst="rect">
            <a:avLst/>
          </a:prstGeom>
        </p:spPr>
        <p:txBody>
          <a:bodyPr>
            <a:spAutoFit/>
          </a:bodyPr>
          <a:lstStyle/>
          <a:p>
            <a:r>
              <a:rPr lang="de-DE" dirty="0"/>
              <a:t> Die Unterstützung der Europäischen Kommission für die Erstellung dieser Veröffentlichung stellt keine</a:t>
            </a:r>
          </a:p>
          <a:p>
            <a:r>
              <a:rPr lang="de-DE" dirty="0"/>
              <a:t> Billigung des Inhalts dar, welcher nur die Ansichten der Verfasser wiedergibt, und die Kommission kann nicht</a:t>
            </a:r>
          </a:p>
          <a:p>
            <a:r>
              <a:rPr lang="de-DE" dirty="0"/>
              <a:t> für eine etwaige Verwendung der darin enthaltenen Informationen haftbar gemacht werden.</a:t>
            </a:r>
          </a:p>
        </p:txBody>
      </p:sp>
    </p:spTree>
    <p:extLst>
      <p:ext uri="{BB962C8B-B14F-4D97-AF65-F5344CB8AC3E}">
        <p14:creationId xmlns:p14="http://schemas.microsoft.com/office/powerpoint/2010/main" val="153634425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Words>
  <Application>Microsoft Macintosh PowerPoint</Application>
  <PresentationFormat>Breitbild</PresentationFormat>
  <Paragraphs>54</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Arial</vt:lpstr>
      <vt:lpstr>Baskerville Old Face</vt:lpstr>
      <vt:lpstr>Calibri</vt:lpstr>
      <vt:lpstr>Calibri Light</vt:lpstr>
      <vt:lpstr>Office</vt:lpstr>
      <vt:lpstr>Die Sprache der Wissenschaft  Deutsche Erfindungen</vt:lpstr>
      <vt:lpstr>Der Benz-Motorwagen Victoria von Carl Benz</vt:lpstr>
      <vt:lpstr>Der Fernseher von Manfred von Ardenne</vt:lpstr>
      <vt:lpstr>Die Glühlampe  von Heinrich Göbel</vt:lpstr>
      <vt:lpstr>Die Druckpresse  von Johannes Gutenberg</vt:lpstr>
      <vt:lpstr>Vergeltungswaffe 2 (V2) von Wernher von Braun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Sprache der Wissenschaft  Deutsche Erfindungen</dc:title>
  <dc:creator>Windows-Benutzer</dc:creator>
  <cp:lastModifiedBy>Lucile Blume</cp:lastModifiedBy>
  <cp:revision>4</cp:revision>
  <dcterms:created xsi:type="dcterms:W3CDTF">2022-02-02T08:07:08Z</dcterms:created>
  <dcterms:modified xsi:type="dcterms:W3CDTF">2022-02-02T21:10:19Z</dcterms:modified>
</cp:coreProperties>
</file>