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56" r:id="rId5"/>
    <p:sldId id="258" r:id="rId6"/>
    <p:sldId id="259" r:id="rId7"/>
    <p:sldId id="266" r:id="rId8"/>
    <p:sldId id="260" r:id="rId9"/>
    <p:sldId id="261" r:id="rId10"/>
    <p:sldId id="267"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04040"/>
    <a:srgbClr val="7030A0"/>
    <a:srgbClr val="00B0F0"/>
    <a:srgbClr val="0070C0"/>
    <a:srgbClr val="37CB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88415" autoAdjust="0"/>
  </p:normalViewPr>
  <p:slideViewPr>
    <p:cSldViewPr snapToGrid="0" showGuides="1">
      <p:cViewPr>
        <p:scale>
          <a:sx n="68" d="100"/>
          <a:sy n="68" d="100"/>
        </p:scale>
        <p:origin x="-924" y="-210"/>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pPr/>
              <a:t>5/21/2020</a:t>
            </a:fld>
            <a:endParaRPr lang="en-US" dirty="0"/>
          </a:p>
        </p:txBody>
      </p:sp>
      <p:sp>
        <p:nvSpPr>
          <p:cNvPr id="4" name="Footer Placeholder 3">
            <a:extLst>
              <a:ext uri="{FF2B5EF4-FFF2-40B4-BE49-F238E27FC236}">
                <a16:creationId xmlns:a16="http://schemas.microsoft.com/office/drawing/2014/main" xmlns=""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pPr/>
              <a:t>‹#›</a:t>
            </a:fld>
            <a:endParaRPr lang="en-US" dirty="0"/>
          </a:p>
        </p:txBody>
      </p:sp>
    </p:spTree>
    <p:extLst>
      <p:ext uri="{BB962C8B-B14F-4D97-AF65-F5344CB8AC3E}">
        <p14:creationId xmlns=""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pPr/>
              <a:t>5/21/2020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pPr/>
              <a:t>‹#›</a:t>
            </a:fld>
            <a:endParaRPr lang="en-US" noProof="0" dirty="0"/>
          </a:p>
        </p:txBody>
      </p:sp>
    </p:spTree>
    <p:extLst>
      <p:ext uri="{BB962C8B-B14F-4D97-AF65-F5344CB8AC3E}">
        <p14:creationId xmlns=""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pPr/>
              <a:t>1</a:t>
            </a:fld>
            <a:endParaRPr lang="en-US"/>
          </a:p>
        </p:txBody>
      </p:sp>
    </p:spTree>
    <p:extLst>
      <p:ext uri="{BB962C8B-B14F-4D97-AF65-F5344CB8AC3E}">
        <p14:creationId xmlns=""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pPr/>
              <a:t>2</a:t>
            </a:fld>
            <a:endParaRPr lang="en-US"/>
          </a:p>
        </p:txBody>
      </p:sp>
    </p:spTree>
    <p:extLst>
      <p:ext uri="{BB962C8B-B14F-4D97-AF65-F5344CB8AC3E}">
        <p14:creationId xmlns="" xmlns:p14="http://schemas.microsoft.com/office/powerpoint/2010/main" val="84242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pPr/>
              <a:t>3</a:t>
            </a:fld>
            <a:endParaRPr lang="en-US"/>
          </a:p>
        </p:txBody>
      </p:sp>
    </p:spTree>
    <p:extLst>
      <p:ext uri="{BB962C8B-B14F-4D97-AF65-F5344CB8AC3E}">
        <p14:creationId xmlns="" xmlns:p14="http://schemas.microsoft.com/office/powerpoint/2010/main" val="3465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pPr/>
              <a:t>5</a:t>
            </a:fld>
            <a:endParaRPr lang="en-US"/>
          </a:p>
        </p:txBody>
      </p:sp>
    </p:spTree>
    <p:extLst>
      <p:ext uri="{BB962C8B-B14F-4D97-AF65-F5344CB8AC3E}">
        <p14:creationId xmlns="" xmlns:p14="http://schemas.microsoft.com/office/powerpoint/2010/main" val="36048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pPr/>
              <a:t>6</a:t>
            </a:fld>
            <a:endParaRPr lang="en-US"/>
          </a:p>
        </p:txBody>
      </p:sp>
    </p:spTree>
    <p:extLst>
      <p:ext uri="{BB962C8B-B14F-4D97-AF65-F5344CB8AC3E}">
        <p14:creationId xmlns="" xmlns:p14="http://schemas.microsoft.com/office/powerpoint/2010/main" val="185964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pPr/>
              <a:t>9</a:t>
            </a:fld>
            <a:endParaRPr lang="en-US" noProof="0" dirty="0"/>
          </a:p>
        </p:txBody>
      </p:sp>
    </p:spTree>
    <p:extLst>
      <p:ext uri="{BB962C8B-B14F-4D97-AF65-F5344CB8AC3E}">
        <p14:creationId xmlns="" xmlns:p14="http://schemas.microsoft.com/office/powerpoint/2010/main" val="264119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noProof="0" smtClean="0"/>
              <a:t>Щракнете, за да редактирате стила на подзаглавията в образеца</a:t>
            </a:r>
            <a:endParaRPr lang="en-US" noProof="0"/>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pPr/>
              <a:t>5/21/2020</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bg-BG" noProof="0" smtClean="0"/>
              <a:t>Щракнете върху иконата, за да добавите картина</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8994553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лавие и съдържание">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3128970281"/>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е съдържания">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bg-BG" noProof="0" smtClean="0"/>
              <a:t>Щракнете, за да редактирате стила на заглавието в образеца</a:t>
            </a:r>
            <a:endParaRPr lang="en-US" noProof="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1273661461"/>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bg-BG" noProof="0" smtClean="0"/>
              <a:t>Щракнете, за да редактирате стила на заглавието в образеца</a:t>
            </a:r>
            <a:endParaRPr lang="en-US" noProof="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6347379"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363416" y="2586215"/>
            <a:ext cx="5481202"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3155278557"/>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Картина с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bg-BG" noProof="0" smtClean="0"/>
              <a:t>Щракнете върху иконата, за да добавите картина</a:t>
            </a:r>
            <a:endParaRPr lang="en-US" noProof="0" dirty="0"/>
          </a:p>
        </p:txBody>
      </p:sp>
    </p:spTree>
    <p:extLst>
      <p:ext uri="{BB962C8B-B14F-4D97-AF65-F5344CB8AC3E}">
        <p14:creationId xmlns="" xmlns:p14="http://schemas.microsoft.com/office/powerpoint/2010/main" val="1821192149"/>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ъдържание с надпис">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1695175903"/>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амо заглав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bg-BG" noProof="0" smtClean="0"/>
              <a:t>Щракнете, за да редактирате стила на заглавието в образеца</a:t>
            </a:r>
            <a:endParaRPr lang="en-US" noProof="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2436514738"/>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разен">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 xmlns:p14="http://schemas.microsoft.com/office/powerpoint/2010/main" val="3875061161"/>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bg-BG" noProof="0" smtClean="0"/>
              <a:t>Щракнете, за да редактирате стила на заглавието в образеца</a:t>
            </a:r>
            <a:endParaRPr lang="en-US" noProof="0"/>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bg-BG" noProof="0" smtClean="0"/>
              <a:t>Щракнете върху иконата, за да добавите картина</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01847650"/>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bg-BG" noProof="0" smtClean="0"/>
              <a:t>Щракнете, за да редактирате стила на заглавието в образеца</a:t>
            </a:r>
            <a:endParaRPr lang="en-US" noProof="0"/>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bg-BG" noProof="0" smtClean="0"/>
              <a:t>Щракнете върху иконата, за да добавите картина</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bg-BG" noProof="0" smtClean="0"/>
              <a:t>Щракнете върху иконата, за да добавите картина</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bg-BG" noProof="0" smtClean="0"/>
              <a:t>Щракнете върху иконата, за да добавите картина</a:t>
            </a:r>
            <a:endParaRPr lang="en-US" noProof="0" dirty="0"/>
          </a:p>
        </p:txBody>
      </p:sp>
    </p:spTree>
    <p:extLst>
      <p:ext uri="{BB962C8B-B14F-4D97-AF65-F5344CB8AC3E}">
        <p14:creationId xmlns="" xmlns:p14="http://schemas.microsoft.com/office/powerpoint/2010/main" val="234058956"/>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bg-BG" noProof="0" smtClean="0"/>
              <a:t>Щракнете върху иконата, за да добавите картина</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 xmlns:p14="http://schemas.microsoft.com/office/powerpoint/2010/main" val="4278063850"/>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 xmlns:p14="http://schemas.microsoft.com/office/powerpoint/2010/main" val="3219051630"/>
      </p:ext>
    </p:extLst>
  </p:cSld>
  <p:clrMapOvr>
    <a:masterClrMapping/>
  </p:clrMapOvr>
  <p:transitio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bg-BG" noProof="0" smtClean="0"/>
              <a:t>Щракнете върху иконата, за да добавите картина</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 xmlns:p14="http://schemas.microsoft.com/office/powerpoint/2010/main" val="1941749301"/>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pPr/>
              <a:t>5/21/2020</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bg-BG" noProof="0" smtClean="0"/>
              <a:t>Щракнете върху иконата, за да добавите картина</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 xmlns:a14="http://schemas.microsoft.com/office/drawing/2010/main"/>
              </a:ext>
              <a:ext uri="{96DAC541-7B7A-43D3-8B79-37D633B846F1}">
                <asvg:svgBlip xmlns:asvg="http://schemas.microsoft.com/office/drawing/2016/SVG/main" xmlns=""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noProof="0" smtClean="0"/>
              <a:t>Щракнете, за да редактирате стила на подзаглавията в образеца</a:t>
            </a:r>
            <a:endParaRPr lang="en-US" noProof="0"/>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 xmlns:a14="http://schemas.microsoft.com/office/drawing/2010/main"/>
              </a:ext>
              <a:ext uri="{96DAC541-7B7A-43D3-8B79-37D633B846F1}">
                <asvg:svgBlip xmlns:asvg="http://schemas.microsoft.com/office/drawing/2016/SVG/main" xmlns="" r:embed="rId5"/>
              </a:ext>
            </a:extLst>
          </a:blip>
          <a:stretch>
            <a:fillRect/>
          </a:stretch>
        </p:blipFill>
        <p:spPr>
          <a:xfrm>
            <a:off x="4787152" y="4809677"/>
            <a:ext cx="542081" cy="542081"/>
          </a:xfrm>
          <a:prstGeom prst="rect">
            <a:avLst/>
          </a:prstGeom>
        </p:spPr>
      </p:pic>
    </p:spTree>
    <p:extLst>
      <p:ext uri="{BB962C8B-B14F-4D97-AF65-F5344CB8AC3E}">
        <p14:creationId xmlns="" xmlns:p14="http://schemas.microsoft.com/office/powerpoint/2010/main" val="3484359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лавен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noProof="0" smtClean="0"/>
              <a:t>Щракнете, за да редактирате стила на подзаглавията в образеца</a:t>
            </a:r>
            <a:endParaRPr lang="en-US" noProof="0"/>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pPr/>
              <a:t>5/21/2020</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 xmlns:p14="http://schemas.microsoft.com/office/powerpoint/2010/main" val="29617753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лавка на секция">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bg-BG" noProof="0" smtClean="0"/>
              <a:t>Щракнете, за да редактирате стила на заглавието в образеца</a:t>
            </a:r>
            <a:endParaRPr lang="en-US" noProof="0"/>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 xmlns:p14="http://schemas.microsoft.com/office/powerpoint/2010/main" val="2931533724"/>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bg-BG" noProof="0" smtClean="0"/>
              <a:t>Щракнете, за да редактирате стила на заглавието в образеца</a:t>
            </a:r>
            <a:endParaRPr lang="en-US" noProof="0"/>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ransition>
    <p:fade/>
  </p:transition>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359CD-8DFF-4AF2-B957-630ED2A60E8D}"/>
              </a:ext>
            </a:extLst>
          </p:cNvPr>
          <p:cNvSpPr>
            <a:spLocks noGrp="1"/>
          </p:cNvSpPr>
          <p:nvPr>
            <p:ph type="ctrTitle"/>
          </p:nvPr>
        </p:nvSpPr>
        <p:spPr/>
        <p:txBody>
          <a:bodyPr/>
          <a:lstStyle/>
          <a:p>
            <a:r>
              <a:rPr lang="de-DE" dirty="0" err="1" smtClean="0"/>
              <a:t>Sign</a:t>
            </a:r>
            <a:r>
              <a:rPr lang="de-DE" dirty="0" smtClean="0"/>
              <a:t> </a:t>
            </a:r>
            <a:r>
              <a:rPr lang="de-DE" dirty="0" err="1" smtClean="0"/>
              <a:t>language</a:t>
            </a:r>
            <a:endParaRPr lang="en-IN" dirty="0"/>
          </a:p>
        </p:txBody>
      </p:sp>
      <p:pic>
        <p:nvPicPr>
          <p:cNvPr id="7" name="Контейнер за картина 6" descr="gettyimages-495596293-5a2192db5b6e24001a612abe.jpg"/>
          <p:cNvPicPr>
            <a:picLocks noGrp="1" noChangeAspect="1"/>
          </p:cNvPicPr>
          <p:nvPr>
            <p:ph type="pic" sz="quarter" idx="13"/>
          </p:nvPr>
        </p:nvPicPr>
        <p:blipFill>
          <a:blip r:embed="rId3"/>
          <a:srcRect l="29377" r="29377"/>
          <a:stretch>
            <a:fillRect/>
          </a:stretch>
        </p:blipFill>
        <p:spPr/>
      </p:pic>
      <p:sp>
        <p:nvSpPr>
          <p:cNvPr id="3" name="Текстово поле 2"/>
          <p:cNvSpPr txBox="1"/>
          <p:nvPr/>
        </p:nvSpPr>
        <p:spPr>
          <a:xfrm>
            <a:off x="4734378" y="6211670"/>
            <a:ext cx="7467600" cy="646331"/>
          </a:xfrm>
          <a:prstGeom prst="rect">
            <a:avLst/>
          </a:prstGeom>
          <a:noFill/>
        </p:spPr>
        <p:txBody>
          <a:bodyPr wrap="square" rtlCol="0">
            <a:spAutoFit/>
          </a:bodyPr>
          <a:lstStyle/>
          <a:p>
            <a:pPr algn="r"/>
            <a:r>
              <a:rPr lang="de-DE" sz="1200" dirty="0"/>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bg-BG" sz="1200" dirty="0"/>
          </a:p>
        </p:txBody>
      </p:sp>
      <p:pic>
        <p:nvPicPr>
          <p:cNvPr id="9" name="Картина 8" descr="81449628_3655766644433545_6292695729425088512_n.png"/>
          <p:cNvPicPr>
            <a:picLocks noChangeAspect="1"/>
          </p:cNvPicPr>
          <p:nvPr/>
        </p:nvPicPr>
        <p:blipFill>
          <a:blip r:embed="rId4"/>
          <a:stretch>
            <a:fillRect/>
          </a:stretch>
        </p:blipFill>
        <p:spPr>
          <a:xfrm>
            <a:off x="4990011" y="185259"/>
            <a:ext cx="6888480" cy="1938386"/>
          </a:xfrm>
          <a:prstGeom prst="rect">
            <a:avLst/>
          </a:prstGeom>
        </p:spPr>
      </p:pic>
    </p:spTree>
    <p:extLst>
      <p:ext uri="{BB962C8B-B14F-4D97-AF65-F5344CB8AC3E}">
        <p14:creationId xmlns="" xmlns:p14="http://schemas.microsoft.com/office/powerpoint/2010/main" val="2064406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авоъгълник 10"/>
          <p:cNvSpPr/>
          <p:nvPr/>
        </p:nvSpPr>
        <p:spPr>
          <a:xfrm>
            <a:off x="5596759" y="4493172"/>
            <a:ext cx="1182413" cy="2522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sp>
        <p:nvSpPr>
          <p:cNvPr id="10" name="Text Placeholder 9">
            <a:extLst>
              <a:ext uri="{FF2B5EF4-FFF2-40B4-BE49-F238E27FC236}">
                <a16:creationId xmlns:a16="http://schemas.microsoft.com/office/drawing/2014/main" xmlns="" id="{939EAE20-443B-4528-BBD6-32BD19163C1F}"/>
              </a:ext>
            </a:extLst>
          </p:cNvPr>
          <p:cNvSpPr>
            <a:spLocks noGrp="1"/>
          </p:cNvSpPr>
          <p:nvPr>
            <p:ph type="body" idx="1"/>
          </p:nvPr>
        </p:nvSpPr>
        <p:spPr>
          <a:xfrm>
            <a:off x="0" y="3831021"/>
            <a:ext cx="12192000" cy="2314049"/>
          </a:xfrm>
        </p:spPr>
        <p:txBody>
          <a:bodyPr/>
          <a:lstStyle/>
          <a:p>
            <a:r>
              <a:rPr lang="en-US" sz="2400" dirty="0">
                <a:latin typeface="Arial Unicode MS" pitchFamily="34" charset="-128"/>
                <a:ea typeface="Arial Unicode MS" pitchFamily="34" charset="-128"/>
                <a:cs typeface="Arial Unicode MS" pitchFamily="34" charset="-128"/>
              </a:rPr>
              <a:t>Sign languages (also known as signed languages) are languages that use the visual-manual modality to convey meaning. Sign languages are expressed through manual articulations in combination with non-manual elements. Sign languages are full-fledged natural languages with their own grammar and </a:t>
            </a:r>
            <a:r>
              <a:rPr lang="en-US" sz="2400" dirty="0" smtClean="0">
                <a:latin typeface="Arial Unicode MS" pitchFamily="34" charset="-128"/>
                <a:ea typeface="Arial Unicode MS" pitchFamily="34" charset="-128"/>
                <a:cs typeface="Arial Unicode MS" pitchFamily="34" charset="-128"/>
              </a:rPr>
              <a:t>lexicon. Sign </a:t>
            </a:r>
            <a:r>
              <a:rPr lang="en-US" sz="2400" dirty="0">
                <a:latin typeface="Arial Unicode MS" pitchFamily="34" charset="-128"/>
                <a:ea typeface="Arial Unicode MS" pitchFamily="34" charset="-128"/>
                <a:cs typeface="Arial Unicode MS" pitchFamily="34" charset="-128"/>
              </a:rPr>
              <a:t>languages are not universal and they are not mutually intelligible with each </a:t>
            </a:r>
            <a:r>
              <a:rPr lang="en-US" sz="2400" dirty="0" smtClean="0">
                <a:latin typeface="Arial Unicode MS" pitchFamily="34" charset="-128"/>
                <a:ea typeface="Arial Unicode MS" pitchFamily="34" charset="-128"/>
                <a:cs typeface="Arial Unicode MS" pitchFamily="34" charset="-128"/>
              </a:rPr>
              <a:t>other, although </a:t>
            </a:r>
            <a:r>
              <a:rPr lang="en-US" sz="2400" dirty="0">
                <a:latin typeface="Arial Unicode MS" pitchFamily="34" charset="-128"/>
                <a:ea typeface="Arial Unicode MS" pitchFamily="34" charset="-128"/>
                <a:cs typeface="Arial Unicode MS" pitchFamily="34" charset="-128"/>
              </a:rPr>
              <a:t>there are also striking similarities among sign </a:t>
            </a:r>
            <a:r>
              <a:rPr lang="en-US" sz="2400" dirty="0" smtClean="0">
                <a:latin typeface="Arial Unicode MS" pitchFamily="34" charset="-128"/>
                <a:ea typeface="Arial Unicode MS" pitchFamily="34" charset="-128"/>
                <a:cs typeface="Arial Unicode MS" pitchFamily="34" charset="-128"/>
              </a:rPr>
              <a:t>languages.</a:t>
            </a:r>
          </a:p>
        </p:txBody>
      </p:sp>
      <p:sp>
        <p:nvSpPr>
          <p:cNvPr id="4" name="Slide Number Placeholder 3">
            <a:extLst>
              <a:ext uri="{FF2B5EF4-FFF2-40B4-BE49-F238E27FC236}">
                <a16:creationId xmlns:a16="http://schemas.microsoft.com/office/drawing/2014/main" xmlns="" id="{828341D9-3B78-467A-9828-B85D230F5398}"/>
              </a:ext>
            </a:extLst>
          </p:cNvPr>
          <p:cNvSpPr>
            <a:spLocks noGrp="1"/>
          </p:cNvSpPr>
          <p:nvPr>
            <p:ph type="sldNum" sz="quarter" idx="12"/>
          </p:nvPr>
        </p:nvSpPr>
        <p:spPr/>
        <p:txBody>
          <a:bodyPr/>
          <a:lstStyle/>
          <a:p>
            <a:fld id="{48BB047D-A6CD-43AB-96F0-683C726B586B}" type="slidenum">
              <a:rPr lang="en-US" smtClean="0"/>
              <a:pPr/>
              <a:t>2</a:t>
            </a:fld>
            <a:endParaRPr lang="en-US" dirty="0"/>
          </a:p>
        </p:txBody>
      </p:sp>
      <p:pic>
        <p:nvPicPr>
          <p:cNvPr id="16" name="Контейнер за картина 15" descr="FE0A7CFB-A5DA-460C-B331-340E96206E60.jpg"/>
          <p:cNvPicPr>
            <a:picLocks noGrp="1" noChangeAspect="1"/>
          </p:cNvPicPr>
          <p:nvPr>
            <p:ph type="pic" sz="quarter" idx="13"/>
          </p:nvPr>
        </p:nvPicPr>
        <p:blipFill>
          <a:blip r:embed="rId3"/>
          <a:srcRect t="245" r="3836" b="245"/>
          <a:stretch>
            <a:fillRect/>
          </a:stretch>
        </p:blipFill>
        <p:spPr>
          <a:xfrm>
            <a:off x="467710" y="0"/>
            <a:ext cx="11724290" cy="3713018"/>
          </a:xfrm>
        </p:spPr>
      </p:pic>
      <p:pic>
        <p:nvPicPr>
          <p:cNvPr id="9" name="Картина 8" descr="81449628_3655766644433545_6292695729425088512_n.png"/>
          <p:cNvPicPr>
            <a:picLocks noChangeAspect="1"/>
          </p:cNvPicPr>
          <p:nvPr/>
        </p:nvPicPr>
        <p:blipFill>
          <a:blip r:embed="rId4"/>
          <a:stretch>
            <a:fillRect/>
          </a:stretch>
        </p:blipFill>
        <p:spPr>
          <a:xfrm>
            <a:off x="0" y="0"/>
            <a:ext cx="3399497" cy="956603"/>
          </a:xfrm>
          <a:prstGeom prst="rect">
            <a:avLst/>
          </a:prstGeom>
        </p:spPr>
      </p:pic>
    </p:spTree>
    <p:extLst>
      <p:ext uri="{BB962C8B-B14F-4D97-AF65-F5344CB8AC3E}">
        <p14:creationId xmlns="" xmlns:p14="http://schemas.microsoft.com/office/powerpoint/2010/main" val="904545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290057" y="299545"/>
            <a:ext cx="4468698" cy="1444275"/>
          </a:xfrm>
        </p:spPr>
        <p:txBody>
          <a:bodyPr/>
          <a:lstStyle/>
          <a:p>
            <a:r>
              <a:rPr lang="en-US" dirty="0" smtClean="0"/>
              <a:t>History</a:t>
            </a:r>
            <a:endParaRPr lang="en-US" dirty="0"/>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0" y="1653977"/>
            <a:ext cx="5360276" cy="5204023"/>
          </a:xfrm>
        </p:spPr>
        <p:txBody>
          <a:bodyPr/>
          <a:lstStyle/>
          <a:p>
            <a:r>
              <a:rPr lang="en-US" sz="2800" dirty="0" smtClean="0">
                <a:latin typeface="Arial Unicode MS" pitchFamily="34" charset="-128"/>
                <a:ea typeface="Arial Unicode MS" pitchFamily="34" charset="-128"/>
                <a:cs typeface="Arial Unicode MS" pitchFamily="34" charset="-128"/>
              </a:rPr>
              <a:t>One </a:t>
            </a:r>
            <a:r>
              <a:rPr lang="en-US" sz="2800" dirty="0">
                <a:latin typeface="Arial Unicode MS" pitchFamily="34" charset="-128"/>
                <a:ea typeface="Arial Unicode MS" pitchFamily="34" charset="-128"/>
                <a:cs typeface="Arial Unicode MS" pitchFamily="34" charset="-128"/>
              </a:rPr>
              <a:t>of the earliest written records of a sign language is from the fifth century BC, in Plato's </a:t>
            </a:r>
            <a:r>
              <a:rPr lang="en-US" sz="2800" dirty="0" err="1">
                <a:latin typeface="Arial Unicode MS" pitchFamily="34" charset="-128"/>
                <a:ea typeface="Arial Unicode MS" pitchFamily="34" charset="-128"/>
                <a:cs typeface="Arial Unicode MS" pitchFamily="34" charset="-128"/>
              </a:rPr>
              <a:t>Cratylus</a:t>
            </a:r>
            <a:r>
              <a:rPr lang="en-US" sz="2800" dirty="0">
                <a:latin typeface="Arial Unicode MS" pitchFamily="34" charset="-128"/>
                <a:ea typeface="Arial Unicode MS" pitchFamily="34" charset="-128"/>
                <a:cs typeface="Arial Unicode MS" pitchFamily="34" charset="-128"/>
              </a:rPr>
              <a:t>, where Socrates says: </a:t>
            </a:r>
            <a:r>
              <a:rPr lang="en-US" sz="2800" i="1" dirty="0">
                <a:latin typeface="Arial Unicode MS" pitchFamily="34" charset="-128"/>
                <a:ea typeface="Arial Unicode MS" pitchFamily="34" charset="-128"/>
                <a:cs typeface="Arial Unicode MS" pitchFamily="34" charset="-128"/>
              </a:rPr>
              <a:t>"If we hadn't a voice or a tongue, and wanted to express things to one another, wouldn't we try to make signs by moving our hands, head, and the rest of our body, just as dumb people do at present</a:t>
            </a:r>
            <a:r>
              <a:rPr lang="en-US" sz="2800" i="1" dirty="0" smtClean="0">
                <a:latin typeface="Arial Unicode MS" pitchFamily="34" charset="-128"/>
                <a:ea typeface="Arial Unicode MS" pitchFamily="34" charset="-128"/>
                <a:cs typeface="Arial Unicode MS" pitchFamily="34" charset="-128"/>
              </a:rPr>
              <a:t>?’’</a:t>
            </a:r>
            <a:endParaRPr lang="en-US" sz="2800" i="1" dirty="0">
              <a:latin typeface="Arial Unicode MS" pitchFamily="34" charset="-128"/>
              <a:ea typeface="Arial Unicode MS" pitchFamily="34" charset="-128"/>
              <a:cs typeface="Arial Unicode MS" pitchFamily="34" charset="-128"/>
            </a:endParaRP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pPr/>
              <a:t>3</a:t>
            </a:fld>
            <a:endParaRPr lang="en-US" dirty="0"/>
          </a:p>
        </p:txBody>
      </p:sp>
      <p:pic>
        <p:nvPicPr>
          <p:cNvPr id="14" name="Контейнер за картина 13" descr="Jbulwer.jpg"/>
          <p:cNvPicPr>
            <a:picLocks noGrp="1" noChangeAspect="1"/>
          </p:cNvPicPr>
          <p:nvPr>
            <p:ph type="pic" sz="quarter" idx="13"/>
          </p:nvPr>
        </p:nvPicPr>
        <p:blipFill>
          <a:blip r:embed="rId3"/>
          <a:srcRect t="21234" b="21234"/>
          <a:stretch>
            <a:fillRect/>
          </a:stretch>
        </p:blipFill>
        <p:spPr/>
      </p:pic>
      <p:pic>
        <p:nvPicPr>
          <p:cNvPr id="12" name="Картина 11" descr="81449628_3655766644433545_6292695729425088512_n.png"/>
          <p:cNvPicPr>
            <a:picLocks noChangeAspect="1"/>
          </p:cNvPicPr>
          <p:nvPr/>
        </p:nvPicPr>
        <p:blipFill>
          <a:blip r:embed="rId4"/>
          <a:stretch>
            <a:fillRect/>
          </a:stretch>
        </p:blipFill>
        <p:spPr>
          <a:xfrm>
            <a:off x="0" y="0"/>
            <a:ext cx="3158929" cy="888908"/>
          </a:xfrm>
          <a:prstGeom prst="rect">
            <a:avLst/>
          </a:prstGeom>
        </p:spPr>
      </p:pic>
    </p:spTree>
    <p:extLst>
      <p:ext uri="{BB962C8B-B14F-4D97-AF65-F5344CB8AC3E}">
        <p14:creationId xmlns="" xmlns:p14="http://schemas.microsoft.com/office/powerpoint/2010/main" val="1404152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2"/>
          </p:nvPr>
        </p:nvSpPr>
        <p:spPr/>
        <p:txBody>
          <a:bodyPr/>
          <a:lstStyle/>
          <a:p>
            <a:fld id="{48BB047D-A6CD-43AB-96F0-683C726B586B}" type="slidenum">
              <a:rPr lang="en-US" noProof="0" smtClean="0"/>
              <a:pPr/>
              <a:t>4</a:t>
            </a:fld>
            <a:endParaRPr lang="en-US" noProof="0" dirty="0"/>
          </a:p>
        </p:txBody>
      </p:sp>
      <p:sp>
        <p:nvSpPr>
          <p:cNvPr id="7" name="Правоъгълник 6"/>
          <p:cNvSpPr/>
          <p:nvPr/>
        </p:nvSpPr>
        <p:spPr>
          <a:xfrm>
            <a:off x="5139559" y="0"/>
            <a:ext cx="70524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Правоъгълник 7"/>
          <p:cNvSpPr/>
          <p:nvPr/>
        </p:nvSpPr>
        <p:spPr>
          <a:xfrm>
            <a:off x="0" y="252248"/>
            <a:ext cx="5801710" cy="60224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Pedro Ponce de León (1520–1584) is said to have developed the first manual alphabet. </a:t>
            </a: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1620, Juan Pablo </a:t>
            </a:r>
            <a:r>
              <a:rPr lang="en-US" sz="2400" dirty="0" err="1" smtClean="0">
                <a:latin typeface="Arial Unicode MS" pitchFamily="34" charset="-128"/>
                <a:ea typeface="Arial Unicode MS" pitchFamily="34" charset="-128"/>
                <a:cs typeface="Arial Unicode MS" pitchFamily="34" charset="-128"/>
              </a:rPr>
              <a:t>Bonet</a:t>
            </a:r>
            <a:r>
              <a:rPr lang="en-US" sz="2400" dirty="0" smtClean="0">
                <a:latin typeface="Arial Unicode MS" pitchFamily="34" charset="-128"/>
                <a:ea typeface="Arial Unicode MS" pitchFamily="34" charset="-128"/>
                <a:cs typeface="Arial Unicode MS" pitchFamily="34" charset="-128"/>
              </a:rPr>
              <a:t> published </a:t>
            </a:r>
            <a:r>
              <a:rPr lang="en-US" sz="2400" dirty="0" err="1" smtClean="0">
                <a:latin typeface="Arial Unicode MS" pitchFamily="34" charset="-128"/>
                <a:ea typeface="Arial Unicode MS" pitchFamily="34" charset="-128"/>
                <a:cs typeface="Arial Unicode MS" pitchFamily="34" charset="-128"/>
              </a:rPr>
              <a:t>Reducción</a:t>
            </a:r>
            <a:r>
              <a:rPr lang="en-US" sz="2400" dirty="0" smtClean="0">
                <a:latin typeface="Arial Unicode MS" pitchFamily="34" charset="-128"/>
                <a:ea typeface="Arial Unicode MS" pitchFamily="34" charset="-128"/>
                <a:cs typeface="Arial Unicode MS" pitchFamily="34" charset="-128"/>
              </a:rPr>
              <a:t> de </a:t>
            </a:r>
            <a:r>
              <a:rPr lang="en-US" sz="2400" dirty="0" err="1" smtClean="0">
                <a:latin typeface="Arial Unicode MS" pitchFamily="34" charset="-128"/>
                <a:ea typeface="Arial Unicode MS" pitchFamily="34" charset="-128"/>
                <a:cs typeface="Arial Unicode MS" pitchFamily="34" charset="-128"/>
              </a:rPr>
              <a:t>las</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letras</a:t>
            </a:r>
            <a:r>
              <a:rPr lang="en-US" sz="2400" dirty="0" smtClean="0">
                <a:latin typeface="Arial Unicode MS" pitchFamily="34" charset="-128"/>
                <a:ea typeface="Arial Unicode MS" pitchFamily="34" charset="-128"/>
                <a:cs typeface="Arial Unicode MS" pitchFamily="34" charset="-128"/>
              </a:rPr>
              <a:t> y arte </a:t>
            </a:r>
            <a:r>
              <a:rPr lang="en-US" sz="2400" dirty="0" err="1" smtClean="0">
                <a:latin typeface="Arial Unicode MS" pitchFamily="34" charset="-128"/>
                <a:ea typeface="Arial Unicode MS" pitchFamily="34" charset="-128"/>
                <a:cs typeface="Arial Unicode MS" pitchFamily="34" charset="-128"/>
              </a:rPr>
              <a:t>para</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enseñar</a:t>
            </a:r>
            <a:r>
              <a:rPr lang="en-US" sz="2400" dirty="0" smtClean="0">
                <a:latin typeface="Arial Unicode MS" pitchFamily="34" charset="-128"/>
                <a:ea typeface="Arial Unicode MS" pitchFamily="34" charset="-128"/>
                <a:cs typeface="Arial Unicode MS" pitchFamily="34" charset="-128"/>
              </a:rPr>
              <a:t> a </a:t>
            </a:r>
            <a:r>
              <a:rPr lang="en-US" sz="2400" dirty="0" err="1" smtClean="0">
                <a:latin typeface="Arial Unicode MS" pitchFamily="34" charset="-128"/>
                <a:ea typeface="Arial Unicode MS" pitchFamily="34" charset="-128"/>
                <a:cs typeface="Arial Unicode MS" pitchFamily="34" charset="-128"/>
              </a:rPr>
              <a:t>hablar</a:t>
            </a:r>
            <a:r>
              <a:rPr lang="en-US" sz="2400" dirty="0" smtClean="0">
                <a:latin typeface="Arial Unicode MS" pitchFamily="34" charset="-128"/>
                <a:ea typeface="Arial Unicode MS" pitchFamily="34" charset="-128"/>
                <a:cs typeface="Arial Unicode MS" pitchFamily="34" charset="-128"/>
              </a:rPr>
              <a:t> a los </a:t>
            </a:r>
            <a:r>
              <a:rPr lang="en-US" sz="2400" dirty="0" err="1" smtClean="0">
                <a:latin typeface="Arial Unicode MS" pitchFamily="34" charset="-128"/>
                <a:ea typeface="Arial Unicode MS" pitchFamily="34" charset="-128"/>
                <a:cs typeface="Arial Unicode MS" pitchFamily="34" charset="-128"/>
              </a:rPr>
              <a:t>mudos</a:t>
            </a:r>
            <a:r>
              <a:rPr lang="en-US" sz="2400" dirty="0" smtClean="0">
                <a:latin typeface="Arial Unicode MS" pitchFamily="34" charset="-128"/>
                <a:ea typeface="Arial Unicode MS" pitchFamily="34" charset="-128"/>
                <a:cs typeface="Arial Unicode MS" pitchFamily="34" charset="-128"/>
              </a:rPr>
              <a:t> which is considered the first modern treatise of sign language phonetics</a:t>
            </a: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1680, George </a:t>
            </a:r>
            <a:r>
              <a:rPr lang="en-US" sz="2400" dirty="0" err="1" smtClean="0">
                <a:latin typeface="Arial Unicode MS" pitchFamily="34" charset="-128"/>
                <a:ea typeface="Arial Unicode MS" pitchFamily="34" charset="-128"/>
                <a:cs typeface="Arial Unicode MS" pitchFamily="34" charset="-128"/>
              </a:rPr>
              <a:t>Dalgarno</a:t>
            </a:r>
            <a:r>
              <a:rPr lang="en-US" sz="2400" dirty="0" smtClean="0">
                <a:latin typeface="Arial Unicode MS" pitchFamily="34" charset="-128"/>
                <a:ea typeface="Arial Unicode MS" pitchFamily="34" charset="-128"/>
                <a:cs typeface="Arial Unicode MS" pitchFamily="34" charset="-128"/>
              </a:rPr>
              <a:t> published </a:t>
            </a:r>
            <a:r>
              <a:rPr lang="en-US" sz="2400" dirty="0" err="1" smtClean="0">
                <a:latin typeface="Arial Unicode MS" pitchFamily="34" charset="-128"/>
                <a:ea typeface="Arial Unicode MS" pitchFamily="34" charset="-128"/>
                <a:cs typeface="Arial Unicode MS" pitchFamily="34" charset="-128"/>
              </a:rPr>
              <a:t>Didascalocophus</a:t>
            </a:r>
            <a:r>
              <a:rPr lang="en-US" sz="2400" dirty="0" smtClean="0">
                <a:latin typeface="Arial Unicode MS" pitchFamily="34" charset="-128"/>
                <a:ea typeface="Arial Unicode MS" pitchFamily="34" charset="-128"/>
                <a:cs typeface="Arial Unicode MS" pitchFamily="34" charset="-128"/>
              </a:rPr>
              <a:t> in which he presented his own method of deaf education</a:t>
            </a: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The earliest known printed pictures of consonants of the modern two-handed alphabet appeared in 1698 with </a:t>
            </a:r>
            <a:r>
              <a:rPr lang="en-US" sz="2400" dirty="0" err="1" smtClean="0">
                <a:latin typeface="Arial Unicode MS" pitchFamily="34" charset="-128"/>
                <a:ea typeface="Arial Unicode MS" pitchFamily="34" charset="-128"/>
                <a:cs typeface="Arial Unicode MS" pitchFamily="34" charset="-128"/>
              </a:rPr>
              <a:t>Digiti</a:t>
            </a:r>
            <a:r>
              <a:rPr lang="en-US" sz="2400" dirty="0" smtClean="0">
                <a:latin typeface="Arial Unicode MS" pitchFamily="34" charset="-128"/>
                <a:ea typeface="Arial Unicode MS" pitchFamily="34" charset="-128"/>
                <a:cs typeface="Arial Unicode MS" pitchFamily="34" charset="-128"/>
              </a:rPr>
              <a:t> Lingua , a pamphlet by an anonymous author who was himself unable to speak.</a:t>
            </a: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In 1755, </a:t>
            </a:r>
            <a:r>
              <a:rPr lang="en-US" sz="2400" dirty="0" err="1" smtClean="0">
                <a:latin typeface="Arial Unicode MS" pitchFamily="34" charset="-128"/>
                <a:ea typeface="Arial Unicode MS" pitchFamily="34" charset="-128"/>
                <a:cs typeface="Arial Unicode MS" pitchFamily="34" charset="-128"/>
              </a:rPr>
              <a:t>Abbé</a:t>
            </a:r>
            <a:r>
              <a:rPr lang="en-US" sz="2400" dirty="0" smtClean="0">
                <a:latin typeface="Arial Unicode MS" pitchFamily="34" charset="-128"/>
                <a:ea typeface="Arial Unicode MS" pitchFamily="34" charset="-128"/>
                <a:cs typeface="Arial Unicode MS" pitchFamily="34" charset="-128"/>
              </a:rPr>
              <a:t> de </a:t>
            </a:r>
            <a:r>
              <a:rPr lang="en-US" sz="2400" dirty="0" err="1" smtClean="0">
                <a:latin typeface="Arial Unicode MS" pitchFamily="34" charset="-128"/>
                <a:ea typeface="Arial Unicode MS" pitchFamily="34" charset="-128"/>
                <a:cs typeface="Arial Unicode MS" pitchFamily="34" charset="-128"/>
              </a:rPr>
              <a:t>l'Épée</a:t>
            </a:r>
            <a:r>
              <a:rPr lang="en-US" sz="2400" dirty="0" smtClean="0">
                <a:latin typeface="Arial Unicode MS" pitchFamily="34" charset="-128"/>
                <a:ea typeface="Arial Unicode MS" pitchFamily="34" charset="-128"/>
                <a:cs typeface="Arial Unicode MS" pitchFamily="34" charset="-128"/>
              </a:rPr>
              <a:t> founded the first school for deaf children in Paris </a:t>
            </a:r>
            <a:endParaRPr lang="en-US" sz="2400" dirty="0">
              <a:latin typeface="Arial Unicode MS" pitchFamily="34" charset="-128"/>
              <a:ea typeface="Arial Unicode MS" pitchFamily="34" charset="-128"/>
              <a:cs typeface="Arial Unicode MS" pitchFamily="34" charset="-128"/>
            </a:endParaRPr>
          </a:p>
        </p:txBody>
      </p:sp>
      <p:sp>
        <p:nvSpPr>
          <p:cNvPr id="13" name="Овал 12"/>
          <p:cNvSpPr/>
          <p:nvPr/>
        </p:nvSpPr>
        <p:spPr>
          <a:xfrm>
            <a:off x="6779171" y="4319752"/>
            <a:ext cx="3326525" cy="34368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Овал 8"/>
          <p:cNvSpPr/>
          <p:nvPr/>
        </p:nvSpPr>
        <p:spPr>
          <a:xfrm>
            <a:off x="8623738" y="-867104"/>
            <a:ext cx="3925613" cy="40044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1" name="Картина 10" descr="unnamed.jpg"/>
          <p:cNvPicPr>
            <a:picLocks noChangeAspect="1"/>
          </p:cNvPicPr>
          <p:nvPr/>
        </p:nvPicPr>
        <p:blipFill>
          <a:blip r:embed="rId2"/>
          <a:stretch>
            <a:fillRect/>
          </a:stretch>
        </p:blipFill>
        <p:spPr>
          <a:xfrm>
            <a:off x="8182304" y="313559"/>
            <a:ext cx="3300248" cy="4400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Картина 11" descr="Arte_para_enseñar_a_hablar_a_los_mudos.jpg"/>
          <p:cNvPicPr>
            <a:picLocks noChangeAspect="1"/>
          </p:cNvPicPr>
          <p:nvPr/>
        </p:nvPicPr>
        <p:blipFill>
          <a:blip r:embed="rId3"/>
          <a:stretch>
            <a:fillRect/>
          </a:stretch>
        </p:blipFill>
        <p:spPr>
          <a:xfrm>
            <a:off x="6226747" y="2997949"/>
            <a:ext cx="2538880" cy="3670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Картина 16" descr="81449628_3655766644433545_6292695729425088512_n.png"/>
          <p:cNvPicPr>
            <a:picLocks noChangeAspect="1"/>
          </p:cNvPicPr>
          <p:nvPr/>
        </p:nvPicPr>
        <p:blipFill>
          <a:blip r:embed="rId4"/>
          <a:stretch>
            <a:fillRect/>
          </a:stretch>
        </p:blipFill>
        <p:spPr>
          <a:xfrm>
            <a:off x="9067459" y="5978769"/>
            <a:ext cx="3124541" cy="8792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02C0A42-6D1B-4B6E-959B-1609A38258E9}"/>
              </a:ext>
            </a:extLst>
          </p:cNvPr>
          <p:cNvSpPr>
            <a:spLocks noGrp="1"/>
          </p:cNvSpPr>
          <p:nvPr>
            <p:ph type="title"/>
          </p:nvPr>
        </p:nvSpPr>
        <p:spPr/>
        <p:txBody>
          <a:bodyPr/>
          <a:lstStyle/>
          <a:p>
            <a:r>
              <a:rPr lang="de-DE" dirty="0" err="1" smtClean="0"/>
              <a:t>Relationships</a:t>
            </a:r>
            <a:r>
              <a:rPr lang="de-DE" dirty="0" smtClean="0"/>
              <a:t> </a:t>
            </a:r>
            <a:r>
              <a:rPr lang="de-DE" dirty="0" err="1" smtClean="0"/>
              <a:t>with</a:t>
            </a:r>
            <a:r>
              <a:rPr lang="de-DE" dirty="0" smtClean="0"/>
              <a:t> </a:t>
            </a:r>
            <a:r>
              <a:rPr lang="de-DE" dirty="0" err="1" smtClean="0"/>
              <a:t>spoken</a:t>
            </a:r>
            <a:r>
              <a:rPr lang="de-DE" dirty="0" smtClean="0"/>
              <a:t> </a:t>
            </a:r>
            <a:r>
              <a:rPr lang="de-DE" dirty="0" err="1" smtClean="0"/>
              <a:t>languages</a:t>
            </a:r>
            <a:endParaRPr lang="en-US" dirty="0"/>
          </a:p>
        </p:txBody>
      </p:sp>
      <p:sp>
        <p:nvSpPr>
          <p:cNvPr id="5" name="Content Placeholder 4">
            <a:extLst>
              <a:ext uri="{FF2B5EF4-FFF2-40B4-BE49-F238E27FC236}">
                <a16:creationId xmlns:a16="http://schemas.microsoft.com/office/drawing/2014/main" xmlns="" id="{BDE42C9A-B4DC-4A46-A073-8421E387B2B7}"/>
              </a:ext>
            </a:extLst>
          </p:cNvPr>
          <p:cNvSpPr>
            <a:spLocks noGrp="1"/>
          </p:cNvSpPr>
          <p:nvPr>
            <p:ph idx="1"/>
          </p:nvPr>
        </p:nvSpPr>
        <p:spPr>
          <a:xfrm>
            <a:off x="5908430" y="2506662"/>
            <a:ext cx="6283570" cy="4351338"/>
          </a:xfrm>
        </p:spPr>
        <p:txBody>
          <a:bodyPr/>
          <a:lstStyle/>
          <a:p>
            <a:pPr marL="0" indent="0">
              <a:buNone/>
            </a:pPr>
            <a:r>
              <a:rPr lang="en-US" sz="2000" dirty="0" smtClean="0">
                <a:latin typeface="Arial Unicode MS" pitchFamily="34" charset="-128"/>
                <a:ea typeface="Arial Unicode MS" pitchFamily="34" charset="-128"/>
                <a:cs typeface="Arial Unicode MS" pitchFamily="34" charset="-128"/>
              </a:rPr>
              <a:t>There is a common misconception that sign languages are somehow dependent on spoken languages. Similarities in language processing in the brain between signed and spoken languages further perpetuated this misconception. Hearing teachers in deaf schools are often incorrectly referred to as "inventors" of sign language. Instead, sign languages, like all natural languages, are developed by the people who use them, in this case, deaf people, who may have little or no knowledge of any spoken language.</a:t>
            </a:r>
            <a:endParaRPr lang="en-US" sz="2000" dirty="0">
              <a:latin typeface="Arial Unicode MS" pitchFamily="34" charset="-128"/>
              <a:ea typeface="Arial Unicode MS" pitchFamily="34" charset="-128"/>
              <a:cs typeface="Arial Unicode MS" pitchFamily="34" charset="-128"/>
            </a:endParaRPr>
          </a:p>
        </p:txBody>
      </p:sp>
      <p:sp>
        <p:nvSpPr>
          <p:cNvPr id="8" name="Slide Number Placeholder 7">
            <a:extLst>
              <a:ext uri="{FF2B5EF4-FFF2-40B4-BE49-F238E27FC236}">
                <a16:creationId xmlns:a16="http://schemas.microsoft.com/office/drawing/2014/main" xmlns="" id="{D2888EF7-DDB5-41D0-A1B0-B012ABC94D85}"/>
              </a:ext>
            </a:extLst>
          </p:cNvPr>
          <p:cNvSpPr>
            <a:spLocks noGrp="1"/>
          </p:cNvSpPr>
          <p:nvPr>
            <p:ph type="sldNum" sz="quarter" idx="12"/>
          </p:nvPr>
        </p:nvSpPr>
        <p:spPr/>
        <p:txBody>
          <a:bodyPr/>
          <a:lstStyle/>
          <a:p>
            <a:fld id="{48BB047D-A6CD-43AB-96F0-683C726B586B}" type="slidenum">
              <a:rPr lang="en-US" smtClean="0"/>
              <a:pPr/>
              <a:t>5</a:t>
            </a:fld>
            <a:endParaRPr lang="en-US" dirty="0"/>
          </a:p>
        </p:txBody>
      </p:sp>
      <p:pic>
        <p:nvPicPr>
          <p:cNvPr id="11" name="Контейнер за картина 10" descr="male-ASL-video-interpreter-signing-interpret-in-American-Sign-Language.jpg"/>
          <p:cNvPicPr>
            <a:picLocks noGrp="1" noChangeAspect="1"/>
          </p:cNvPicPr>
          <p:nvPr>
            <p:ph type="pic" sz="quarter" idx="15"/>
          </p:nvPr>
        </p:nvPicPr>
        <p:blipFill>
          <a:blip r:embed="rId3"/>
          <a:srcRect l="14142" r="14142"/>
          <a:stretch>
            <a:fillRect/>
          </a:stretch>
        </p:blipFill>
        <p:spPr/>
      </p:pic>
      <p:pic>
        <p:nvPicPr>
          <p:cNvPr id="10" name="Картина 9" descr="81449628_3655766644433545_6292695729425088512_n.png"/>
          <p:cNvPicPr>
            <a:picLocks noChangeAspect="1"/>
          </p:cNvPicPr>
          <p:nvPr/>
        </p:nvPicPr>
        <p:blipFill>
          <a:blip r:embed="rId4"/>
          <a:stretch>
            <a:fillRect/>
          </a:stretch>
        </p:blipFill>
        <p:spPr>
          <a:xfrm>
            <a:off x="8989255" y="5956762"/>
            <a:ext cx="3202745" cy="901238"/>
          </a:xfrm>
          <a:prstGeom prst="rect">
            <a:avLst/>
          </a:prstGeom>
        </p:spPr>
      </p:pic>
    </p:spTree>
    <p:extLst>
      <p:ext uri="{BB962C8B-B14F-4D97-AF65-F5344CB8AC3E}">
        <p14:creationId xmlns="" xmlns:p14="http://schemas.microsoft.com/office/powerpoint/2010/main" val="2166963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D22C0-3CE1-4FA1-9604-2CFDBC95D0D2}"/>
              </a:ext>
            </a:extLst>
          </p:cNvPr>
          <p:cNvSpPr>
            <a:spLocks noGrp="1"/>
          </p:cNvSpPr>
          <p:nvPr>
            <p:ph type="title"/>
          </p:nvPr>
        </p:nvSpPr>
        <p:spPr/>
        <p:txBody>
          <a:bodyPr/>
          <a:lstStyle/>
          <a:p>
            <a:r>
              <a:rPr lang="de-DE" dirty="0" err="1" smtClean="0"/>
              <a:t>Spatial</a:t>
            </a:r>
            <a:r>
              <a:rPr lang="de-DE" dirty="0" smtClean="0"/>
              <a:t> </a:t>
            </a:r>
            <a:r>
              <a:rPr lang="de-DE" dirty="0" err="1" smtClean="0"/>
              <a:t>grammar</a:t>
            </a:r>
            <a:r>
              <a:rPr lang="de-DE" dirty="0" smtClean="0"/>
              <a:t> </a:t>
            </a:r>
            <a:r>
              <a:rPr lang="de-DE" dirty="0" err="1" smtClean="0"/>
              <a:t>and</a:t>
            </a:r>
            <a:r>
              <a:rPr lang="de-DE" dirty="0" smtClean="0"/>
              <a:t> </a:t>
            </a:r>
            <a:r>
              <a:rPr lang="de-DE" dirty="0" err="1" smtClean="0"/>
              <a:t>simultaneity</a:t>
            </a:r>
            <a:endParaRPr lang="en-US" dirty="0"/>
          </a:p>
        </p:txBody>
      </p:sp>
      <p:sp>
        <p:nvSpPr>
          <p:cNvPr id="3" name="Content Placeholder 2">
            <a:extLst>
              <a:ext uri="{FF2B5EF4-FFF2-40B4-BE49-F238E27FC236}">
                <a16:creationId xmlns:a16="http://schemas.microsoft.com/office/drawing/2014/main" xmlns="" id="{3E9BC3F2-B4B0-476E-B1B8-BF10CC2FF5AD}"/>
              </a:ext>
            </a:extLst>
          </p:cNvPr>
          <p:cNvSpPr>
            <a:spLocks noGrp="1"/>
          </p:cNvSpPr>
          <p:nvPr>
            <p:ph idx="1"/>
          </p:nvPr>
        </p:nvSpPr>
        <p:spPr>
          <a:xfrm>
            <a:off x="0" y="2506662"/>
            <a:ext cx="5556738" cy="4351338"/>
          </a:xfrm>
        </p:spPr>
        <p:txBody>
          <a:bodyPr/>
          <a:lstStyle/>
          <a:p>
            <a:pPr marL="0" indent="0">
              <a:buNone/>
            </a:pPr>
            <a:r>
              <a:rPr lang="en-US" sz="2000" dirty="0" smtClean="0">
                <a:latin typeface="Arial Unicode MS" pitchFamily="34" charset="-128"/>
                <a:ea typeface="Arial Unicode MS" pitchFamily="34" charset="-128"/>
                <a:cs typeface="Arial Unicode MS" pitchFamily="34" charset="-128"/>
              </a:rPr>
              <a:t>Sign languages exploit the unique features of the visual medium, but may also exploit tactile features . Spoken language is by and large linear; only one sound can be made or received at a time. Sign language, on the other hand, is visual and, hence, can use a simultaneous expression, although this is limited </a:t>
            </a:r>
            <a:r>
              <a:rPr lang="en-US" sz="2000" dirty="0" err="1" smtClean="0">
                <a:latin typeface="Arial Unicode MS" pitchFamily="34" charset="-128"/>
                <a:ea typeface="Arial Unicode MS" pitchFamily="34" charset="-128"/>
                <a:cs typeface="Arial Unicode MS" pitchFamily="34" charset="-128"/>
              </a:rPr>
              <a:t>articulatorily</a:t>
            </a:r>
            <a:r>
              <a:rPr lang="en-US" sz="2000" dirty="0" smtClean="0">
                <a:latin typeface="Arial Unicode MS" pitchFamily="34" charset="-128"/>
                <a:ea typeface="Arial Unicode MS" pitchFamily="34" charset="-128"/>
                <a:cs typeface="Arial Unicode MS" pitchFamily="34" charset="-128"/>
              </a:rPr>
              <a:t> and linguistically. Visual perception allows processing of simultaneous information</a:t>
            </a:r>
            <a:r>
              <a:rPr lang="en-US" dirty="0" smtClean="0">
                <a:latin typeface="Arial Unicode MS" pitchFamily="34" charset="-128"/>
                <a:ea typeface="Arial Unicode MS" pitchFamily="34" charset="-128"/>
                <a:cs typeface="Arial Unicode MS" pitchFamily="34" charset="-128"/>
              </a:rPr>
              <a:t>. </a:t>
            </a:r>
          </a:p>
        </p:txBody>
      </p:sp>
      <p:sp>
        <p:nvSpPr>
          <p:cNvPr id="4" name="Slide Number Placeholder 3">
            <a:extLst>
              <a:ext uri="{FF2B5EF4-FFF2-40B4-BE49-F238E27FC236}">
                <a16:creationId xmlns:a16="http://schemas.microsoft.com/office/drawing/2014/main" xmlns="" id="{63354ADE-29EB-4797-9A6F-40ABDA20E7A6}"/>
              </a:ext>
            </a:extLst>
          </p:cNvPr>
          <p:cNvSpPr>
            <a:spLocks noGrp="1"/>
          </p:cNvSpPr>
          <p:nvPr>
            <p:ph type="sldNum" sz="quarter" idx="12"/>
          </p:nvPr>
        </p:nvSpPr>
        <p:spPr/>
        <p:txBody>
          <a:bodyPr/>
          <a:lstStyle/>
          <a:p>
            <a:fld id="{48BB047D-A6CD-43AB-96F0-683C726B586B}" type="slidenum">
              <a:rPr lang="en-US" smtClean="0"/>
              <a:pPr/>
              <a:t>6</a:t>
            </a:fld>
            <a:endParaRPr lang="en-US" dirty="0"/>
          </a:p>
        </p:txBody>
      </p:sp>
      <p:pic>
        <p:nvPicPr>
          <p:cNvPr id="18" name="Контейнер за картина 17" descr="sign_0 - Copy.jpg"/>
          <p:cNvPicPr>
            <a:picLocks noGrp="1" noChangeAspect="1"/>
          </p:cNvPicPr>
          <p:nvPr>
            <p:ph type="pic" sz="quarter" idx="16"/>
          </p:nvPr>
        </p:nvPicPr>
        <p:blipFill>
          <a:blip r:embed="rId3"/>
          <a:srcRect l="32660" r="32660"/>
          <a:stretch>
            <a:fillRect/>
          </a:stretch>
        </p:blipFill>
        <p:spPr/>
      </p:pic>
      <p:pic>
        <p:nvPicPr>
          <p:cNvPr id="21" name="Контейнер за картина 20" descr="sign_0 - Copy (2).jpg"/>
          <p:cNvPicPr>
            <a:picLocks noGrp="1" noChangeAspect="1"/>
          </p:cNvPicPr>
          <p:nvPr>
            <p:ph type="pic" sz="quarter" idx="17"/>
          </p:nvPr>
        </p:nvPicPr>
        <p:blipFill>
          <a:blip r:embed="rId4"/>
          <a:srcRect t="6687" b="6687"/>
          <a:stretch>
            <a:fillRect/>
          </a:stretch>
        </p:blipFill>
        <p:spPr/>
      </p:pic>
      <p:pic>
        <p:nvPicPr>
          <p:cNvPr id="23" name="Контейнер за картина 22" descr="sign_0.jpg"/>
          <p:cNvPicPr>
            <a:picLocks noGrp="1" noChangeAspect="1"/>
          </p:cNvPicPr>
          <p:nvPr>
            <p:ph type="pic" sz="quarter" idx="15"/>
          </p:nvPr>
        </p:nvPicPr>
        <p:blipFill>
          <a:blip r:embed="rId5"/>
          <a:srcRect l="26424" r="26424"/>
          <a:stretch>
            <a:fillRect/>
          </a:stretch>
        </p:blipFill>
        <p:spPr/>
      </p:pic>
      <p:pic>
        <p:nvPicPr>
          <p:cNvPr id="11" name="Картина 10" descr="81449628_3655766644433545_6292695729425088512_n.png"/>
          <p:cNvPicPr>
            <a:picLocks noChangeAspect="1"/>
          </p:cNvPicPr>
          <p:nvPr/>
        </p:nvPicPr>
        <p:blipFill>
          <a:blip r:embed="rId6"/>
          <a:stretch>
            <a:fillRect/>
          </a:stretch>
        </p:blipFill>
        <p:spPr>
          <a:xfrm>
            <a:off x="182879" y="5750916"/>
            <a:ext cx="3934265" cy="1107084"/>
          </a:xfrm>
          <a:prstGeom prst="rect">
            <a:avLst/>
          </a:prstGeom>
        </p:spPr>
      </p:pic>
    </p:spTree>
    <p:extLst>
      <p:ext uri="{BB962C8B-B14F-4D97-AF65-F5344CB8AC3E}">
        <p14:creationId xmlns="" xmlns:p14="http://schemas.microsoft.com/office/powerpoint/2010/main" val="80821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авоъгълник 6"/>
          <p:cNvSpPr/>
          <p:nvPr/>
        </p:nvSpPr>
        <p:spPr>
          <a:xfrm>
            <a:off x="6668814" y="0"/>
            <a:ext cx="55231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12" name="Контейнер за картина 11" descr="150414-F-LQ965-001.jpg"/>
          <p:cNvPicPr>
            <a:picLocks noGrp="1" noChangeAspect="1"/>
          </p:cNvPicPr>
          <p:nvPr>
            <p:ph type="pic" sz="quarter" idx="13"/>
          </p:nvPr>
        </p:nvPicPr>
        <p:blipFill>
          <a:blip r:embed="rId2"/>
          <a:srcRect t="2734" b="2734"/>
          <a:stretch>
            <a:fillRect/>
          </a:stretch>
        </p:blipFill>
        <p:spPr>
          <a:xfrm>
            <a:off x="0" y="0"/>
            <a:ext cx="6875463" cy="6858000"/>
          </a:xfrm>
        </p:spPr>
      </p:pic>
      <p:sp>
        <p:nvSpPr>
          <p:cNvPr id="5" name="Контейнер за номер на слайда 4"/>
          <p:cNvSpPr>
            <a:spLocks noGrp="1"/>
          </p:cNvSpPr>
          <p:nvPr>
            <p:ph type="sldNum" sz="quarter" idx="12"/>
          </p:nvPr>
        </p:nvSpPr>
        <p:spPr/>
        <p:txBody>
          <a:bodyPr/>
          <a:lstStyle/>
          <a:p>
            <a:fld id="{48BB047D-A6CD-43AB-96F0-683C726B586B}" type="slidenum">
              <a:rPr lang="en-US" noProof="0" smtClean="0"/>
              <a:pPr/>
              <a:t>7</a:t>
            </a:fld>
            <a:endParaRPr lang="en-US" noProof="0" dirty="0"/>
          </a:p>
        </p:txBody>
      </p:sp>
      <p:sp>
        <p:nvSpPr>
          <p:cNvPr id="8" name="Title 1">
            <a:extLst>
              <a:ext uri="{FF2B5EF4-FFF2-40B4-BE49-F238E27FC236}">
                <a16:creationId xmlns:a16="http://schemas.microsoft.com/office/drawing/2014/main" xmlns="" id="{E93D22C0-3CE1-4FA1-9604-2CFDBC95D0D2}"/>
              </a:ext>
            </a:extLst>
          </p:cNvPr>
          <p:cNvSpPr>
            <a:spLocks noGrp="1"/>
          </p:cNvSpPr>
          <p:nvPr>
            <p:ph type="title"/>
          </p:nvPr>
        </p:nvSpPr>
        <p:spPr>
          <a:xfrm>
            <a:off x="6921062" y="0"/>
            <a:ext cx="5270938" cy="1114784"/>
          </a:xfrm>
        </p:spPr>
        <p:txBody>
          <a:bodyPr anchor="b"/>
          <a:lstStyle/>
          <a:p>
            <a:r>
              <a:rPr lang="en-US" dirty="0" smtClean="0"/>
              <a:t>Deaf communities and deaf culture</a:t>
            </a:r>
            <a:endParaRPr lang="en-US" dirty="0"/>
          </a:p>
        </p:txBody>
      </p:sp>
      <p:sp>
        <p:nvSpPr>
          <p:cNvPr id="9" name="Текстово поле 8"/>
          <p:cNvSpPr txBox="1"/>
          <p:nvPr/>
        </p:nvSpPr>
        <p:spPr>
          <a:xfrm>
            <a:off x="6889530" y="1040524"/>
            <a:ext cx="5113283" cy="4524315"/>
          </a:xfrm>
          <a:prstGeom prst="rect">
            <a:avLst/>
          </a:prstGeom>
          <a:noFill/>
        </p:spPr>
        <p:txBody>
          <a:bodyPr wrap="square" rtlCol="0">
            <a:spAutoFit/>
          </a:bodyPr>
          <a:lstStyle/>
          <a:p>
            <a:pPr>
              <a:buFont typeface="Arial" pitchFamily="34" charset="0"/>
              <a:buChar char="•"/>
            </a:pPr>
            <a:r>
              <a:rPr lang="en-US" sz="2400" dirty="0" smtClean="0">
                <a:solidFill>
                  <a:schemeClr val="bg1"/>
                </a:solidFill>
                <a:latin typeface="Arial Unicode MS" pitchFamily="34" charset="-128"/>
                <a:ea typeface="Arial Unicode MS" pitchFamily="34" charset="-128"/>
                <a:cs typeface="Arial Unicode MS" pitchFamily="34" charset="-128"/>
              </a:rPr>
              <a:t>When Deaf people constitute a relatively small proportion of the general population, Deaf communities often develop that are distinct from the surrounding hearing community. These Deaf communities are very widespread in the world, associated especially with sign languages used in urban areas and throughout a nation, and the cultures they have developed are very rich. </a:t>
            </a:r>
          </a:p>
        </p:txBody>
      </p:sp>
      <p:pic>
        <p:nvPicPr>
          <p:cNvPr id="14" name="Картина 13" descr="81449628_3655766644433545_6292695729425088512_n.png"/>
          <p:cNvPicPr>
            <a:picLocks noChangeAspect="1"/>
          </p:cNvPicPr>
          <p:nvPr/>
        </p:nvPicPr>
        <p:blipFill>
          <a:blip r:embed="rId3"/>
          <a:stretch>
            <a:fillRect/>
          </a:stretch>
        </p:blipFill>
        <p:spPr>
          <a:xfrm>
            <a:off x="8201465" y="5735082"/>
            <a:ext cx="3990535" cy="112291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номер на слайда 2"/>
          <p:cNvSpPr>
            <a:spLocks noGrp="1"/>
          </p:cNvSpPr>
          <p:nvPr>
            <p:ph type="sldNum" sz="quarter" idx="12"/>
          </p:nvPr>
        </p:nvSpPr>
        <p:spPr/>
        <p:txBody>
          <a:bodyPr/>
          <a:lstStyle/>
          <a:p>
            <a:fld id="{48BB047D-A6CD-43AB-96F0-683C726B586B}" type="slidenum">
              <a:rPr lang="en-US" noProof="0" smtClean="0"/>
              <a:pPr/>
              <a:t>8</a:t>
            </a:fld>
            <a:endParaRPr lang="en-US" noProof="0" dirty="0"/>
          </a:p>
        </p:txBody>
      </p:sp>
      <p:sp>
        <p:nvSpPr>
          <p:cNvPr id="4" name="Текстово поле 3"/>
          <p:cNvSpPr txBox="1"/>
          <p:nvPr/>
        </p:nvSpPr>
        <p:spPr>
          <a:xfrm>
            <a:off x="0" y="1592317"/>
            <a:ext cx="12192000" cy="4893647"/>
          </a:xfrm>
          <a:prstGeom prst="rect">
            <a:avLst/>
          </a:prstGeom>
          <a:noFill/>
        </p:spPr>
        <p:txBody>
          <a:bodyPr wrap="square" rtlCol="0">
            <a:spAutoFit/>
          </a:bodyPr>
          <a:lstStyle/>
          <a:p>
            <a:r>
              <a:rPr lang="en-US" sz="2400" dirty="0" smtClean="0">
                <a:latin typeface="Arial Unicode MS" pitchFamily="34" charset="-128"/>
                <a:ea typeface="Arial Unicode MS" pitchFamily="34" charset="-128"/>
                <a:cs typeface="Arial Unicode MS" pitchFamily="34" charset="-128"/>
              </a:rPr>
              <a:t>On occasion, where the prevalence of deaf people is high enough, a deaf sign language has been taken up by an entire local community, forming what is sometimes called a "village sign language“ or  "shared signing </a:t>
            </a:r>
            <a:r>
              <a:rPr lang="en-US" sz="2400" dirty="0" err="1" smtClean="0">
                <a:latin typeface="Arial Unicode MS" pitchFamily="34" charset="-128"/>
                <a:ea typeface="Arial Unicode MS" pitchFamily="34" charset="-128"/>
                <a:cs typeface="Arial Unicode MS" pitchFamily="34" charset="-128"/>
              </a:rPr>
              <a:t>community".Typically</a:t>
            </a:r>
            <a:r>
              <a:rPr lang="en-US" sz="2400" dirty="0" smtClean="0">
                <a:latin typeface="Arial Unicode MS" pitchFamily="34" charset="-128"/>
                <a:ea typeface="Arial Unicode MS" pitchFamily="34" charset="-128"/>
                <a:cs typeface="Arial Unicode MS" pitchFamily="34" charset="-128"/>
              </a:rPr>
              <a:t> this happens in small, tightly integrated communities with a closed gene pool. Famous examples include: </a:t>
            </a: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Martha's Vineyard Sign Language, United States</a:t>
            </a:r>
          </a:p>
          <a:p>
            <a:pPr>
              <a:buFont typeface="Arial" pitchFamily="34" charset="0"/>
              <a:buChar char="•"/>
            </a:pPr>
            <a:r>
              <a:rPr lang="en-US" sz="2400" dirty="0" smtClean="0">
                <a:latin typeface="Arial Unicode MS" pitchFamily="34" charset="-128"/>
                <a:ea typeface="Arial Unicode MS" pitchFamily="34" charset="-128"/>
                <a:cs typeface="Arial Unicode MS" pitchFamily="34" charset="-128"/>
              </a:rPr>
              <a:t>Al-</a:t>
            </a:r>
            <a:r>
              <a:rPr lang="en-US" sz="2400" dirty="0" err="1" smtClean="0">
                <a:latin typeface="Arial Unicode MS" pitchFamily="34" charset="-128"/>
                <a:ea typeface="Arial Unicode MS" pitchFamily="34" charset="-128"/>
                <a:cs typeface="Arial Unicode MS" pitchFamily="34" charset="-128"/>
              </a:rPr>
              <a:t>Sayyid</a:t>
            </a:r>
            <a:r>
              <a:rPr lang="en-US" sz="2400" dirty="0" smtClean="0">
                <a:latin typeface="Arial Unicode MS" pitchFamily="34" charset="-128"/>
                <a:ea typeface="Arial Unicode MS" pitchFamily="34" charset="-128"/>
                <a:cs typeface="Arial Unicode MS" pitchFamily="34" charset="-128"/>
              </a:rPr>
              <a:t> Bedouin Sign Language, Israel</a:t>
            </a:r>
          </a:p>
          <a:p>
            <a:pPr>
              <a:buFont typeface="Arial" pitchFamily="34" charset="0"/>
              <a:buChar char="•"/>
            </a:pPr>
            <a:r>
              <a:rPr lang="en-US" sz="2400" dirty="0" err="1" smtClean="0">
                <a:latin typeface="Arial Unicode MS" pitchFamily="34" charset="-128"/>
                <a:ea typeface="Arial Unicode MS" pitchFamily="34" charset="-128"/>
                <a:cs typeface="Arial Unicode MS" pitchFamily="34" charset="-128"/>
              </a:rPr>
              <a:t>Kata</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Kolok</a:t>
            </a:r>
            <a:r>
              <a:rPr lang="en-US" sz="2400" dirty="0" smtClean="0">
                <a:latin typeface="Arial Unicode MS" pitchFamily="34" charset="-128"/>
                <a:ea typeface="Arial Unicode MS" pitchFamily="34" charset="-128"/>
                <a:cs typeface="Arial Unicode MS" pitchFamily="34" charset="-128"/>
              </a:rPr>
              <a:t>, Bali</a:t>
            </a:r>
          </a:p>
          <a:p>
            <a:pPr>
              <a:buFont typeface="Arial" pitchFamily="34" charset="0"/>
              <a:buChar char="•"/>
            </a:pPr>
            <a:r>
              <a:rPr lang="en-US" sz="2400" dirty="0" err="1" smtClean="0">
                <a:latin typeface="Arial Unicode MS" pitchFamily="34" charset="-128"/>
                <a:ea typeface="Arial Unicode MS" pitchFamily="34" charset="-128"/>
                <a:cs typeface="Arial Unicode MS" pitchFamily="34" charset="-128"/>
              </a:rPr>
              <a:t>Adamorobe</a:t>
            </a:r>
            <a:r>
              <a:rPr lang="en-US" sz="2400" dirty="0" smtClean="0">
                <a:latin typeface="Arial Unicode MS" pitchFamily="34" charset="-128"/>
                <a:ea typeface="Arial Unicode MS" pitchFamily="34" charset="-128"/>
                <a:cs typeface="Arial Unicode MS" pitchFamily="34" charset="-128"/>
              </a:rPr>
              <a:t> Sign Language, Ghana</a:t>
            </a:r>
          </a:p>
          <a:p>
            <a:pPr>
              <a:buFont typeface="Arial" pitchFamily="34" charset="0"/>
              <a:buChar char="•"/>
            </a:pPr>
            <a:r>
              <a:rPr lang="en-US" sz="2400" dirty="0" err="1" smtClean="0">
                <a:latin typeface="Arial Unicode MS" pitchFamily="34" charset="-128"/>
                <a:ea typeface="Arial Unicode MS" pitchFamily="34" charset="-128"/>
                <a:cs typeface="Arial Unicode MS" pitchFamily="34" charset="-128"/>
              </a:rPr>
              <a:t>Yucatec</a:t>
            </a:r>
            <a:r>
              <a:rPr lang="en-US" sz="2400" dirty="0" smtClean="0">
                <a:latin typeface="Arial Unicode MS" pitchFamily="34" charset="-128"/>
                <a:ea typeface="Arial Unicode MS" pitchFamily="34" charset="-128"/>
                <a:cs typeface="Arial Unicode MS" pitchFamily="34" charset="-128"/>
              </a:rPr>
              <a:t> Maya Sign Language, Mexico</a:t>
            </a:r>
          </a:p>
          <a:p>
            <a:pPr>
              <a:buFont typeface="Arial" pitchFamily="34" charset="0"/>
              <a:buChar char="•"/>
            </a:pPr>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In such communities deaf people are generally well integrated in the general community and not socially disadvantaged, so much so that it is difficult to speak of a separate "Deaf" community.</a:t>
            </a:r>
            <a:endParaRPr lang="en-US" sz="2400" dirty="0">
              <a:latin typeface="Arial Unicode MS" pitchFamily="34" charset="-128"/>
              <a:ea typeface="Arial Unicode MS" pitchFamily="34" charset="-128"/>
              <a:cs typeface="Arial Unicode MS" pitchFamily="34" charset="-128"/>
            </a:endParaRPr>
          </a:p>
        </p:txBody>
      </p:sp>
      <p:sp>
        <p:nvSpPr>
          <p:cNvPr id="5" name="Title 1">
            <a:extLst>
              <a:ext uri="{FF2B5EF4-FFF2-40B4-BE49-F238E27FC236}">
                <a16:creationId xmlns:a16="http://schemas.microsoft.com/office/drawing/2014/main" xmlns="" id="{E93D22C0-3CE1-4FA1-9604-2CFDBC95D0D2}"/>
              </a:ext>
            </a:extLst>
          </p:cNvPr>
          <p:cNvSpPr>
            <a:spLocks noGrp="1"/>
          </p:cNvSpPr>
          <p:nvPr>
            <p:ph type="title"/>
          </p:nvPr>
        </p:nvSpPr>
        <p:spPr/>
        <p:txBody>
          <a:bodyPr anchor="b"/>
          <a:lstStyle/>
          <a:p>
            <a:r>
              <a:rPr lang="en-US" dirty="0" smtClean="0"/>
              <a:t>Use of sign languages in hearing communities</a:t>
            </a:r>
            <a:endParaRPr lang="en-US" dirty="0"/>
          </a:p>
        </p:txBody>
      </p:sp>
      <p:pic>
        <p:nvPicPr>
          <p:cNvPr id="9" name="Картина 8" descr="81449628_3655766644433545_6292695729425088512_n.png"/>
          <p:cNvPicPr>
            <a:picLocks noChangeAspect="1"/>
          </p:cNvPicPr>
          <p:nvPr/>
        </p:nvPicPr>
        <p:blipFill>
          <a:blip r:embed="rId2"/>
          <a:stretch>
            <a:fillRect/>
          </a:stretch>
        </p:blipFill>
        <p:spPr>
          <a:xfrm>
            <a:off x="9312812" y="0"/>
            <a:ext cx="2879188" cy="8101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9DD519AC-7392-4C53-9E3F-08F1208BC2CB}"/>
              </a:ext>
            </a:extLst>
          </p:cNvPr>
          <p:cNvSpPr>
            <a:spLocks noGrp="1"/>
          </p:cNvSpPr>
          <p:nvPr>
            <p:ph type="title"/>
          </p:nvPr>
        </p:nvSpPr>
        <p:spPr/>
        <p:txBody>
          <a:bodyPr/>
          <a:lstStyle/>
          <a:p>
            <a:r>
              <a:rPr lang="en-US" dirty="0"/>
              <a:t>Thank You</a:t>
            </a:r>
          </a:p>
        </p:txBody>
      </p:sp>
      <p:sp>
        <p:nvSpPr>
          <p:cNvPr id="11" name="Правоъгълник 10"/>
          <p:cNvSpPr/>
          <p:nvPr/>
        </p:nvSpPr>
        <p:spPr>
          <a:xfrm>
            <a:off x="4650828" y="3957145"/>
            <a:ext cx="819806" cy="16238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bg-BG"/>
          </a:p>
        </p:txBody>
      </p:sp>
      <p:pic>
        <p:nvPicPr>
          <p:cNvPr id="16" name="Контейнер за картина 15" descr="tech_sign_edited.jpg"/>
          <p:cNvPicPr>
            <a:picLocks noGrp="1" noChangeAspect="1"/>
          </p:cNvPicPr>
          <p:nvPr>
            <p:ph type="pic" sz="quarter" idx="13"/>
          </p:nvPr>
        </p:nvPicPr>
        <p:blipFill>
          <a:blip r:embed="rId3"/>
          <a:srcRect l="29665" r="29665"/>
          <a:stretch>
            <a:fillRect/>
          </a:stretch>
        </p:blipFill>
        <p:spPr/>
      </p:pic>
      <p:sp>
        <p:nvSpPr>
          <p:cNvPr id="13" name="Текстово поле 12"/>
          <p:cNvSpPr txBox="1"/>
          <p:nvPr/>
        </p:nvSpPr>
        <p:spPr>
          <a:xfrm>
            <a:off x="9327113" y="6488668"/>
            <a:ext cx="2864887" cy="369332"/>
          </a:xfrm>
          <a:prstGeom prst="rect">
            <a:avLst/>
          </a:prstGeom>
          <a:noFill/>
        </p:spPr>
        <p:txBody>
          <a:bodyPr wrap="none" rtlCol="0">
            <a:spAutoFit/>
          </a:bodyPr>
          <a:lstStyle/>
          <a:p>
            <a:r>
              <a:rPr lang="en-GB" dirty="0" smtClean="0">
                <a:latin typeface="Arial Unicode MS" pitchFamily="34" charset="-128"/>
                <a:ea typeface="Arial Unicode MS" pitchFamily="34" charset="-128"/>
                <a:cs typeface="Arial Unicode MS" pitchFamily="34" charset="-128"/>
              </a:rPr>
              <a:t>Katherine </a:t>
            </a:r>
            <a:r>
              <a:rPr lang="en-GB" dirty="0" err="1" smtClean="0">
                <a:latin typeface="Arial Unicode MS" pitchFamily="34" charset="-128"/>
                <a:ea typeface="Arial Unicode MS" pitchFamily="34" charset="-128"/>
                <a:cs typeface="Arial Unicode MS" pitchFamily="34" charset="-128"/>
              </a:rPr>
              <a:t>Bubova</a:t>
            </a:r>
            <a:r>
              <a:rPr lang="en-GB" dirty="0" smtClean="0">
                <a:latin typeface="Arial Unicode MS" pitchFamily="34" charset="-128"/>
                <a:ea typeface="Arial Unicode MS" pitchFamily="34" charset="-128"/>
                <a:cs typeface="Arial Unicode MS" pitchFamily="34" charset="-128"/>
              </a:rPr>
              <a:t>, 9</a:t>
            </a:r>
            <a:r>
              <a:rPr lang="en-GB" baseline="30000" dirty="0" smtClean="0">
                <a:latin typeface="Arial Unicode MS" pitchFamily="34" charset="-128"/>
                <a:ea typeface="Arial Unicode MS" pitchFamily="34" charset="-128"/>
                <a:cs typeface="Arial Unicode MS" pitchFamily="34" charset="-128"/>
              </a:rPr>
              <a:t>th</a:t>
            </a:r>
            <a:r>
              <a:rPr lang="en-GB" dirty="0" smtClean="0">
                <a:latin typeface="Arial Unicode MS" pitchFamily="34" charset="-128"/>
                <a:ea typeface="Arial Unicode MS" pitchFamily="34" charset="-128"/>
                <a:cs typeface="Arial Unicode MS" pitchFamily="34" charset="-128"/>
              </a:rPr>
              <a:t>  ‘’d’’</a:t>
            </a:r>
            <a:endParaRPr lang="bg-BG" dirty="0">
              <a:latin typeface="Arial Unicode MS" pitchFamily="34" charset="-128"/>
              <a:ea typeface="Arial Unicode MS" pitchFamily="34" charset="-128"/>
              <a:cs typeface="Arial Unicode MS" pitchFamily="34" charset="-128"/>
            </a:endParaRPr>
          </a:p>
        </p:txBody>
      </p:sp>
      <p:pic>
        <p:nvPicPr>
          <p:cNvPr id="10" name="Картина 9" descr="81449628_3655766644433545_6292695729425088512_n.png"/>
          <p:cNvPicPr>
            <a:picLocks noChangeAspect="1"/>
          </p:cNvPicPr>
          <p:nvPr/>
        </p:nvPicPr>
        <p:blipFill>
          <a:blip r:embed="rId4"/>
          <a:stretch>
            <a:fillRect/>
          </a:stretch>
        </p:blipFill>
        <p:spPr>
          <a:xfrm>
            <a:off x="5880295" y="0"/>
            <a:ext cx="6311705" cy="1776084"/>
          </a:xfrm>
          <a:prstGeom prst="rect">
            <a:avLst/>
          </a:prstGeom>
        </p:spPr>
      </p:pic>
    </p:spTree>
    <p:extLst>
      <p:ext uri="{BB962C8B-B14F-4D97-AF65-F5344CB8AC3E}">
        <p14:creationId xmlns="" xmlns:p14="http://schemas.microsoft.com/office/powerpoint/2010/main" val="1044043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heme/theme1.xml><?xml version="1.0" encoding="utf-8"?>
<a:theme xmlns:a="http://schemas.openxmlformats.org/drawingml/2006/main" name="tf33468121">
  <a:themeElements>
    <a:clrScheme name="Граждански">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CE401-796E-4493-905E-4DDA5AF62AB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D46D58D-B27D-4B23-AEA1-AE974AB62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tf33468121</Template>
  <TotalTime>0</TotalTime>
  <Words>690</Words>
  <Application>Microsoft Office PowerPoint</Application>
  <PresentationFormat>По избор</PresentationFormat>
  <Paragraphs>40</Paragraphs>
  <Slides>9</Slides>
  <Notes>6</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tf33468121</vt:lpstr>
      <vt:lpstr>Sign language</vt:lpstr>
      <vt:lpstr>Слайд 2</vt:lpstr>
      <vt:lpstr>History</vt:lpstr>
      <vt:lpstr>Слайд 4</vt:lpstr>
      <vt:lpstr>Relationships with spoken languages</vt:lpstr>
      <vt:lpstr>Spatial grammar and simultaneity</vt:lpstr>
      <vt:lpstr>Deaf communities and deaf culture</vt:lpstr>
      <vt:lpstr>Use of sign languages in hearing communities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2020-01-29T19:39:28Z</dcterms:created>
  <dcterms:modified xsi:type="dcterms:W3CDTF">2020-05-21T10:17:06Z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