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6" r:id="rId1"/>
  </p:sldMasterIdLst>
  <p:sldIdLst>
    <p:sldId id="265" r:id="rId2"/>
    <p:sldId id="262" r:id="rId3"/>
    <p:sldId id="263" r:id="rId4"/>
    <p:sldId id="271" r:id="rId5"/>
    <p:sldId id="269" r:id="rId6"/>
    <p:sldId id="268" r:id="rId7"/>
    <p:sldId id="260" r:id="rId8"/>
    <p:sldId id="258" r:id="rId9"/>
    <p:sldId id="270" r:id="rId10"/>
    <p:sldId id="272" r:id="rId11"/>
    <p:sldId id="261"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0E07D-4ACD-48B3-8240-7DD08B58EB05}" v="188" dt="2019-11-11T18:36:50.620"/>
    <p1510:client id="{2AAA9B6A-299A-4228-9BEC-51DB10F815A7}" v="81" dt="2019-11-11T19:32:41.487"/>
    <p1510:client id="{39550B3B-8826-4028-A3A4-EAEA305984AF}" v="2005" dt="2019-10-22T18:40:36.929"/>
    <p1510:client id="{56633FDA-5D5C-4537-B152-BF0CC6F8503A}" v="905" dt="2019-10-22T17:37:43.803"/>
    <p1510:client id="{6FC7BBEE-25D5-4690-8F57-C3CC00C8221C}" v="33" dt="2019-10-23T17:11:49.823"/>
    <p1510:client id="{71E4599F-3123-4062-A053-335EBD4AEB31}" v="1644" dt="2019-10-22T18:26:06.673"/>
    <p1510:client id="{73E3963F-CC41-437E-B4A2-76D972827255}" v="263" dt="2019-11-11T18:39:44.230"/>
    <p1510:client id="{83CA2FB6-06AC-435A-9F91-DB2511051E23}" v="3" dt="2019-11-11T17:51:45.879"/>
    <p1510:client id="{B094485B-CB98-4BF7-8A8A-1AFFA5874B5C}" v="144" dt="2019-11-11T18:54:53.545"/>
    <p1510:client id="{B60A7B73-B6D3-495D-85EE-436BA1EEF424}" v="15" dt="2019-10-23T17:23:09.744"/>
    <p1510:client id="{B6EB0452-62CF-4C9D-A78C-1FEF5B12FEAE}" v="1589" dt="2019-10-22T18:48:33.465"/>
    <p1510:client id="{BCF9204C-E3AA-465F-AE0A-F1D8E034CF7F}" v="639" dt="2019-10-23T17:53:10.578"/>
    <p1510:client id="{CF12A871-F569-49CA-9901-6B30EE42593C}" v="457" dt="2019-11-11T18:08:05.936"/>
    <p1510:client id="{F3EDEEE3-50E6-4CD1-A9F4-15ED07624FE3}" v="361" dt="2019-11-11T18:20:18.011"/>
    <p1510:client id="{F60B1192-A67B-4E26-BFF9-26C296DC70F3}" v="2" dt="2019-10-23T17:31:53.520"/>
    <p1510:client id="{FA23616B-244D-463C-AE5C-C3AC0502A911}" v="8" dt="2019-11-11T19:15:10.9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11/15/2019</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86429043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A6AA8-A04B-4104-9AE2-BD48D340E27F}" type="datetimeFigureOut">
              <a:rPr lang="en-US" dirty="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4494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0BF79-FAC6-4A96-8DE1-F7B82E2E1652}" type="datetimeFigureOut">
              <a:rPr lang="en-US" dirty="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4546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9EF837-FEDB-44F2-8FB5-4F56FC548A33}" type="datetimeFigureOut">
              <a:rPr lang="en-US" dirty="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4112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11/15/2019</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750096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3D6FB-79CC-4683-A046-BBE785BA1BED}" type="datetimeFigureOut">
              <a:rPr lang="en-US" dirty="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2848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4B5FA4-F0B8-4D71-BC92-932E3A1502F8}" type="datetimeFigureOut">
              <a:rPr lang="en-US" dirty="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1913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B90D90-AA62-404D-A741-635B4370F9CB}" type="datetimeFigureOut">
              <a:rPr lang="en-US" dirty="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3254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4304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11/15/2019</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454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11/15/2019</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827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11/15/2019</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598138936"/>
      </p:ext>
    </p:extLst>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965F258-2226-469A-A5F3-8B0F946F9E9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37000"/>
                    </a14:imgEffect>
                  </a14:imgLayer>
                </a14:imgProps>
              </a:ext>
            </a:extLst>
          </a:blip>
          <a:srcRect t="6439" b="8975"/>
          <a:stretch/>
        </p:blipFill>
        <p:spPr>
          <a:xfrm>
            <a:off x="20" y="10"/>
            <a:ext cx="12191980" cy="6857990"/>
          </a:xfrm>
          <a:prstGeom prst="rect">
            <a:avLst/>
          </a:prstGeom>
        </p:spPr>
      </p:pic>
      <p:sp>
        <p:nvSpPr>
          <p:cNvPr id="2" name="Title 1"/>
          <p:cNvSpPr>
            <a:spLocks noGrp="1"/>
          </p:cNvSpPr>
          <p:nvPr>
            <p:ph type="ctrTitle"/>
          </p:nvPr>
        </p:nvSpPr>
        <p:spPr>
          <a:xfrm>
            <a:off x="528432" y="1870704"/>
            <a:ext cx="11254357" cy="3116601"/>
          </a:xfrm>
        </p:spPr>
        <p:txBody>
          <a:bodyPr vert="horz" lIns="91440" tIns="45720" rIns="91440" bIns="45720" rtlCol="0" anchor="ctr">
            <a:noAutofit/>
          </a:bodyPr>
          <a:lstStyle/>
          <a:p>
            <a:r>
              <a:rPr lang="en-US" sz="5400" b="1" dirty="0">
                <a:solidFill>
                  <a:schemeClr val="tx1"/>
                </a:solidFill>
                <a:cs typeface="Calibri Light"/>
              </a:rPr>
              <a:t>Die </a:t>
            </a:r>
            <a:r>
              <a:rPr lang="en-US" sz="5400" b="1" dirty="0" err="1">
                <a:solidFill>
                  <a:schemeClr val="tx1"/>
                </a:solidFill>
                <a:cs typeface="Calibri Light"/>
              </a:rPr>
              <a:t>Internationalismen</a:t>
            </a:r>
            <a:r>
              <a:rPr lang="en-US" sz="5400" b="1" dirty="0">
                <a:solidFill>
                  <a:schemeClr val="tx1"/>
                </a:solidFill>
                <a:cs typeface="Calibri Light"/>
              </a:rPr>
              <a:t/>
            </a:r>
            <a:br>
              <a:rPr lang="en-US" sz="5400" b="1" dirty="0">
                <a:solidFill>
                  <a:schemeClr val="tx1"/>
                </a:solidFill>
                <a:cs typeface="Calibri Light"/>
              </a:rPr>
            </a:br>
            <a:r>
              <a:rPr lang="en-US" sz="5400" b="1" dirty="0">
                <a:solidFill>
                  <a:schemeClr val="tx1"/>
                </a:solidFill>
                <a:cs typeface="Calibri Light"/>
              </a:rPr>
              <a:t>und</a:t>
            </a:r>
            <a:br>
              <a:rPr lang="en-US" sz="5400" b="1" dirty="0">
                <a:solidFill>
                  <a:schemeClr val="tx1"/>
                </a:solidFill>
                <a:cs typeface="Calibri Light"/>
              </a:rPr>
            </a:br>
            <a:r>
              <a:rPr lang="en-US" sz="5400" b="1" dirty="0">
                <a:solidFill>
                  <a:schemeClr val="tx1"/>
                </a:solidFill>
                <a:cs typeface="Calibri Light"/>
              </a:rPr>
              <a:t>die Kommunikation</a:t>
            </a:r>
            <a:endParaRPr lang="en-US" sz="5400" b="1" dirty="0">
              <a:solidFill>
                <a:schemeClr val="tx1"/>
              </a:solidFill>
            </a:endParaRPr>
          </a:p>
        </p:txBody>
      </p:sp>
      <p:sp>
        <p:nvSpPr>
          <p:cNvPr id="5" name="TextBox 4">
            <a:extLst>
              <a:ext uri="{FF2B5EF4-FFF2-40B4-BE49-F238E27FC236}">
                <a16:creationId xmlns="" xmlns:a16="http://schemas.microsoft.com/office/drawing/2014/main" id="{202F62BC-0137-43FF-B0DD-45BFF2B61B6E}"/>
              </a:ext>
            </a:extLst>
          </p:cNvPr>
          <p:cNvSpPr txBox="1"/>
          <p:nvPr/>
        </p:nvSpPr>
        <p:spPr>
          <a:xfrm>
            <a:off x="92511" y="6145351"/>
            <a:ext cx="1169027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Ivona Georgieva, </a:t>
            </a:r>
            <a:r>
              <a:rPr lang="en-US" sz="2000" b="1" dirty="0" err="1"/>
              <a:t>Vesselina</a:t>
            </a:r>
            <a:r>
              <a:rPr lang="en-US" sz="2000" b="1" dirty="0"/>
              <a:t> </a:t>
            </a:r>
            <a:r>
              <a:rPr lang="en-US" sz="2000" b="1" dirty="0" err="1"/>
              <a:t>Jontscheva</a:t>
            </a:r>
            <a:r>
              <a:rPr lang="en-US" sz="2000" b="1" dirty="0"/>
              <a:t>, </a:t>
            </a:r>
            <a:r>
              <a:rPr lang="en-US" sz="2000" b="1" dirty="0" err="1"/>
              <a:t>Ivajla</a:t>
            </a:r>
            <a:r>
              <a:rPr lang="en-US" sz="2000" b="1" dirty="0"/>
              <a:t> </a:t>
            </a:r>
            <a:r>
              <a:rPr lang="en-US" sz="2000" b="1" dirty="0" err="1"/>
              <a:t>Sabotinova</a:t>
            </a:r>
            <a:r>
              <a:rPr lang="en-US" sz="2000" b="1" dirty="0"/>
              <a:t>, Nikola </a:t>
            </a:r>
            <a:r>
              <a:rPr lang="en-US" sz="2000" b="1" dirty="0" err="1"/>
              <a:t>Patschevski</a:t>
            </a:r>
            <a:r>
              <a:rPr lang="en-US" sz="2000" b="1" dirty="0"/>
              <a:t> – </a:t>
            </a:r>
            <a:r>
              <a:rPr lang="en-US" sz="2000" b="1" dirty="0" err="1"/>
              <a:t>Profiliertes</a:t>
            </a:r>
            <a:r>
              <a:rPr lang="en-US" sz="2000" b="1" dirty="0"/>
              <a:t> </a:t>
            </a:r>
            <a:r>
              <a:rPr lang="en-US" sz="2000" b="1" dirty="0" err="1"/>
              <a:t>Fremdsprachengymnasium</a:t>
            </a:r>
            <a:r>
              <a:rPr lang="en-US" sz="2000" b="1" dirty="0"/>
              <a:t> Pleven; </a:t>
            </a:r>
            <a:r>
              <a:rPr lang="en-US" sz="2000" b="1" dirty="0" err="1"/>
              <a:t>Bulgarien</a:t>
            </a:r>
            <a:endParaRPr lang="en-US" sz="2000" b="1" dirty="0"/>
          </a:p>
        </p:txBody>
      </p:sp>
      <p:pic>
        <p:nvPicPr>
          <p:cNvPr id="6" name="Picture 6" descr="A picture containing drawing&#10;&#10;Description generated with very high confidence">
            <a:extLst>
              <a:ext uri="{FF2B5EF4-FFF2-40B4-BE49-F238E27FC236}">
                <a16:creationId xmlns="" xmlns:a16="http://schemas.microsoft.com/office/drawing/2014/main" id="{31864933-07AC-4F05-93F5-9E9E0F128039}"/>
              </a:ext>
            </a:extLst>
          </p:cNvPr>
          <p:cNvPicPr>
            <a:picLocks noChangeAspect="1"/>
          </p:cNvPicPr>
          <p:nvPr/>
        </p:nvPicPr>
        <p:blipFill>
          <a:blip r:embed="rId4"/>
          <a:stretch>
            <a:fillRect/>
          </a:stretch>
        </p:blipFill>
        <p:spPr>
          <a:xfrm>
            <a:off x="10092284" y="215423"/>
            <a:ext cx="1878043" cy="579947"/>
          </a:xfrm>
          <a:prstGeom prst="rect">
            <a:avLst/>
          </a:prstGeom>
        </p:spPr>
      </p:pic>
      <p:pic>
        <p:nvPicPr>
          <p:cNvPr id="8" name="Picture 8" descr="A close up of a logo&#10;&#10;Description generated with very high confidence">
            <a:extLst>
              <a:ext uri="{FF2B5EF4-FFF2-40B4-BE49-F238E27FC236}">
                <a16:creationId xmlns="" xmlns:a16="http://schemas.microsoft.com/office/drawing/2014/main" id="{2F882B66-9FA3-49BC-8D48-4A479A776CBB}"/>
              </a:ext>
            </a:extLst>
          </p:cNvPr>
          <p:cNvPicPr>
            <a:picLocks noChangeAspect="1"/>
          </p:cNvPicPr>
          <p:nvPr/>
        </p:nvPicPr>
        <p:blipFill>
          <a:blip r:embed="rId5"/>
          <a:stretch>
            <a:fillRect/>
          </a:stretch>
        </p:blipFill>
        <p:spPr>
          <a:xfrm>
            <a:off x="-5751" y="-1553"/>
            <a:ext cx="1636144" cy="851370"/>
          </a:xfrm>
          <a:prstGeom prst="rect">
            <a:avLst/>
          </a:prstGeom>
        </p:spPr>
      </p:pic>
    </p:spTree>
    <p:extLst>
      <p:ext uri="{BB962C8B-B14F-4D97-AF65-F5344CB8AC3E}">
        <p14:creationId xmlns:p14="http://schemas.microsoft.com/office/powerpoint/2010/main" val="289836517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 xmlns:a16="http://schemas.microsoft.com/office/drawing/2014/main" id="{AEE537B6-098D-494F-9A54-F22CD09775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 xmlns:a16="http://schemas.microsoft.com/office/drawing/2014/main" id="{6D5C3687-128F-46AC-B20D-FB0D142810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 name="Rectangle 12">
            <a:extLst>
              <a:ext uri="{FF2B5EF4-FFF2-40B4-BE49-F238E27FC236}">
                <a16:creationId xmlns="" xmlns:a16="http://schemas.microsoft.com/office/drawing/2014/main" id="{07328FD4-8F4F-45D0-B179-C09F34FF8E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8082" y="407588"/>
            <a:ext cx="5532146" cy="6066184"/>
          </a:xfrm>
          <a:prstGeom prst="rect">
            <a:avLst/>
          </a:prstGeom>
          <a:noFill/>
          <a:ln w="6350" cap="sq" cmpd="sng" algn="ctr">
            <a:solidFill>
              <a:schemeClr val="tx1">
                <a:lumMod val="75000"/>
                <a:lumOff val="25000"/>
              </a:schemeClr>
            </a:solidFill>
            <a:prstDash val="solid"/>
            <a:miter lim="800000"/>
          </a:ln>
          <a:effectLst/>
        </p:spPr>
      </p:sp>
      <p:pic>
        <p:nvPicPr>
          <p:cNvPr id="4" name="Картина 4" descr="Картина, която съдържа текст&#10;&#10;Описание, генерирано с много висока достоверност">
            <a:extLst>
              <a:ext uri="{FF2B5EF4-FFF2-40B4-BE49-F238E27FC236}">
                <a16:creationId xmlns="" xmlns:a16="http://schemas.microsoft.com/office/drawing/2014/main" id="{50F070D7-50F5-4AE5-8A7B-1EBE21026B26}"/>
              </a:ext>
            </a:extLst>
          </p:cNvPr>
          <p:cNvPicPr>
            <a:picLocks noChangeAspect="1"/>
          </p:cNvPicPr>
          <p:nvPr/>
        </p:nvPicPr>
        <p:blipFill>
          <a:blip r:embed="rId2"/>
          <a:stretch>
            <a:fillRect/>
          </a:stretch>
        </p:blipFill>
        <p:spPr>
          <a:xfrm>
            <a:off x="882713" y="734291"/>
            <a:ext cx="4572418" cy="4281054"/>
          </a:xfrm>
          <a:prstGeom prst="rect">
            <a:avLst/>
          </a:prstGeom>
        </p:spPr>
      </p:pic>
      <p:sp>
        <p:nvSpPr>
          <p:cNvPr id="15" name="Rectangle 14">
            <a:extLst>
              <a:ext uri="{FF2B5EF4-FFF2-40B4-BE49-F238E27FC236}">
                <a16:creationId xmlns="" xmlns:a16="http://schemas.microsoft.com/office/drawing/2014/main" id="{4D22A8B8-E29F-4EB2-95D4-3C24EF2347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39709" y="253548"/>
            <a:ext cx="5612193" cy="63615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451EF9F5-BAA7-45A5-BD84-F3184FCED1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 xmlns:a16="http://schemas.microsoft.com/office/drawing/2014/main" id="{09C6F628-8CC3-4F59-B492-39888EBC69DB}"/>
              </a:ext>
            </a:extLst>
          </p:cNvPr>
          <p:cNvSpPr>
            <a:spLocks noGrp="1"/>
          </p:cNvSpPr>
          <p:nvPr>
            <p:ph type="title"/>
          </p:nvPr>
        </p:nvSpPr>
        <p:spPr>
          <a:xfrm>
            <a:off x="6846137" y="554182"/>
            <a:ext cx="4602152" cy="1274618"/>
          </a:xfrm>
        </p:spPr>
        <p:txBody>
          <a:bodyPr>
            <a:normAutofit/>
          </a:bodyPr>
          <a:lstStyle/>
          <a:p>
            <a:r>
              <a:rPr lang="en-US" sz="2600" dirty="0"/>
              <a:t/>
            </a:r>
            <a:br>
              <a:rPr lang="en-US" sz="2600" dirty="0"/>
            </a:br>
            <a:r>
              <a:rPr lang="en-US" sz="2700" dirty="0" err="1"/>
              <a:t>Einige</a:t>
            </a:r>
            <a:r>
              <a:rPr lang="en-US" sz="2700" dirty="0"/>
              <a:t> </a:t>
            </a:r>
            <a:r>
              <a:rPr lang="en-US" sz="2700" dirty="0" err="1"/>
              <a:t>Wörter</a:t>
            </a:r>
            <a:r>
              <a:rPr lang="en-US" sz="2700" dirty="0"/>
              <a:t> </a:t>
            </a:r>
            <a:br>
              <a:rPr lang="en-US" sz="2700" dirty="0"/>
            </a:br>
            <a:r>
              <a:rPr lang="en-US" sz="2700" dirty="0" err="1"/>
              <a:t>aus</a:t>
            </a:r>
            <a:r>
              <a:rPr lang="en-US" sz="2700" dirty="0"/>
              <a:t> der </a:t>
            </a:r>
            <a:r>
              <a:rPr lang="en-US" sz="2700" dirty="0" err="1"/>
              <a:t>slawischen</a:t>
            </a:r>
            <a:r>
              <a:rPr lang="en-US" sz="2700" dirty="0"/>
              <a:t> </a:t>
            </a:r>
            <a:r>
              <a:rPr lang="en-US" sz="2700" dirty="0" err="1"/>
              <a:t>Sprachgruppe</a:t>
            </a:r>
            <a:endParaRPr lang="bg-BG" sz="2700" dirty="0">
              <a:ea typeface="+mj-lt"/>
              <a:cs typeface="+mj-lt"/>
            </a:endParaRPr>
          </a:p>
          <a:p>
            <a:endParaRPr lang="bg-BG" sz="2600" dirty="0"/>
          </a:p>
        </p:txBody>
      </p:sp>
      <p:sp>
        <p:nvSpPr>
          <p:cNvPr id="3" name="Контейнер за съдържание 2">
            <a:extLst>
              <a:ext uri="{FF2B5EF4-FFF2-40B4-BE49-F238E27FC236}">
                <a16:creationId xmlns="" xmlns:a16="http://schemas.microsoft.com/office/drawing/2014/main" id="{90AE58CF-5013-4644-AB3A-1EFAC63BB86C}"/>
              </a:ext>
            </a:extLst>
          </p:cNvPr>
          <p:cNvSpPr>
            <a:spLocks noGrp="1"/>
          </p:cNvSpPr>
          <p:nvPr>
            <p:ph idx="1"/>
          </p:nvPr>
        </p:nvSpPr>
        <p:spPr>
          <a:xfrm>
            <a:off x="6846137" y="1648692"/>
            <a:ext cx="4774680" cy="4552138"/>
          </a:xfrm>
        </p:spPr>
        <p:txBody>
          <a:bodyPr vert="horz" lIns="91440" tIns="45720" rIns="91440" bIns="45720" rtlCol="0" anchor="t">
            <a:noAutofit/>
          </a:bodyPr>
          <a:lstStyle/>
          <a:p>
            <a:pPr>
              <a:buFont typeface="Courier New,monospace" pitchFamily="18" charset="0"/>
              <a:buChar char="o"/>
            </a:pPr>
            <a:r>
              <a:rPr lang="en-US" sz="2000" dirty="0" err="1">
                <a:latin typeface="Calibri" panose="020F0502020204030204" pitchFamily="34" charset="0"/>
                <a:ea typeface="+mn-lt"/>
                <a:cs typeface="Calibri" panose="020F0502020204030204" pitchFamily="34" charset="0"/>
              </a:rPr>
              <a:t>Балалайка</a:t>
            </a:r>
            <a:r>
              <a:rPr lang="en-US" sz="2000" dirty="0">
                <a:latin typeface="Calibri" panose="020F0502020204030204" pitchFamily="34" charset="0"/>
                <a:ea typeface="+mn-lt"/>
                <a:cs typeface="Calibri" panose="020F0502020204030204" pitchFamily="34" charset="0"/>
              </a:rPr>
              <a:t> -</a:t>
            </a:r>
            <a:r>
              <a:rPr lang="en-US" sz="2000" dirty="0">
                <a:latin typeface="Calibri" panose="020F0502020204030204" pitchFamily="34" charset="0"/>
                <a:cs typeface="Calibri" panose="020F0502020204030204" pitchFamily="34" charset="0"/>
              </a:rPr>
              <a:t> Balalaika (Rus.)</a:t>
            </a:r>
            <a:endParaRPr lang="en-US" sz="2000" dirty="0">
              <a:latin typeface="Calibri" panose="020F0502020204030204" pitchFamily="34" charset="0"/>
              <a:ea typeface="+mn-lt"/>
              <a:cs typeface="Calibri" panose="020F0502020204030204" pitchFamily="34" charset="0"/>
            </a:endParaRPr>
          </a:p>
          <a:p>
            <a:pPr>
              <a:buFont typeface="Courier New,monospace" pitchFamily="18" charset="0"/>
              <a:buChar char="o"/>
            </a:pPr>
            <a:r>
              <a:rPr lang="en-US" sz="2000" dirty="0" err="1">
                <a:latin typeface="Calibri" panose="020F0502020204030204" pitchFamily="34" charset="0"/>
                <a:ea typeface="+mn-lt"/>
                <a:cs typeface="Calibri" panose="020F0502020204030204" pitchFamily="34" charset="0"/>
              </a:rPr>
              <a:t>Белуга</a:t>
            </a:r>
            <a:r>
              <a:rPr lang="en-US" sz="2000" dirty="0">
                <a:latin typeface="Calibri" panose="020F0502020204030204" pitchFamily="34" charset="0"/>
                <a:ea typeface="+mn-lt"/>
                <a:cs typeface="Calibri" panose="020F0502020204030204" pitchFamily="34" charset="0"/>
              </a:rPr>
              <a:t> - </a:t>
            </a:r>
            <a:r>
              <a:rPr lang="en-US" sz="2000" dirty="0">
                <a:latin typeface="Calibri" panose="020F0502020204030204" pitchFamily="34" charset="0"/>
                <a:cs typeface="Calibri" panose="020F0502020204030204" pitchFamily="34" charset="0"/>
              </a:rPr>
              <a:t>Beluga (Rus.)</a:t>
            </a:r>
            <a:endParaRPr lang="en-US" sz="2000" dirty="0">
              <a:latin typeface="Calibri" panose="020F0502020204030204" pitchFamily="34" charset="0"/>
              <a:ea typeface="+mn-lt"/>
              <a:cs typeface="Calibri" panose="020F0502020204030204" pitchFamily="34" charset="0"/>
            </a:endParaRPr>
          </a:p>
          <a:p>
            <a:pPr>
              <a:buFont typeface="Courier New,monospace" pitchFamily="18" charset="0"/>
              <a:buChar char="o"/>
            </a:pPr>
            <a:r>
              <a:rPr lang="en-US" sz="2000" dirty="0" err="1">
                <a:latin typeface="Calibri" panose="020F0502020204030204" pitchFamily="34" charset="0"/>
                <a:ea typeface="+mn-lt"/>
                <a:cs typeface="Calibri" panose="020F0502020204030204" pitchFamily="34" charset="0"/>
              </a:rPr>
              <a:t>Интелигенция</a:t>
            </a:r>
            <a:r>
              <a:rPr lang="en-US" sz="2000" dirty="0">
                <a:latin typeface="Calibri" panose="020F0502020204030204" pitchFamily="34" charset="0"/>
                <a:ea typeface="+mn-lt"/>
                <a:cs typeface="Calibri" panose="020F0502020204030204" pitchFamily="34" charset="0"/>
              </a:rPr>
              <a:t> - </a:t>
            </a:r>
            <a:r>
              <a:rPr lang="en-US" sz="2000" dirty="0" err="1">
                <a:latin typeface="Calibri" panose="020F0502020204030204" pitchFamily="34" charset="0"/>
                <a:ea typeface="+mn-lt"/>
                <a:cs typeface="Calibri" panose="020F0502020204030204" pitchFamily="34" charset="0"/>
              </a:rPr>
              <a:t>Inteligentsia</a:t>
            </a:r>
            <a:r>
              <a:rPr lang="en-US" sz="2000" dirty="0">
                <a:latin typeface="Calibri" panose="020F0502020204030204" pitchFamily="34" charset="0"/>
                <a:cs typeface="Calibri" panose="020F0502020204030204" pitchFamily="34" charset="0"/>
              </a:rPr>
              <a:t> (Rus.)</a:t>
            </a:r>
            <a:endParaRPr lang="en-US" sz="2000" dirty="0">
              <a:latin typeface="Calibri" panose="020F0502020204030204" pitchFamily="34" charset="0"/>
              <a:ea typeface="+mn-lt"/>
              <a:cs typeface="Calibri" panose="020F0502020204030204" pitchFamily="34" charset="0"/>
            </a:endParaRPr>
          </a:p>
          <a:p>
            <a:pPr>
              <a:buFont typeface="Courier New,monospace" pitchFamily="18" charset="0"/>
              <a:buChar char="o"/>
            </a:pPr>
            <a:r>
              <a:rPr lang="en-US" sz="2000" dirty="0" err="1">
                <a:latin typeface="Calibri" panose="020F0502020204030204" pitchFamily="34" charset="0"/>
                <a:ea typeface="+mn-lt"/>
                <a:cs typeface="Calibri" panose="020F0502020204030204" pitchFamily="34" charset="0"/>
              </a:rPr>
              <a:t>Спътник</a:t>
            </a:r>
            <a:r>
              <a:rPr lang="en-US" sz="2000" dirty="0">
                <a:latin typeface="Calibri" panose="020F0502020204030204" pitchFamily="34" charset="0"/>
                <a:ea typeface="+mn-lt"/>
                <a:cs typeface="Calibri" panose="020F0502020204030204" pitchFamily="34" charset="0"/>
              </a:rPr>
              <a:t> -Sputnik</a:t>
            </a:r>
            <a:r>
              <a:rPr lang="en-US" sz="2000" dirty="0">
                <a:latin typeface="Calibri" panose="020F0502020204030204" pitchFamily="34" charset="0"/>
                <a:cs typeface="Calibri" panose="020F0502020204030204" pitchFamily="34" charset="0"/>
              </a:rPr>
              <a:t> Rus.)</a:t>
            </a:r>
            <a:endParaRPr lang="en-US" sz="2000" dirty="0">
              <a:latin typeface="Calibri" panose="020F0502020204030204" pitchFamily="34" charset="0"/>
              <a:ea typeface="+mn-lt"/>
              <a:cs typeface="Calibri" panose="020F0502020204030204" pitchFamily="34" charset="0"/>
            </a:endParaRPr>
          </a:p>
          <a:p>
            <a:pPr>
              <a:buFont typeface="Courier New,monospace" pitchFamily="18" charset="0"/>
              <a:buChar char="o"/>
            </a:pPr>
            <a:r>
              <a:rPr lang="bg-BG" sz="2000" dirty="0">
                <a:latin typeface="Calibri" panose="020F0502020204030204" pitchFamily="34" charset="0"/>
                <a:cs typeface="Calibri" panose="020F0502020204030204" pitchFamily="34" charset="0"/>
              </a:rPr>
              <a:t>Ушанка - </a:t>
            </a:r>
            <a:r>
              <a:rPr lang="bg-BG" sz="2000" dirty="0" err="1">
                <a:latin typeface="Calibri" panose="020F0502020204030204" pitchFamily="34" charset="0"/>
                <a:cs typeface="Calibri" panose="020F0502020204030204" pitchFamily="34" charset="0"/>
              </a:rPr>
              <a:t>Ushanka</a:t>
            </a:r>
            <a:r>
              <a:rPr lang="bg-BG" sz="2000" dirty="0">
                <a:latin typeface="Calibri" panose="020F0502020204030204" pitchFamily="34" charset="0"/>
                <a:cs typeface="Calibri" panose="020F0502020204030204" pitchFamily="34" charset="0"/>
              </a:rPr>
              <a:t> (</a:t>
            </a:r>
            <a:r>
              <a:rPr lang="bg-BG" sz="2000" dirty="0" err="1">
                <a:latin typeface="Calibri" panose="020F0502020204030204" pitchFamily="34" charset="0"/>
                <a:cs typeface="Calibri" panose="020F0502020204030204" pitchFamily="34" charset="0"/>
              </a:rPr>
              <a:t>Rus</a:t>
            </a:r>
            <a:r>
              <a:rPr lang="bg-BG"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ea typeface="+mn-lt"/>
              <a:cs typeface="Calibri" panose="020F0502020204030204" pitchFamily="34" charset="0"/>
            </a:endParaRPr>
          </a:p>
          <a:p>
            <a:pPr>
              <a:buFont typeface="Courier New,monospace" pitchFamily="18" charset="0"/>
              <a:buChar char="o"/>
            </a:pPr>
            <a:r>
              <a:rPr lang="bg-BG" sz="2000" dirty="0">
                <a:latin typeface="Calibri" panose="020F0502020204030204" pitchFamily="34" charset="0"/>
                <a:ea typeface="+mn-lt"/>
                <a:cs typeface="Calibri" panose="020F0502020204030204" pitchFamily="34" charset="0"/>
              </a:rPr>
              <a:t>Погром - </a:t>
            </a:r>
            <a:r>
              <a:rPr lang="bg-BG" sz="2000" dirty="0" err="1">
                <a:latin typeface="Calibri" panose="020F0502020204030204" pitchFamily="34" charset="0"/>
                <a:cs typeface="Calibri" panose="020F0502020204030204" pitchFamily="34" charset="0"/>
              </a:rPr>
              <a:t>das</a:t>
            </a:r>
            <a:r>
              <a:rPr lang="bg-BG" sz="2000" dirty="0">
                <a:latin typeface="Calibri" panose="020F0502020204030204" pitchFamily="34" charset="0"/>
                <a:cs typeface="Calibri" panose="020F0502020204030204" pitchFamily="34" charset="0"/>
              </a:rPr>
              <a:t> </a:t>
            </a:r>
            <a:r>
              <a:rPr lang="bg-BG" sz="2000" dirty="0" err="1">
                <a:latin typeface="Calibri" panose="020F0502020204030204" pitchFamily="34" charset="0"/>
                <a:cs typeface="Calibri" panose="020F0502020204030204" pitchFamily="34" charset="0"/>
              </a:rPr>
              <a:t>Pogrom</a:t>
            </a:r>
            <a:r>
              <a:rPr lang="bg-BG" sz="2000" dirty="0">
                <a:latin typeface="Calibri" panose="020F0502020204030204" pitchFamily="34" charset="0"/>
                <a:cs typeface="Calibri" panose="020F0502020204030204" pitchFamily="34" charset="0"/>
              </a:rPr>
              <a:t> (</a:t>
            </a:r>
            <a:r>
              <a:rPr lang="bg-BG" sz="2000" dirty="0" err="1">
                <a:latin typeface="Calibri" panose="020F0502020204030204" pitchFamily="34" charset="0"/>
                <a:cs typeface="Calibri" panose="020F0502020204030204" pitchFamily="34" charset="0"/>
              </a:rPr>
              <a:t>Slav</a:t>
            </a:r>
            <a:r>
              <a:rPr lang="bg-BG" sz="2000" dirty="0">
                <a:latin typeface="Calibri" panose="020F0502020204030204" pitchFamily="34" charset="0"/>
                <a:cs typeface="Calibri" panose="020F0502020204030204" pitchFamily="34" charset="0"/>
              </a:rPr>
              <a:t>.)</a:t>
            </a:r>
            <a:endParaRPr lang="bg-BG" sz="2000" dirty="0">
              <a:latin typeface="Calibri" panose="020F0502020204030204" pitchFamily="34" charset="0"/>
              <a:ea typeface="+mn-lt"/>
              <a:cs typeface="Calibri" panose="020F0502020204030204" pitchFamily="34" charset="0"/>
            </a:endParaRPr>
          </a:p>
          <a:p>
            <a:pPr>
              <a:buFont typeface="Courier New,monospace" pitchFamily="18" charset="0"/>
              <a:buChar char="o"/>
            </a:pPr>
            <a:r>
              <a:rPr lang="bg-BG" sz="2000" dirty="0">
                <a:latin typeface="Calibri" panose="020F0502020204030204" pitchFamily="34" charset="0"/>
                <a:ea typeface="+mn-lt"/>
                <a:cs typeface="Calibri" panose="020F0502020204030204" pitchFamily="34" charset="0"/>
              </a:rPr>
              <a:t>Дружина - </a:t>
            </a:r>
            <a:r>
              <a:rPr lang="bg-BG" sz="2000" dirty="0" err="1">
                <a:latin typeface="Calibri" panose="020F0502020204030204" pitchFamily="34" charset="0"/>
                <a:cs typeface="Calibri" panose="020F0502020204030204" pitchFamily="34" charset="0"/>
              </a:rPr>
              <a:t>Die</a:t>
            </a:r>
            <a:r>
              <a:rPr lang="bg-BG" sz="2000" dirty="0">
                <a:latin typeface="Calibri" panose="020F0502020204030204" pitchFamily="34" charset="0"/>
                <a:cs typeface="Calibri" panose="020F0502020204030204" pitchFamily="34" charset="0"/>
              </a:rPr>
              <a:t> Gruppe (</a:t>
            </a:r>
            <a:r>
              <a:rPr lang="bg-BG" sz="2000" dirty="0" err="1">
                <a:latin typeface="Calibri" panose="020F0502020204030204" pitchFamily="34" charset="0"/>
                <a:cs typeface="Calibri" panose="020F0502020204030204" pitchFamily="34" charset="0"/>
              </a:rPr>
              <a:t>Rus</a:t>
            </a:r>
            <a:r>
              <a:rPr lang="bg-BG" sz="2000" dirty="0">
                <a:latin typeface="Calibri" panose="020F0502020204030204" pitchFamily="34" charset="0"/>
                <a:cs typeface="Calibri" panose="020F0502020204030204" pitchFamily="34" charset="0"/>
              </a:rPr>
              <a:t>.)</a:t>
            </a:r>
            <a:endParaRPr lang="bg-BG" sz="2000" dirty="0">
              <a:latin typeface="Calibri" panose="020F0502020204030204" pitchFamily="34" charset="0"/>
              <a:ea typeface="+mn-lt"/>
              <a:cs typeface="Calibri" panose="020F0502020204030204" pitchFamily="34" charset="0"/>
            </a:endParaRPr>
          </a:p>
          <a:p>
            <a:pPr>
              <a:buFont typeface="Courier New,monospace" pitchFamily="18" charset="0"/>
              <a:buChar char="o"/>
            </a:pPr>
            <a:r>
              <a:rPr lang="bg-BG" sz="2000" dirty="0">
                <a:latin typeface="Calibri" panose="020F0502020204030204" pitchFamily="34" charset="0"/>
                <a:ea typeface="+mn-lt"/>
                <a:cs typeface="Calibri" panose="020F0502020204030204" pitchFamily="34" charset="0"/>
              </a:rPr>
              <a:t>Комисар - </a:t>
            </a:r>
            <a:r>
              <a:rPr lang="bg-BG" sz="2000" dirty="0" err="1">
                <a:latin typeface="Calibri" panose="020F0502020204030204" pitchFamily="34" charset="0"/>
                <a:cs typeface="Calibri" panose="020F0502020204030204" pitchFamily="34" charset="0"/>
              </a:rPr>
              <a:t>der</a:t>
            </a:r>
            <a:r>
              <a:rPr lang="bg-BG" sz="2000" dirty="0">
                <a:latin typeface="Calibri" panose="020F0502020204030204" pitchFamily="34" charset="0"/>
                <a:cs typeface="Calibri" panose="020F0502020204030204" pitchFamily="34" charset="0"/>
              </a:rPr>
              <a:t> </a:t>
            </a:r>
            <a:r>
              <a:rPr lang="bg-BG" sz="2000" dirty="0" err="1">
                <a:latin typeface="Calibri" panose="020F0502020204030204" pitchFamily="34" charset="0"/>
                <a:cs typeface="Calibri" panose="020F0502020204030204" pitchFamily="34" charset="0"/>
              </a:rPr>
              <a:t>Kommissar</a:t>
            </a:r>
            <a:r>
              <a:rPr lang="bg-BG" sz="2000" dirty="0">
                <a:latin typeface="Calibri" panose="020F0502020204030204" pitchFamily="34" charset="0"/>
                <a:cs typeface="Calibri" panose="020F0502020204030204" pitchFamily="34" charset="0"/>
              </a:rPr>
              <a:t> (</a:t>
            </a:r>
            <a:r>
              <a:rPr lang="bg-BG" sz="2000" dirty="0" err="1">
                <a:latin typeface="Calibri" panose="020F0502020204030204" pitchFamily="34" charset="0"/>
                <a:cs typeface="Calibri" panose="020F0502020204030204" pitchFamily="34" charset="0"/>
              </a:rPr>
              <a:t>Slav</a:t>
            </a:r>
            <a:r>
              <a:rPr lang="bg-BG" sz="2000" dirty="0">
                <a:latin typeface="Calibri" panose="020F0502020204030204" pitchFamily="34" charset="0"/>
                <a:cs typeface="Calibri" panose="020F0502020204030204" pitchFamily="34" charset="0"/>
              </a:rPr>
              <a:t>.)</a:t>
            </a:r>
            <a:endParaRPr lang="bg-BG" sz="2000" dirty="0">
              <a:latin typeface="Calibri" panose="020F0502020204030204" pitchFamily="34" charset="0"/>
              <a:ea typeface="+mn-lt"/>
              <a:cs typeface="Calibri" panose="020F0502020204030204" pitchFamily="34" charset="0"/>
            </a:endParaRPr>
          </a:p>
          <a:p>
            <a:pPr>
              <a:buFont typeface="Courier New,monospace" pitchFamily="18" charset="0"/>
              <a:buChar char="o"/>
            </a:pPr>
            <a:r>
              <a:rPr lang="en-US" sz="2000" dirty="0" err="1">
                <a:latin typeface="Calibri" panose="020F0502020204030204" pitchFamily="34" charset="0"/>
                <a:cs typeface="Calibri" panose="020F0502020204030204" pitchFamily="34" charset="0"/>
              </a:rPr>
              <a:t>Матрьошка</a:t>
            </a:r>
            <a:r>
              <a:rPr lang="en-US" sz="2000" dirty="0">
                <a:latin typeface="Calibri" panose="020F0502020204030204" pitchFamily="34" charset="0"/>
                <a:cs typeface="Calibri" panose="020F0502020204030204" pitchFamily="34" charset="0"/>
              </a:rPr>
              <a:t> - die </a:t>
            </a:r>
            <a:r>
              <a:rPr lang="en-US" sz="2000" dirty="0" err="1">
                <a:latin typeface="Calibri" panose="020F0502020204030204" pitchFamily="34" charset="0"/>
                <a:cs typeface="Calibri" panose="020F0502020204030204" pitchFamily="34" charset="0"/>
              </a:rPr>
              <a:t>Matroschka</a:t>
            </a:r>
            <a:r>
              <a:rPr lang="en-US" sz="2000" dirty="0">
                <a:latin typeface="Calibri" panose="020F0502020204030204" pitchFamily="34" charset="0"/>
                <a:cs typeface="Calibri" panose="020F0502020204030204" pitchFamily="34" charset="0"/>
              </a:rPr>
              <a:t> (Rus.)</a:t>
            </a:r>
            <a:endParaRPr lang="bg-BG" sz="2000" dirty="0">
              <a:latin typeface="Calibri" panose="020F0502020204030204" pitchFamily="34" charset="0"/>
              <a:ea typeface="+mn-lt"/>
              <a:cs typeface="Calibri" panose="020F0502020204030204" pitchFamily="34" charset="0"/>
            </a:endParaRPr>
          </a:p>
          <a:p>
            <a:endParaRPr lang="bg-BG" sz="2000" dirty="0"/>
          </a:p>
        </p:txBody>
      </p:sp>
      <p:pic>
        <p:nvPicPr>
          <p:cNvPr id="10" name="Picture 4" descr="A picture containing drawing&#10;&#10;Description generated with very high confidence">
            <a:extLst>
              <a:ext uri="{FF2B5EF4-FFF2-40B4-BE49-F238E27FC236}">
                <a16:creationId xmlns="" xmlns:a16="http://schemas.microsoft.com/office/drawing/2014/main" xmlns:lc="http://schemas.openxmlformats.org/drawingml/2006/lockedCanvas" id="{BC87CD9A-F13E-459C-8FAA-A3354DE54BF8}"/>
              </a:ext>
            </a:extLst>
          </p:cNvPr>
          <p:cNvPicPr>
            <a:picLocks noChangeAspect="1"/>
          </p:cNvPicPr>
          <p:nvPr/>
        </p:nvPicPr>
        <p:blipFill>
          <a:blip r:embed="rId3"/>
          <a:stretch>
            <a:fillRect/>
          </a:stretch>
        </p:blipFill>
        <p:spPr>
          <a:xfrm>
            <a:off x="9137426" y="5560436"/>
            <a:ext cx="2381250" cy="752475"/>
          </a:xfrm>
          <a:prstGeom prst="rect">
            <a:avLst/>
          </a:prstGeom>
        </p:spPr>
      </p:pic>
      <p:pic>
        <p:nvPicPr>
          <p:cNvPr id="11" name="Picture 8" descr="A close up of a logo&#10;&#10;Description generated with very high confidence">
            <a:extLst>
              <a:ext uri="{FF2B5EF4-FFF2-40B4-BE49-F238E27FC236}">
                <a16:creationId xmlns="" xmlns:a16="http://schemas.microsoft.com/office/drawing/2014/main" id="{2F882B66-9FA3-49BC-8D48-4A479A776CBB}"/>
              </a:ext>
            </a:extLst>
          </p:cNvPr>
          <p:cNvPicPr>
            <a:picLocks noChangeAspect="1"/>
          </p:cNvPicPr>
          <p:nvPr/>
        </p:nvPicPr>
        <p:blipFill>
          <a:blip r:embed="rId4"/>
          <a:stretch>
            <a:fillRect/>
          </a:stretch>
        </p:blipFill>
        <p:spPr>
          <a:xfrm>
            <a:off x="673122" y="5498376"/>
            <a:ext cx="2190804" cy="814535"/>
          </a:xfrm>
          <a:prstGeom prst="rect">
            <a:avLst/>
          </a:prstGeom>
        </p:spPr>
      </p:pic>
    </p:spTree>
    <p:extLst>
      <p:ext uri="{BB962C8B-B14F-4D97-AF65-F5344CB8AC3E}">
        <p14:creationId xmlns:p14="http://schemas.microsoft.com/office/powerpoint/2010/main" val="22407124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 xmlns:a16="http://schemas.microsoft.com/office/drawing/2014/main" id="{54737801-B9D6-4A08-BD77-23010A8022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 xmlns:a16="http://schemas.microsoft.com/office/drawing/2014/main" id="{25FABD39-C757-461E-A681-DC27364840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3190" y="572613"/>
            <a:ext cx="11281609"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sp>
      <p:sp>
        <p:nvSpPr>
          <p:cNvPr id="7" name="Rectangle 11">
            <a:extLst>
              <a:ext uri="{FF2B5EF4-FFF2-40B4-BE49-F238E27FC236}">
                <a16:creationId xmlns="" xmlns:a16="http://schemas.microsoft.com/office/drawing/2014/main" id="{2DF424F5-8D5C-46C0-A1B0-AF34E0350C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6738" y="737380"/>
            <a:ext cx="10954512" cy="2066544"/>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 xmlns:a16="http://schemas.microsoft.com/office/drawing/2014/main" id="{3410367F-573B-4DEC-941D-865CD815A183}"/>
              </a:ext>
            </a:extLst>
          </p:cNvPr>
          <p:cNvSpPr>
            <a:spLocks noGrp="1"/>
          </p:cNvSpPr>
          <p:nvPr>
            <p:ph type="title"/>
          </p:nvPr>
        </p:nvSpPr>
        <p:spPr>
          <a:xfrm>
            <a:off x="1066800" y="1089090"/>
            <a:ext cx="10058400" cy="1371600"/>
          </a:xfrm>
        </p:spPr>
        <p:txBody>
          <a:bodyPr>
            <a:normAutofit/>
          </a:bodyPr>
          <a:lstStyle/>
          <a:p>
            <a:pPr algn="ctr"/>
            <a:r>
              <a:rPr lang="en-US">
                <a:solidFill>
                  <a:srgbClr val="FFFFFF"/>
                </a:solidFill>
              </a:rPr>
              <a:t>Fazit</a:t>
            </a:r>
          </a:p>
        </p:txBody>
      </p:sp>
      <p:sp>
        <p:nvSpPr>
          <p:cNvPr id="3" name="Content Placeholder 2">
            <a:extLst>
              <a:ext uri="{FF2B5EF4-FFF2-40B4-BE49-F238E27FC236}">
                <a16:creationId xmlns="" xmlns:a16="http://schemas.microsoft.com/office/drawing/2014/main" id="{AF54251A-3CB1-41C8-B08A-0BB4440E4BF1}"/>
              </a:ext>
            </a:extLst>
          </p:cNvPr>
          <p:cNvSpPr>
            <a:spLocks noGrp="1"/>
          </p:cNvSpPr>
          <p:nvPr>
            <p:ph idx="1"/>
          </p:nvPr>
        </p:nvSpPr>
        <p:spPr>
          <a:xfrm>
            <a:off x="1500554" y="4054373"/>
            <a:ext cx="9190892" cy="1581086"/>
          </a:xfrm>
        </p:spPr>
        <p:txBody>
          <a:bodyPr vert="horz" lIns="91440" tIns="45720" rIns="91440" bIns="45720" rtlCol="0" anchor="t">
            <a:normAutofit/>
          </a:bodyPr>
          <a:lstStyle/>
          <a:p>
            <a:pPr marL="0" indent="0">
              <a:buNone/>
            </a:pPr>
            <a:r>
              <a:rPr lang="en-US" sz="2000">
                <a:ea typeface="+mn-lt"/>
                <a:cs typeface="+mn-lt"/>
              </a:rPr>
              <a:t>Wow! Sogar habe *ich* vieles gelernt! Die Internationalismen spielen eine große Rolle in unseren Sprachen. Sie sind die Brücke in der Welt der europäischen Sprachen. Und so...Habt ihr die Präsentation genossen? Ich hoffe  dass ihr daran interessiert seid? </a:t>
            </a:r>
          </a:p>
          <a:p>
            <a:endParaRPr lang="en-US" sz="2000">
              <a:ea typeface="+mn-lt"/>
              <a:cs typeface="+mn-lt"/>
            </a:endParaRPr>
          </a:p>
          <a:p>
            <a:endParaRPr lang="en-US" sz="2000"/>
          </a:p>
        </p:txBody>
      </p:sp>
      <p:pic>
        <p:nvPicPr>
          <p:cNvPr id="8" name="Picture 4" descr="A picture containing drawing&#10;&#10;Description generated with very high confidence">
            <a:extLst>
              <a:ext uri="{FF2B5EF4-FFF2-40B4-BE49-F238E27FC236}">
                <a16:creationId xmlns="" xmlns:a16="http://schemas.microsoft.com/office/drawing/2014/main" xmlns:lc="http://schemas.openxmlformats.org/drawingml/2006/lockedCanvas" id="{BC87CD9A-F13E-459C-8FAA-A3354DE54BF8}"/>
              </a:ext>
            </a:extLst>
          </p:cNvPr>
          <p:cNvPicPr>
            <a:picLocks noChangeAspect="1"/>
          </p:cNvPicPr>
          <p:nvPr/>
        </p:nvPicPr>
        <p:blipFill>
          <a:blip r:embed="rId2"/>
          <a:stretch>
            <a:fillRect/>
          </a:stretch>
        </p:blipFill>
        <p:spPr>
          <a:xfrm>
            <a:off x="8853920" y="5588145"/>
            <a:ext cx="2381250" cy="752475"/>
          </a:xfrm>
          <a:prstGeom prst="rect">
            <a:avLst/>
          </a:prstGeom>
        </p:spPr>
      </p:pic>
      <p:pic>
        <p:nvPicPr>
          <p:cNvPr id="9" name="Picture 8" descr="A close up of a logo&#10;&#10;Description generated with very high confidence">
            <a:extLst>
              <a:ext uri="{FF2B5EF4-FFF2-40B4-BE49-F238E27FC236}">
                <a16:creationId xmlns="" xmlns:a16="http://schemas.microsoft.com/office/drawing/2014/main" id="{2F882B66-9FA3-49BC-8D48-4A479A776CBB}"/>
              </a:ext>
            </a:extLst>
          </p:cNvPr>
          <p:cNvPicPr>
            <a:picLocks noChangeAspect="1"/>
          </p:cNvPicPr>
          <p:nvPr/>
        </p:nvPicPr>
        <p:blipFill>
          <a:blip r:embed="rId3"/>
          <a:stretch>
            <a:fillRect/>
          </a:stretch>
        </p:blipFill>
        <p:spPr>
          <a:xfrm>
            <a:off x="257485" y="5588145"/>
            <a:ext cx="2190804" cy="752475"/>
          </a:xfrm>
          <a:prstGeom prst="rect">
            <a:avLst/>
          </a:prstGeom>
        </p:spPr>
      </p:pic>
    </p:spTree>
    <p:extLst>
      <p:ext uri="{BB962C8B-B14F-4D97-AF65-F5344CB8AC3E}">
        <p14:creationId xmlns:p14="http://schemas.microsoft.com/office/powerpoint/2010/main" val="50359517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63F366B-15A4-4C34-A8FB-1463187F4D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 xmlns:a16="http://schemas.microsoft.com/office/drawing/2014/main" id="{2F0CDF20-D900-4EA0-BBC1-75DD29E35E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 xmlns:a16="http://schemas.microsoft.com/office/drawing/2014/main" id="{145BD72F-5873-414C-BAFE-3DB037286A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 xmlns:a16="http://schemas.microsoft.com/office/drawing/2014/main" id="{73336A80-D3E7-4B14-9422-4FCC01CD17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 xmlns:a16="http://schemas.microsoft.com/office/drawing/2014/main" id="{9C09B750-AF4C-4ED6-BD57-8F5419B2A2B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828372" y="1267730"/>
            <a:ext cx="1567331" cy="645295"/>
            <a:chOff x="5318306" y="1386268"/>
            <a:chExt cx="1567331" cy="645295"/>
          </a:xfrm>
        </p:grpSpPr>
        <p:cxnSp>
          <p:nvCxnSpPr>
            <p:cNvPr id="17" name="Straight Connector 16">
              <a:extLst>
                <a:ext uri="{FF2B5EF4-FFF2-40B4-BE49-F238E27FC236}">
                  <a16:creationId xmlns="" xmlns:a16="http://schemas.microsoft.com/office/drawing/2014/main" id="{405D7054-5C69-4968-8A58-0AE7AA62444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51DC8DEF-D249-4084-B3FF-AD663E222CF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36221F23-9E38-4D0D-9EAA-D61A2863EFD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 xmlns:a16="http://schemas.microsoft.com/office/drawing/2014/main" id="{E2ADD2F6-F7FC-464F-8F18-5BDBD27A73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 xmlns:a16="http://schemas.microsoft.com/office/drawing/2014/main" id="{119045F7-494F-4A2F-8575-D882C617D02D}"/>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2600" cap="all" spc="-100"/>
              <a:t>Vielen Dank FÜR DIE Aufmerksamkeit!</a:t>
            </a:r>
          </a:p>
          <a:p>
            <a:pPr algn="ctr">
              <a:lnSpc>
                <a:spcPct val="83000"/>
              </a:lnSpc>
            </a:pPr>
            <a:endParaRPr lang="en-US" sz="2600" cap="all" spc="-100"/>
          </a:p>
        </p:txBody>
      </p:sp>
      <p:sp>
        <p:nvSpPr>
          <p:cNvPr id="23" name="Rectangle 22">
            <a:extLst>
              <a:ext uri="{FF2B5EF4-FFF2-40B4-BE49-F238E27FC236}">
                <a16:creationId xmlns="" xmlns:a16="http://schemas.microsoft.com/office/drawing/2014/main" id="{5A3A31F1-FA83-497F-98FF-9A5621DC55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Картина 3" descr="Картина, която съдържа храна&#10;&#10;Описание, генерирано с много висока достоверност">
            <a:extLst>
              <a:ext uri="{FF2B5EF4-FFF2-40B4-BE49-F238E27FC236}">
                <a16:creationId xmlns="" xmlns:a16="http://schemas.microsoft.com/office/drawing/2014/main" id="{08E7C2BD-709B-4B3C-B968-B2ABD28224C1}"/>
              </a:ext>
            </a:extLst>
          </p:cNvPr>
          <p:cNvPicPr>
            <a:picLocks noChangeAspect="1"/>
          </p:cNvPicPr>
          <p:nvPr/>
        </p:nvPicPr>
        <p:blipFill>
          <a:blip r:embed="rId3"/>
          <a:stretch>
            <a:fillRect/>
          </a:stretch>
        </p:blipFill>
        <p:spPr>
          <a:xfrm>
            <a:off x="643192" y="834034"/>
            <a:ext cx="6909386" cy="5182039"/>
          </a:xfrm>
          <a:prstGeom prst="rect">
            <a:avLst/>
          </a:prstGeom>
        </p:spPr>
      </p:pic>
      <p:sp>
        <p:nvSpPr>
          <p:cNvPr id="25" name="Rectangle 24">
            <a:extLst>
              <a:ext uri="{FF2B5EF4-FFF2-40B4-BE49-F238E27FC236}">
                <a16:creationId xmlns="" xmlns:a16="http://schemas.microsoft.com/office/drawing/2014/main" id="{343FF9E2-8F7E-4BCC-9A50-C41AD8A56D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47751BC8-250F-493B-BDF9-D45BA5991D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19318" y="0"/>
            <a:ext cx="1920240" cy="731520"/>
          </a:xfrm>
          <a:prstGeom prst="rect">
            <a:avLst/>
          </a:prstGeom>
          <a:solidFill>
            <a:srgbClr val="41435F"/>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 xmlns:a16="http://schemas.microsoft.com/office/drawing/2014/main" id="{BF0F044C-8394-47CB-8E3D-FA56B069396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6B2DCD75-B707-4C51-8ADC-813834C09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F4851414-8BB1-42EF-912B-608FCE07B24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0" name="Picture 8" descr="A close up of a logo&#10;&#10;Description generated with very high confidence">
            <a:extLst>
              <a:ext uri="{FF2B5EF4-FFF2-40B4-BE49-F238E27FC236}">
                <a16:creationId xmlns="" xmlns:a16="http://schemas.microsoft.com/office/drawing/2014/main" id="{2F882B66-9FA3-49BC-8D48-4A479A776CBB}"/>
              </a:ext>
            </a:extLst>
          </p:cNvPr>
          <p:cNvPicPr>
            <a:picLocks noChangeAspect="1"/>
          </p:cNvPicPr>
          <p:nvPr/>
        </p:nvPicPr>
        <p:blipFill>
          <a:blip r:embed="rId4"/>
          <a:stretch>
            <a:fillRect/>
          </a:stretch>
        </p:blipFill>
        <p:spPr>
          <a:xfrm>
            <a:off x="-5751" y="-1553"/>
            <a:ext cx="2190804" cy="1139988"/>
          </a:xfrm>
          <a:prstGeom prst="rect">
            <a:avLst/>
          </a:prstGeom>
        </p:spPr>
      </p:pic>
      <p:pic>
        <p:nvPicPr>
          <p:cNvPr id="22" name="Picture 6" descr="A picture containing drawing&#10;&#10;Description generated with very high confidence">
            <a:extLst>
              <a:ext uri="{FF2B5EF4-FFF2-40B4-BE49-F238E27FC236}">
                <a16:creationId xmlns="" xmlns:a16="http://schemas.microsoft.com/office/drawing/2014/main" id="{31864933-07AC-4F05-93F5-9E9E0F128039}"/>
              </a:ext>
            </a:extLst>
          </p:cNvPr>
          <p:cNvPicPr>
            <a:picLocks noChangeAspect="1"/>
          </p:cNvPicPr>
          <p:nvPr/>
        </p:nvPicPr>
        <p:blipFill>
          <a:blip r:embed="rId5"/>
          <a:stretch>
            <a:fillRect/>
          </a:stretch>
        </p:blipFill>
        <p:spPr>
          <a:xfrm>
            <a:off x="10086236" y="6016073"/>
            <a:ext cx="1878043" cy="579947"/>
          </a:xfrm>
          <a:prstGeom prst="rect">
            <a:avLst/>
          </a:prstGeom>
        </p:spPr>
      </p:pic>
    </p:spTree>
    <p:extLst>
      <p:ext uri="{BB962C8B-B14F-4D97-AF65-F5344CB8AC3E}">
        <p14:creationId xmlns:p14="http://schemas.microsoft.com/office/powerpoint/2010/main" val="279444313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
            <a:extLst>
              <a:ext uri="{FF2B5EF4-FFF2-40B4-BE49-F238E27FC236}">
                <a16:creationId xmlns="" xmlns:a16="http://schemas.microsoft.com/office/drawing/2014/main" id="{44ED18C4-67E3-43CE-9EC7-3809C35EE0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9">
            <a:extLst>
              <a:ext uri="{FF2B5EF4-FFF2-40B4-BE49-F238E27FC236}">
                <a16:creationId xmlns="" xmlns:a16="http://schemas.microsoft.com/office/drawing/2014/main" id="{FBE714BB-FFC1-4759-9828-5B89BFD783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4696" y="237744"/>
            <a:ext cx="11722608" cy="6382512"/>
          </a:xfrm>
          <a:prstGeom prst="rect">
            <a:avLst/>
          </a:prstGeom>
          <a:ln w="6350" cap="flat" cmpd="sng" algn="ctr">
            <a:noFill/>
            <a:prstDash val="solid"/>
          </a:ln>
          <a:effectLst>
            <a:softEdge rad="0"/>
          </a:effectLst>
        </p:spPr>
      </p:sp>
      <p:sp>
        <p:nvSpPr>
          <p:cNvPr id="75" name="Rectangle 11">
            <a:extLst>
              <a:ext uri="{FF2B5EF4-FFF2-40B4-BE49-F238E27FC236}">
                <a16:creationId xmlns="" xmlns:a16="http://schemas.microsoft.com/office/drawing/2014/main" id="{8E0541FA-C333-41B0-AC8A-A3423BC480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4696" y="237744"/>
            <a:ext cx="4419599" cy="6382512"/>
          </a:xfrm>
          <a:prstGeom prst="rect">
            <a:avLst/>
          </a:prstGeom>
          <a:solidFill>
            <a:schemeClr val="accent1"/>
          </a:solidFill>
          <a:ln w="6350" cap="flat" cmpd="sng" algn="ctr">
            <a:noFill/>
            <a:prstDash val="solid"/>
          </a:ln>
          <a:effectLst>
            <a:softEdge rad="0"/>
          </a:effectLst>
        </p:spPr>
      </p:sp>
      <p:sp>
        <p:nvSpPr>
          <p:cNvPr id="2" name="Title 1">
            <a:extLst>
              <a:ext uri="{FF2B5EF4-FFF2-40B4-BE49-F238E27FC236}">
                <a16:creationId xmlns="" xmlns:a16="http://schemas.microsoft.com/office/drawing/2014/main" id="{E27BBB0D-8D48-4FA9-AE62-E4D20F6B6645}"/>
              </a:ext>
            </a:extLst>
          </p:cNvPr>
          <p:cNvSpPr>
            <a:spLocks noGrp="1"/>
          </p:cNvSpPr>
          <p:nvPr>
            <p:ph type="title"/>
          </p:nvPr>
        </p:nvSpPr>
        <p:spPr>
          <a:xfrm>
            <a:off x="556428" y="1112108"/>
            <a:ext cx="3754169" cy="4638936"/>
          </a:xfrm>
        </p:spPr>
        <p:txBody>
          <a:bodyPr anchor="t">
            <a:normAutofit/>
          </a:bodyPr>
          <a:lstStyle/>
          <a:p>
            <a:pPr algn="ctr"/>
            <a:r>
              <a:rPr lang="en-US" sz="4000">
                <a:solidFill>
                  <a:srgbClr val="FFFFFF"/>
                </a:solidFill>
              </a:rPr>
              <a:t>Die Wichtigkeit der Kommunikation</a:t>
            </a:r>
          </a:p>
        </p:txBody>
      </p:sp>
      <p:sp>
        <p:nvSpPr>
          <p:cNvPr id="76" name="Rectangle 13">
            <a:extLst>
              <a:ext uri="{FF2B5EF4-FFF2-40B4-BE49-F238E27FC236}">
                <a16:creationId xmlns="" xmlns:a16="http://schemas.microsoft.com/office/drawing/2014/main" id="{FC7D8F6D-0BB8-4895-8D70-A6B6FF838B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07291" y="465641"/>
            <a:ext cx="6797017" cy="5926719"/>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 xmlns:a16="http://schemas.microsoft.com/office/drawing/2014/main" id="{556E1FFE-6110-4695-8A60-EF637E19447A}"/>
              </a:ext>
            </a:extLst>
          </p:cNvPr>
          <p:cNvSpPr>
            <a:spLocks noGrp="1"/>
          </p:cNvSpPr>
          <p:nvPr>
            <p:ph idx="1"/>
          </p:nvPr>
        </p:nvSpPr>
        <p:spPr>
          <a:xfrm>
            <a:off x="5332283" y="1759089"/>
            <a:ext cx="5939709" cy="4638936"/>
          </a:xfrm>
        </p:spPr>
        <p:txBody>
          <a:bodyPr vert="horz" lIns="91440" tIns="45720" rIns="91440" bIns="45720" rtlCol="0" anchor="t">
            <a:normAutofit/>
          </a:bodyPr>
          <a:lstStyle/>
          <a:p>
            <a:pPr>
              <a:buNone/>
            </a:pPr>
            <a:r>
              <a:rPr lang="en-US">
                <a:ea typeface="+mn-lt"/>
                <a:cs typeface="+mn-lt"/>
              </a:rPr>
              <a:t>   Kommunikation </a:t>
            </a:r>
            <a:r>
              <a:rPr lang="en-US" err="1">
                <a:ea typeface="+mn-lt"/>
                <a:cs typeface="+mn-lt"/>
              </a:rPr>
              <a:t>ist</a:t>
            </a:r>
            <a:r>
              <a:rPr lang="en-US">
                <a:ea typeface="+mn-lt"/>
                <a:cs typeface="+mn-lt"/>
              </a:rPr>
              <a:t> </a:t>
            </a:r>
            <a:r>
              <a:rPr lang="en-US" err="1">
                <a:ea typeface="+mn-lt"/>
                <a:cs typeface="+mn-lt"/>
              </a:rPr>
              <a:t>ein</a:t>
            </a:r>
            <a:r>
              <a:rPr lang="en-US">
                <a:ea typeface="+mn-lt"/>
                <a:cs typeface="+mn-lt"/>
              </a:rPr>
              <a:t> </a:t>
            </a:r>
            <a:r>
              <a:rPr lang="en-US" err="1">
                <a:ea typeface="+mn-lt"/>
                <a:cs typeface="+mn-lt"/>
              </a:rPr>
              <a:t>wichtiger</a:t>
            </a:r>
            <a:r>
              <a:rPr lang="en-US">
                <a:ea typeface="+mn-lt"/>
                <a:cs typeface="+mn-lt"/>
              </a:rPr>
              <a:t> </a:t>
            </a:r>
            <a:r>
              <a:rPr lang="en-US" err="1">
                <a:ea typeface="+mn-lt"/>
                <a:cs typeface="+mn-lt"/>
              </a:rPr>
              <a:t>Bestandteil</a:t>
            </a:r>
            <a:r>
              <a:rPr lang="en-US">
                <a:ea typeface="+mn-lt"/>
                <a:cs typeface="+mn-lt"/>
              </a:rPr>
              <a:t> </a:t>
            </a:r>
            <a:r>
              <a:rPr lang="en-US" err="1">
                <a:ea typeface="+mn-lt"/>
                <a:cs typeface="+mn-lt"/>
              </a:rPr>
              <a:t>unseres</a:t>
            </a:r>
            <a:r>
              <a:rPr lang="en-US">
                <a:ea typeface="+mn-lt"/>
                <a:cs typeface="+mn-lt"/>
              </a:rPr>
              <a:t> Lebens -  man </a:t>
            </a:r>
            <a:r>
              <a:rPr lang="en-US" err="1">
                <a:ea typeface="+mn-lt"/>
                <a:cs typeface="+mn-lt"/>
              </a:rPr>
              <a:t>spricht</a:t>
            </a:r>
            <a:r>
              <a:rPr lang="en-US">
                <a:ea typeface="+mn-lt"/>
                <a:cs typeface="+mn-lt"/>
              </a:rPr>
              <a:t>, </a:t>
            </a:r>
            <a:r>
              <a:rPr lang="en-US" err="1">
                <a:ea typeface="+mn-lt"/>
                <a:cs typeface="+mn-lt"/>
              </a:rPr>
              <a:t>tauscht</a:t>
            </a:r>
            <a:r>
              <a:rPr lang="en-US">
                <a:ea typeface="+mn-lt"/>
                <a:cs typeface="+mn-lt"/>
              </a:rPr>
              <a:t> </a:t>
            </a:r>
            <a:r>
              <a:rPr lang="en-US" err="1">
                <a:ea typeface="+mn-lt"/>
                <a:cs typeface="+mn-lt"/>
              </a:rPr>
              <a:t>Ideen</a:t>
            </a:r>
            <a:r>
              <a:rPr lang="en-US">
                <a:ea typeface="+mn-lt"/>
                <a:cs typeface="+mn-lt"/>
              </a:rPr>
              <a:t> und </a:t>
            </a:r>
            <a:r>
              <a:rPr lang="en-US" err="1">
                <a:ea typeface="+mn-lt"/>
                <a:cs typeface="+mn-lt"/>
              </a:rPr>
              <a:t>Gedanken</a:t>
            </a:r>
            <a:r>
              <a:rPr lang="en-US">
                <a:ea typeface="+mn-lt"/>
                <a:cs typeface="+mn-lt"/>
              </a:rPr>
              <a:t> </a:t>
            </a:r>
            <a:r>
              <a:rPr lang="en-US" err="1">
                <a:ea typeface="+mn-lt"/>
                <a:cs typeface="+mn-lt"/>
              </a:rPr>
              <a:t>aus</a:t>
            </a:r>
            <a:r>
              <a:rPr lang="en-US">
                <a:ea typeface="+mn-lt"/>
                <a:cs typeface="+mn-lt"/>
              </a:rPr>
              <a:t> und </a:t>
            </a:r>
            <a:r>
              <a:rPr lang="en-US" err="1">
                <a:ea typeface="+mn-lt"/>
                <a:cs typeface="+mn-lt"/>
              </a:rPr>
              <a:t>drückt</a:t>
            </a:r>
            <a:r>
              <a:rPr lang="en-US">
                <a:ea typeface="+mn-lt"/>
                <a:cs typeface="+mn-lt"/>
              </a:rPr>
              <a:t> </a:t>
            </a:r>
            <a:r>
              <a:rPr lang="en-US" err="1">
                <a:ea typeface="+mn-lt"/>
                <a:cs typeface="+mn-lt"/>
              </a:rPr>
              <a:t>sich</a:t>
            </a:r>
            <a:r>
              <a:rPr lang="en-US">
                <a:ea typeface="+mn-lt"/>
                <a:cs typeface="+mn-lt"/>
              </a:rPr>
              <a:t> </a:t>
            </a:r>
            <a:r>
              <a:rPr lang="en-US" err="1">
                <a:ea typeface="+mn-lt"/>
                <a:cs typeface="+mn-lt"/>
              </a:rPr>
              <a:t>zu</a:t>
            </a:r>
            <a:r>
              <a:rPr lang="en-US">
                <a:ea typeface="+mn-lt"/>
                <a:cs typeface="+mn-lt"/>
              </a:rPr>
              <a:t> </a:t>
            </a:r>
            <a:r>
              <a:rPr lang="en-US" err="1">
                <a:ea typeface="+mn-lt"/>
                <a:cs typeface="+mn-lt"/>
              </a:rPr>
              <a:t>jeder</a:t>
            </a:r>
            <a:r>
              <a:rPr lang="en-US">
                <a:ea typeface="+mn-lt"/>
                <a:cs typeface="+mn-lt"/>
              </a:rPr>
              <a:t> Zeit </a:t>
            </a:r>
            <a:r>
              <a:rPr lang="en-US" err="1">
                <a:ea typeface="+mn-lt"/>
                <a:cs typeface="+mn-lt"/>
              </a:rPr>
              <a:t>aus.</a:t>
            </a:r>
            <a:r>
              <a:rPr lang="en-US">
                <a:ea typeface="+mn-lt"/>
                <a:cs typeface="+mn-lt"/>
              </a:rPr>
              <a:t> Man </a:t>
            </a:r>
            <a:r>
              <a:rPr lang="en-US" err="1">
                <a:ea typeface="+mn-lt"/>
                <a:cs typeface="+mn-lt"/>
              </a:rPr>
              <a:t>benutzt</a:t>
            </a:r>
            <a:r>
              <a:rPr lang="en-US">
                <a:ea typeface="+mn-lt"/>
                <a:cs typeface="+mn-lt"/>
              </a:rPr>
              <a:t> die </a:t>
            </a:r>
            <a:r>
              <a:rPr lang="en-US" err="1">
                <a:ea typeface="+mn-lt"/>
                <a:cs typeface="+mn-lt"/>
              </a:rPr>
              <a:t>Sprache</a:t>
            </a:r>
            <a:r>
              <a:rPr lang="en-US">
                <a:ea typeface="+mn-lt"/>
                <a:cs typeface="+mn-lt"/>
              </a:rPr>
              <a:t> </a:t>
            </a:r>
            <a:r>
              <a:rPr lang="en-US" err="1">
                <a:ea typeface="+mn-lt"/>
                <a:cs typeface="+mn-lt"/>
              </a:rPr>
              <a:t>zu</a:t>
            </a:r>
            <a:r>
              <a:rPr lang="en-US">
                <a:ea typeface="+mn-lt"/>
                <a:cs typeface="+mn-lt"/>
              </a:rPr>
              <a:t> </a:t>
            </a:r>
            <a:r>
              <a:rPr lang="en-US" err="1">
                <a:ea typeface="+mn-lt"/>
                <a:cs typeface="+mn-lt"/>
              </a:rPr>
              <a:t>diesem</a:t>
            </a:r>
            <a:r>
              <a:rPr lang="en-US">
                <a:ea typeface="+mn-lt"/>
                <a:cs typeface="+mn-lt"/>
              </a:rPr>
              <a:t> </a:t>
            </a:r>
            <a:r>
              <a:rPr lang="en-US" err="1">
                <a:ea typeface="+mn-lt"/>
                <a:cs typeface="+mn-lt"/>
              </a:rPr>
              <a:t>Zweck</a:t>
            </a:r>
            <a:r>
              <a:rPr lang="en-US">
                <a:ea typeface="+mn-lt"/>
                <a:cs typeface="+mn-lt"/>
              </a:rPr>
              <a:t>.  In der </a:t>
            </a:r>
            <a:r>
              <a:rPr lang="en-US" err="1">
                <a:ea typeface="+mn-lt"/>
                <a:cs typeface="+mn-lt"/>
              </a:rPr>
              <a:t>Vielfalt</a:t>
            </a:r>
            <a:r>
              <a:rPr lang="en-US">
                <a:ea typeface="+mn-lt"/>
                <a:cs typeface="+mn-lt"/>
              </a:rPr>
              <a:t> der </a:t>
            </a:r>
            <a:r>
              <a:rPr lang="en-US" err="1">
                <a:ea typeface="+mn-lt"/>
                <a:cs typeface="+mn-lt"/>
              </a:rPr>
              <a:t>europäischen</a:t>
            </a:r>
            <a:r>
              <a:rPr lang="en-US">
                <a:ea typeface="+mn-lt"/>
                <a:cs typeface="+mn-lt"/>
              </a:rPr>
              <a:t> </a:t>
            </a:r>
            <a:r>
              <a:rPr lang="en-US" err="1">
                <a:ea typeface="+mn-lt"/>
                <a:cs typeface="+mn-lt"/>
              </a:rPr>
              <a:t>Sprachen</a:t>
            </a:r>
            <a:r>
              <a:rPr lang="en-US">
                <a:ea typeface="+mn-lt"/>
                <a:cs typeface="+mn-lt"/>
              </a:rPr>
              <a:t> </a:t>
            </a:r>
            <a:r>
              <a:rPr lang="en-US" err="1">
                <a:ea typeface="+mn-lt"/>
                <a:cs typeface="+mn-lt"/>
              </a:rPr>
              <a:t>gibt</a:t>
            </a:r>
            <a:r>
              <a:rPr lang="en-US">
                <a:ea typeface="+mn-lt"/>
                <a:cs typeface="+mn-lt"/>
              </a:rPr>
              <a:t> es </a:t>
            </a:r>
            <a:r>
              <a:rPr lang="en-US" err="1">
                <a:ea typeface="+mn-lt"/>
                <a:cs typeface="+mn-lt"/>
              </a:rPr>
              <a:t>aber</a:t>
            </a:r>
            <a:r>
              <a:rPr lang="en-US">
                <a:ea typeface="+mn-lt"/>
                <a:cs typeface="+mn-lt"/>
              </a:rPr>
              <a:t> </a:t>
            </a:r>
            <a:r>
              <a:rPr lang="en-US" err="1">
                <a:ea typeface="+mn-lt"/>
                <a:cs typeface="+mn-lt"/>
              </a:rPr>
              <a:t>Wörter</a:t>
            </a:r>
            <a:r>
              <a:rPr lang="en-US">
                <a:ea typeface="+mn-lt"/>
                <a:cs typeface="+mn-lt"/>
              </a:rPr>
              <a:t>, die </a:t>
            </a:r>
            <a:r>
              <a:rPr lang="en-US" err="1">
                <a:ea typeface="+mn-lt"/>
                <a:cs typeface="+mn-lt"/>
              </a:rPr>
              <a:t>gleich</a:t>
            </a:r>
            <a:r>
              <a:rPr lang="en-US">
                <a:ea typeface="+mn-lt"/>
                <a:cs typeface="+mn-lt"/>
              </a:rPr>
              <a:t> </a:t>
            </a:r>
            <a:r>
              <a:rPr lang="en-US" err="1">
                <a:ea typeface="+mn-lt"/>
                <a:cs typeface="+mn-lt"/>
              </a:rPr>
              <a:t>sind</a:t>
            </a:r>
            <a:r>
              <a:rPr lang="en-US">
                <a:ea typeface="+mn-lt"/>
                <a:cs typeface="+mn-lt"/>
              </a:rPr>
              <a:t>. </a:t>
            </a:r>
            <a:r>
              <a:rPr lang="en-US" err="1">
                <a:ea typeface="+mn-lt"/>
                <a:cs typeface="+mn-lt"/>
              </a:rPr>
              <a:t>Diese</a:t>
            </a:r>
            <a:r>
              <a:rPr lang="en-US">
                <a:ea typeface="+mn-lt"/>
                <a:cs typeface="+mn-lt"/>
              </a:rPr>
              <a:t> </a:t>
            </a:r>
            <a:r>
              <a:rPr lang="en-US" err="1">
                <a:ea typeface="+mn-lt"/>
                <a:cs typeface="+mn-lt"/>
              </a:rPr>
              <a:t>Wörter</a:t>
            </a:r>
            <a:r>
              <a:rPr lang="en-US">
                <a:ea typeface="+mn-lt"/>
                <a:cs typeface="+mn-lt"/>
              </a:rPr>
              <a:t> </a:t>
            </a:r>
            <a:r>
              <a:rPr lang="en-US" err="1">
                <a:ea typeface="+mn-lt"/>
                <a:cs typeface="+mn-lt"/>
              </a:rPr>
              <a:t>werden</a:t>
            </a:r>
            <a:r>
              <a:rPr lang="en-US">
                <a:ea typeface="+mn-lt"/>
                <a:cs typeface="+mn-lt"/>
              </a:rPr>
              <a:t> </a:t>
            </a:r>
            <a:r>
              <a:rPr lang="en-US" b="1" err="1">
                <a:ea typeface="+mn-lt"/>
                <a:cs typeface="+mn-lt"/>
              </a:rPr>
              <a:t>Internationalismen</a:t>
            </a:r>
            <a:r>
              <a:rPr lang="en-US">
                <a:ea typeface="+mn-lt"/>
                <a:cs typeface="+mn-lt"/>
              </a:rPr>
              <a:t> </a:t>
            </a:r>
            <a:r>
              <a:rPr lang="en-US" err="1">
                <a:ea typeface="+mn-lt"/>
                <a:cs typeface="+mn-lt"/>
              </a:rPr>
              <a:t>genannt</a:t>
            </a:r>
            <a:r>
              <a:rPr lang="en-US">
                <a:ea typeface="+mn-lt"/>
                <a:cs typeface="+mn-lt"/>
              </a:rPr>
              <a:t>. Die </a:t>
            </a:r>
            <a:r>
              <a:rPr lang="en-US" err="1">
                <a:ea typeface="+mn-lt"/>
                <a:cs typeface="+mn-lt"/>
              </a:rPr>
              <a:t>meistenen</a:t>
            </a:r>
            <a:r>
              <a:rPr lang="en-US">
                <a:ea typeface="+mn-lt"/>
                <a:cs typeface="+mn-lt"/>
              </a:rPr>
              <a:t> </a:t>
            </a:r>
            <a:r>
              <a:rPr lang="en-US" err="1">
                <a:ea typeface="+mn-lt"/>
                <a:cs typeface="+mn-lt"/>
              </a:rPr>
              <a:t>Internationalismen</a:t>
            </a:r>
            <a:r>
              <a:rPr lang="en-US">
                <a:ea typeface="+mn-lt"/>
                <a:cs typeface="+mn-lt"/>
              </a:rPr>
              <a:t> </a:t>
            </a:r>
            <a:r>
              <a:rPr lang="en-US" err="1">
                <a:ea typeface="+mn-lt"/>
                <a:cs typeface="+mn-lt"/>
              </a:rPr>
              <a:t>bestehen</a:t>
            </a:r>
            <a:r>
              <a:rPr lang="en-US">
                <a:ea typeface="+mn-lt"/>
                <a:cs typeface="+mn-lt"/>
              </a:rPr>
              <a:t> </a:t>
            </a:r>
            <a:r>
              <a:rPr lang="en-US" err="1">
                <a:ea typeface="+mn-lt"/>
                <a:cs typeface="+mn-lt"/>
              </a:rPr>
              <a:t>aus</a:t>
            </a:r>
            <a:r>
              <a:rPr lang="en-US">
                <a:ea typeface="+mn-lt"/>
                <a:cs typeface="+mn-lt"/>
              </a:rPr>
              <a:t> 3 </a:t>
            </a:r>
            <a:r>
              <a:rPr lang="en-US" err="1">
                <a:ea typeface="+mn-lt"/>
                <a:cs typeface="+mn-lt"/>
              </a:rPr>
              <a:t>Sprachgruppen</a:t>
            </a:r>
            <a:r>
              <a:rPr lang="en-US">
                <a:ea typeface="+mn-lt"/>
                <a:cs typeface="+mn-lt"/>
              </a:rPr>
              <a:t>. Das </a:t>
            </a:r>
            <a:r>
              <a:rPr lang="en-US" err="1">
                <a:ea typeface="+mn-lt"/>
                <a:cs typeface="+mn-lt"/>
              </a:rPr>
              <a:t>sind</a:t>
            </a:r>
            <a:r>
              <a:rPr lang="en-US">
                <a:ea typeface="+mn-lt"/>
                <a:cs typeface="+mn-lt"/>
              </a:rPr>
              <a:t>:</a:t>
            </a:r>
          </a:p>
        </p:txBody>
      </p:sp>
      <p:pic>
        <p:nvPicPr>
          <p:cNvPr id="8" name="Picture 4" descr="A picture containing drawing&#10;&#10;Description generated with very high confidence">
            <a:extLst>
              <a:ext uri="{FF2B5EF4-FFF2-40B4-BE49-F238E27FC236}">
                <a16:creationId xmlns="" xmlns:a16="http://schemas.microsoft.com/office/drawing/2014/main" xmlns:lc="http://schemas.openxmlformats.org/drawingml/2006/lockedCanvas" id="{BC87CD9A-F13E-459C-8FAA-A3354DE54BF8}"/>
              </a:ext>
            </a:extLst>
          </p:cNvPr>
          <p:cNvPicPr>
            <a:picLocks noChangeAspect="1"/>
          </p:cNvPicPr>
          <p:nvPr/>
        </p:nvPicPr>
        <p:blipFill>
          <a:blip r:embed="rId2"/>
          <a:stretch>
            <a:fillRect/>
          </a:stretch>
        </p:blipFill>
        <p:spPr>
          <a:xfrm>
            <a:off x="9158721" y="5639885"/>
            <a:ext cx="2381250" cy="752475"/>
          </a:xfrm>
          <a:prstGeom prst="rect">
            <a:avLst/>
          </a:prstGeom>
        </p:spPr>
      </p:pic>
      <p:pic>
        <p:nvPicPr>
          <p:cNvPr id="9" name="Picture 8" descr="A close up of a logo&#10;&#10;Description generated with very high confidence">
            <a:extLst>
              <a:ext uri="{FF2B5EF4-FFF2-40B4-BE49-F238E27FC236}">
                <a16:creationId xmlns="" xmlns:a16="http://schemas.microsoft.com/office/drawing/2014/main" id="{2F882B66-9FA3-49BC-8D48-4A479A776CBB}"/>
              </a:ext>
            </a:extLst>
          </p:cNvPr>
          <p:cNvPicPr>
            <a:picLocks noChangeAspect="1"/>
          </p:cNvPicPr>
          <p:nvPr/>
        </p:nvPicPr>
        <p:blipFill>
          <a:blip r:embed="rId3"/>
          <a:stretch>
            <a:fillRect/>
          </a:stretch>
        </p:blipFill>
        <p:spPr>
          <a:xfrm>
            <a:off x="300457" y="5576754"/>
            <a:ext cx="2190804" cy="815606"/>
          </a:xfrm>
          <a:prstGeom prst="rect">
            <a:avLst/>
          </a:prstGeom>
        </p:spPr>
      </p:pic>
    </p:spTree>
    <p:extLst>
      <p:ext uri="{BB962C8B-B14F-4D97-AF65-F5344CB8AC3E}">
        <p14:creationId xmlns:p14="http://schemas.microsoft.com/office/powerpoint/2010/main" val="125234585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763F366B-15A4-4C34-A8FB-1463187F4D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 xmlns:a16="http://schemas.microsoft.com/office/drawing/2014/main" id="{2F0CDF20-D900-4EA0-BBC1-75DD29E35E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6" name="Rectangle 25">
            <a:extLst>
              <a:ext uri="{FF2B5EF4-FFF2-40B4-BE49-F238E27FC236}">
                <a16:creationId xmlns="" xmlns:a16="http://schemas.microsoft.com/office/drawing/2014/main" id="{145BD72F-5873-414C-BAFE-3DB037286A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8" name="Rectangle 27">
            <a:extLst>
              <a:ext uri="{FF2B5EF4-FFF2-40B4-BE49-F238E27FC236}">
                <a16:creationId xmlns="" xmlns:a16="http://schemas.microsoft.com/office/drawing/2014/main" id="{73336A80-D3E7-4B14-9422-4FCC01CD17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0" name="Group 29">
            <a:extLst>
              <a:ext uri="{FF2B5EF4-FFF2-40B4-BE49-F238E27FC236}">
                <a16:creationId xmlns="" xmlns:a16="http://schemas.microsoft.com/office/drawing/2014/main" id="{9C09B750-AF4C-4ED6-BD57-8F5419B2A2B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828372" y="1267730"/>
            <a:ext cx="1567331" cy="645295"/>
            <a:chOff x="5318306" y="1386268"/>
            <a:chExt cx="1567331" cy="645295"/>
          </a:xfrm>
        </p:grpSpPr>
        <p:cxnSp>
          <p:nvCxnSpPr>
            <p:cNvPr id="31" name="Straight Connector 30">
              <a:extLst>
                <a:ext uri="{FF2B5EF4-FFF2-40B4-BE49-F238E27FC236}">
                  <a16:creationId xmlns="" xmlns:a16="http://schemas.microsoft.com/office/drawing/2014/main" id="{405D7054-5C69-4968-8A58-0AE7AA62444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51DC8DEF-D249-4084-B3FF-AD663E222CF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36221F23-9E38-4D0D-9EAA-D61A2863EFD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 xmlns:a16="http://schemas.microsoft.com/office/drawing/2014/main" id="{E2ADD2F6-F7FC-464F-8F18-5BDBD27A73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3C32EE0-B36C-45AE-B5D5-A382B84752F5}"/>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3000" cap="all" spc="-100"/>
              <a:t>DIE ROMANISCHE SPRACHGRUPPE</a:t>
            </a:r>
          </a:p>
        </p:txBody>
      </p:sp>
      <p:sp>
        <p:nvSpPr>
          <p:cNvPr id="37" name="Rectangle 36">
            <a:extLst>
              <a:ext uri="{FF2B5EF4-FFF2-40B4-BE49-F238E27FC236}">
                <a16:creationId xmlns="" xmlns:a16="http://schemas.microsoft.com/office/drawing/2014/main" id="{5A3A31F1-FA83-497F-98FF-9A5621DC55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close up of a map&#10;&#10;Description generated with very high confidence">
            <a:extLst>
              <a:ext uri="{FF2B5EF4-FFF2-40B4-BE49-F238E27FC236}">
                <a16:creationId xmlns="" xmlns:a16="http://schemas.microsoft.com/office/drawing/2014/main" id="{289A73EE-D345-4851-8CDC-D947757F62AE}"/>
              </a:ext>
            </a:extLst>
          </p:cNvPr>
          <p:cNvPicPr>
            <a:picLocks noChangeAspect="1"/>
          </p:cNvPicPr>
          <p:nvPr/>
        </p:nvPicPr>
        <p:blipFill rotWithShape="1">
          <a:blip r:embed="rId3"/>
          <a:srcRect r="15494" b="2"/>
          <a:stretch/>
        </p:blipFill>
        <p:spPr>
          <a:xfrm>
            <a:off x="643192" y="941581"/>
            <a:ext cx="6909386" cy="4966945"/>
          </a:xfrm>
          <a:prstGeom prst="rect">
            <a:avLst/>
          </a:prstGeom>
        </p:spPr>
      </p:pic>
      <p:sp>
        <p:nvSpPr>
          <p:cNvPr id="39" name="Rectangle 38">
            <a:extLst>
              <a:ext uri="{FF2B5EF4-FFF2-40B4-BE49-F238E27FC236}">
                <a16:creationId xmlns="" xmlns:a16="http://schemas.microsoft.com/office/drawing/2014/main" id="{343FF9E2-8F7E-4BCC-9A50-C41AD8A56D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47751BC8-250F-493B-BDF9-D45BA5991D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19318" y="0"/>
            <a:ext cx="1920240" cy="731520"/>
          </a:xfrm>
          <a:prstGeom prst="rect">
            <a:avLst/>
          </a:prstGeom>
          <a:solidFill>
            <a:srgbClr val="5A4F6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 xmlns:a16="http://schemas.microsoft.com/office/drawing/2014/main" id="{BF0F044C-8394-47CB-8E3D-FA56B069396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6B2DCD75-B707-4C51-8ADC-813834C09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F4851414-8BB1-42EF-912B-608FCE07B24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9" name="Picture 4" descr="A picture containing drawing&#10;&#10;Description generated with very high confidence">
            <a:extLst>
              <a:ext uri="{FF2B5EF4-FFF2-40B4-BE49-F238E27FC236}">
                <a16:creationId xmlns="" xmlns:a16="http://schemas.microsoft.com/office/drawing/2014/main" xmlns:lc="http://schemas.openxmlformats.org/drawingml/2006/lockedCanvas" id="{BC87CD9A-F13E-459C-8FAA-A3354DE54BF8}"/>
              </a:ext>
            </a:extLst>
          </p:cNvPr>
          <p:cNvPicPr>
            <a:picLocks noChangeAspect="1"/>
          </p:cNvPicPr>
          <p:nvPr/>
        </p:nvPicPr>
        <p:blipFill>
          <a:blip r:embed="rId4"/>
          <a:stretch>
            <a:fillRect/>
          </a:stretch>
        </p:blipFill>
        <p:spPr>
          <a:xfrm>
            <a:off x="9435812" y="5908526"/>
            <a:ext cx="2381250" cy="752475"/>
          </a:xfrm>
          <a:prstGeom prst="rect">
            <a:avLst/>
          </a:prstGeom>
        </p:spPr>
      </p:pic>
      <p:pic>
        <p:nvPicPr>
          <p:cNvPr id="20" name="Picture 8" descr="A close up of a logo&#10;&#10;Description generated with very high confidence">
            <a:extLst>
              <a:ext uri="{FF2B5EF4-FFF2-40B4-BE49-F238E27FC236}">
                <a16:creationId xmlns="" xmlns:a16="http://schemas.microsoft.com/office/drawing/2014/main" id="{2F882B66-9FA3-49BC-8D48-4A479A776CBB}"/>
              </a:ext>
            </a:extLst>
          </p:cNvPr>
          <p:cNvPicPr>
            <a:picLocks noChangeAspect="1"/>
          </p:cNvPicPr>
          <p:nvPr/>
        </p:nvPicPr>
        <p:blipFill>
          <a:blip r:embed="rId5"/>
          <a:stretch>
            <a:fillRect/>
          </a:stretch>
        </p:blipFill>
        <p:spPr>
          <a:xfrm>
            <a:off x="212468" y="5908526"/>
            <a:ext cx="2190804" cy="796242"/>
          </a:xfrm>
          <a:prstGeom prst="rect">
            <a:avLst/>
          </a:prstGeom>
        </p:spPr>
      </p:pic>
    </p:spTree>
    <p:extLst>
      <p:ext uri="{BB962C8B-B14F-4D97-AF65-F5344CB8AC3E}">
        <p14:creationId xmlns:p14="http://schemas.microsoft.com/office/powerpoint/2010/main" val="410020417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8">
            <a:extLst>
              <a:ext uri="{FF2B5EF4-FFF2-40B4-BE49-F238E27FC236}">
                <a16:creationId xmlns="" xmlns:a16="http://schemas.microsoft.com/office/drawing/2014/main" id="{763F366B-15A4-4C34-A8FB-1463187F4D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30">
            <a:extLst>
              <a:ext uri="{FF2B5EF4-FFF2-40B4-BE49-F238E27FC236}">
                <a16:creationId xmlns="" xmlns:a16="http://schemas.microsoft.com/office/drawing/2014/main" id="{2F0CDF20-D900-4EA0-BBC1-75DD29E35E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8" name="Rectangle 32">
            <a:extLst>
              <a:ext uri="{FF2B5EF4-FFF2-40B4-BE49-F238E27FC236}">
                <a16:creationId xmlns="" xmlns:a16="http://schemas.microsoft.com/office/drawing/2014/main" id="{145BD72F-5873-414C-BAFE-3DB037286A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34">
            <a:extLst>
              <a:ext uri="{FF2B5EF4-FFF2-40B4-BE49-F238E27FC236}">
                <a16:creationId xmlns="" xmlns:a16="http://schemas.microsoft.com/office/drawing/2014/main" id="{73336A80-D3E7-4B14-9422-4FCC01CD17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2" name="Group 36">
            <a:extLst>
              <a:ext uri="{FF2B5EF4-FFF2-40B4-BE49-F238E27FC236}">
                <a16:creationId xmlns="" xmlns:a16="http://schemas.microsoft.com/office/drawing/2014/main" id="{9C09B750-AF4C-4ED6-BD57-8F5419B2A2B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828372" y="1267730"/>
            <a:ext cx="1567331" cy="645295"/>
            <a:chOff x="5318306" y="1386268"/>
            <a:chExt cx="1567331" cy="645295"/>
          </a:xfrm>
        </p:grpSpPr>
        <p:cxnSp>
          <p:nvCxnSpPr>
            <p:cNvPr id="38" name="Straight Connector 37">
              <a:extLst>
                <a:ext uri="{FF2B5EF4-FFF2-40B4-BE49-F238E27FC236}">
                  <a16:creationId xmlns="" xmlns:a16="http://schemas.microsoft.com/office/drawing/2014/main" id="{405D7054-5C69-4968-8A58-0AE7AA62444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51DC8DEF-D249-4084-B3FF-AD663E222CF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36221F23-9E38-4D0D-9EAA-D61A2863EFD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34" name="Rectangle 41">
            <a:extLst>
              <a:ext uri="{FF2B5EF4-FFF2-40B4-BE49-F238E27FC236}">
                <a16:creationId xmlns="" xmlns:a16="http://schemas.microsoft.com/office/drawing/2014/main" id="{E2ADD2F6-F7FC-464F-8F18-5BDBD27A73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FED2BF0-62D4-48F2-A654-2F690CEC5C3A}"/>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3000" cap="all" spc="-100"/>
              <a:t>DIE GERMANISCHE SPRACHGRUPPE</a:t>
            </a:r>
          </a:p>
        </p:txBody>
      </p:sp>
      <p:sp>
        <p:nvSpPr>
          <p:cNvPr id="36" name="Rectangle 43">
            <a:extLst>
              <a:ext uri="{FF2B5EF4-FFF2-40B4-BE49-F238E27FC236}">
                <a16:creationId xmlns="" xmlns:a16="http://schemas.microsoft.com/office/drawing/2014/main" id="{5A3A31F1-FA83-497F-98FF-9A5621DC55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text, map&#10;&#10;Description generated with very high confidence">
            <a:extLst>
              <a:ext uri="{FF2B5EF4-FFF2-40B4-BE49-F238E27FC236}">
                <a16:creationId xmlns="" xmlns:a16="http://schemas.microsoft.com/office/drawing/2014/main" id="{9AACEFF0-62FC-4C4A-B62D-05D17F2A083E}"/>
              </a:ext>
            </a:extLst>
          </p:cNvPr>
          <p:cNvPicPr>
            <a:picLocks noChangeAspect="1"/>
          </p:cNvPicPr>
          <p:nvPr/>
        </p:nvPicPr>
        <p:blipFill>
          <a:blip r:embed="rId3"/>
          <a:stretch>
            <a:fillRect/>
          </a:stretch>
        </p:blipFill>
        <p:spPr>
          <a:xfrm>
            <a:off x="1547283" y="645106"/>
            <a:ext cx="5101204" cy="5559896"/>
          </a:xfrm>
          <a:prstGeom prst="rect">
            <a:avLst/>
          </a:prstGeom>
        </p:spPr>
      </p:pic>
      <p:sp>
        <p:nvSpPr>
          <p:cNvPr id="41" name="Rectangle 45">
            <a:extLst>
              <a:ext uri="{FF2B5EF4-FFF2-40B4-BE49-F238E27FC236}">
                <a16:creationId xmlns="" xmlns:a16="http://schemas.microsoft.com/office/drawing/2014/main" id="{343FF9E2-8F7E-4BCC-9A50-C41AD8A56D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7">
            <a:extLst>
              <a:ext uri="{FF2B5EF4-FFF2-40B4-BE49-F238E27FC236}">
                <a16:creationId xmlns="" xmlns:a16="http://schemas.microsoft.com/office/drawing/2014/main" id="{47751BC8-250F-493B-BDF9-D45BA5991D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19318" y="0"/>
            <a:ext cx="1920240" cy="731520"/>
          </a:xfrm>
          <a:prstGeom prst="rect">
            <a:avLst/>
          </a:prstGeom>
          <a:solidFill>
            <a:srgbClr val="556B3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49">
            <a:extLst>
              <a:ext uri="{FF2B5EF4-FFF2-40B4-BE49-F238E27FC236}">
                <a16:creationId xmlns="" xmlns:a16="http://schemas.microsoft.com/office/drawing/2014/main" id="{BF0F044C-8394-47CB-8E3D-FA56B069396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51">
            <a:extLst>
              <a:ext uri="{FF2B5EF4-FFF2-40B4-BE49-F238E27FC236}">
                <a16:creationId xmlns="" xmlns:a16="http://schemas.microsoft.com/office/drawing/2014/main" id="{6B2DCD75-B707-4C51-8ADC-813834C09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53">
            <a:extLst>
              <a:ext uri="{FF2B5EF4-FFF2-40B4-BE49-F238E27FC236}">
                <a16:creationId xmlns="" xmlns:a16="http://schemas.microsoft.com/office/drawing/2014/main" id="{F4851414-8BB1-42EF-912B-608FCE07B24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9" name="Picture 4" descr="A picture containing drawing&#10;&#10;Description generated with very high confidence">
            <a:extLst>
              <a:ext uri="{FF2B5EF4-FFF2-40B4-BE49-F238E27FC236}">
                <a16:creationId xmlns="" xmlns:a16="http://schemas.microsoft.com/office/drawing/2014/main" xmlns:lc="http://schemas.openxmlformats.org/drawingml/2006/lockedCanvas" id="{BC87CD9A-F13E-459C-8FAA-A3354DE54BF8}"/>
              </a:ext>
            </a:extLst>
          </p:cNvPr>
          <p:cNvPicPr>
            <a:picLocks noChangeAspect="1"/>
          </p:cNvPicPr>
          <p:nvPr/>
        </p:nvPicPr>
        <p:blipFill>
          <a:blip r:embed="rId4"/>
          <a:stretch>
            <a:fillRect/>
          </a:stretch>
        </p:blipFill>
        <p:spPr>
          <a:xfrm>
            <a:off x="9553576" y="5828764"/>
            <a:ext cx="2381250" cy="752475"/>
          </a:xfrm>
          <a:prstGeom prst="rect">
            <a:avLst/>
          </a:prstGeom>
        </p:spPr>
      </p:pic>
      <p:pic>
        <p:nvPicPr>
          <p:cNvPr id="20" name="Picture 8" descr="A close up of a logo&#10;&#10;Description generated with very high confidence">
            <a:extLst>
              <a:ext uri="{FF2B5EF4-FFF2-40B4-BE49-F238E27FC236}">
                <a16:creationId xmlns="" xmlns:a16="http://schemas.microsoft.com/office/drawing/2014/main" id="{2F882B66-9FA3-49BC-8D48-4A479A776CBB}"/>
              </a:ext>
            </a:extLst>
          </p:cNvPr>
          <p:cNvPicPr>
            <a:picLocks noChangeAspect="1"/>
          </p:cNvPicPr>
          <p:nvPr/>
        </p:nvPicPr>
        <p:blipFill>
          <a:blip r:embed="rId5"/>
          <a:stretch>
            <a:fillRect/>
          </a:stretch>
        </p:blipFill>
        <p:spPr>
          <a:xfrm>
            <a:off x="451880" y="5680364"/>
            <a:ext cx="1778702" cy="900875"/>
          </a:xfrm>
          <a:prstGeom prst="rect">
            <a:avLst/>
          </a:prstGeom>
        </p:spPr>
      </p:pic>
    </p:spTree>
    <p:extLst>
      <p:ext uri="{BB962C8B-B14F-4D97-AF65-F5344CB8AC3E}">
        <p14:creationId xmlns:p14="http://schemas.microsoft.com/office/powerpoint/2010/main" val="291738299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 xmlns:a16="http://schemas.microsoft.com/office/drawing/2014/main" id="{763F366B-15A4-4C34-A8FB-1463187F4D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 xmlns:a16="http://schemas.microsoft.com/office/drawing/2014/main" id="{2F0CDF20-D900-4EA0-BBC1-75DD29E35E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3" name="Rectangle 32">
            <a:extLst>
              <a:ext uri="{FF2B5EF4-FFF2-40B4-BE49-F238E27FC236}">
                <a16:creationId xmlns="" xmlns:a16="http://schemas.microsoft.com/office/drawing/2014/main" id="{145BD72F-5873-414C-BAFE-3DB037286A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5" name="Rectangle 34">
            <a:extLst>
              <a:ext uri="{FF2B5EF4-FFF2-40B4-BE49-F238E27FC236}">
                <a16:creationId xmlns="" xmlns:a16="http://schemas.microsoft.com/office/drawing/2014/main" id="{73336A80-D3E7-4B14-9422-4FCC01CD17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7" name="Group 36">
            <a:extLst>
              <a:ext uri="{FF2B5EF4-FFF2-40B4-BE49-F238E27FC236}">
                <a16:creationId xmlns="" xmlns:a16="http://schemas.microsoft.com/office/drawing/2014/main" id="{9C09B750-AF4C-4ED6-BD57-8F5419B2A2B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828372" y="1267730"/>
            <a:ext cx="1567331" cy="645295"/>
            <a:chOff x="5318306" y="1386268"/>
            <a:chExt cx="1567331" cy="645295"/>
          </a:xfrm>
        </p:grpSpPr>
        <p:cxnSp>
          <p:nvCxnSpPr>
            <p:cNvPr id="38" name="Straight Connector 37">
              <a:extLst>
                <a:ext uri="{FF2B5EF4-FFF2-40B4-BE49-F238E27FC236}">
                  <a16:creationId xmlns="" xmlns:a16="http://schemas.microsoft.com/office/drawing/2014/main" id="{405D7054-5C69-4968-8A58-0AE7AA62444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51DC8DEF-D249-4084-B3FF-AD663E222CF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36221F23-9E38-4D0D-9EAA-D61A2863EFD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 xmlns:a16="http://schemas.microsoft.com/office/drawing/2014/main" id="{E2ADD2F6-F7FC-464F-8F18-5BDBD27A73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55A53D0-91D0-4168-8167-D40AFB65CFC1}"/>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3000" cap="all" spc="-100"/>
              <a:t>Die </a:t>
            </a:r>
            <a:r>
              <a:rPr lang="en-US" sz="3000" cap="all" spc="-100" err="1"/>
              <a:t>slawische</a:t>
            </a:r>
            <a:r>
              <a:rPr lang="en-US" sz="3000" cap="all" spc="-100"/>
              <a:t> </a:t>
            </a:r>
            <a:r>
              <a:rPr lang="en-US" sz="3000" cap="all" spc="-100" err="1"/>
              <a:t>Sprachgruppe</a:t>
            </a:r>
            <a:endParaRPr lang="en-US" sz="3000" cap="all" spc="-100"/>
          </a:p>
        </p:txBody>
      </p:sp>
      <p:sp>
        <p:nvSpPr>
          <p:cNvPr id="44" name="Rectangle 43">
            <a:extLst>
              <a:ext uri="{FF2B5EF4-FFF2-40B4-BE49-F238E27FC236}">
                <a16:creationId xmlns="" xmlns:a16="http://schemas.microsoft.com/office/drawing/2014/main" id="{5A3A31F1-FA83-497F-98FF-9A5621DC55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map&#10;&#10;Description generated with very high confidence">
            <a:extLst>
              <a:ext uri="{FF2B5EF4-FFF2-40B4-BE49-F238E27FC236}">
                <a16:creationId xmlns="" xmlns:a16="http://schemas.microsoft.com/office/drawing/2014/main" id="{F9130538-A2A1-4D5E-B239-A1D65A98AA44}"/>
              </a:ext>
            </a:extLst>
          </p:cNvPr>
          <p:cNvPicPr>
            <a:picLocks noChangeAspect="1"/>
          </p:cNvPicPr>
          <p:nvPr/>
        </p:nvPicPr>
        <p:blipFill rotWithShape="1">
          <a:blip r:embed="rId3"/>
          <a:srcRect t="6029" r="2" b="2"/>
          <a:stretch/>
        </p:blipFill>
        <p:spPr>
          <a:xfrm>
            <a:off x="213346" y="628938"/>
            <a:ext cx="7857001" cy="5660616"/>
          </a:xfrm>
          <a:prstGeom prst="rect">
            <a:avLst/>
          </a:prstGeom>
        </p:spPr>
      </p:pic>
      <p:sp>
        <p:nvSpPr>
          <p:cNvPr id="46" name="Rectangle 45">
            <a:extLst>
              <a:ext uri="{FF2B5EF4-FFF2-40B4-BE49-F238E27FC236}">
                <a16:creationId xmlns="" xmlns:a16="http://schemas.microsoft.com/office/drawing/2014/main" id="{343FF9E2-8F7E-4BCC-9A50-C41AD8A56D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47751BC8-250F-493B-BDF9-D45BA5991D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0" name="Straight Connector 49">
            <a:extLst>
              <a:ext uri="{FF2B5EF4-FFF2-40B4-BE49-F238E27FC236}">
                <a16:creationId xmlns="" xmlns:a16="http://schemas.microsoft.com/office/drawing/2014/main" id="{BF0F044C-8394-47CB-8E3D-FA56B069396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6B2DCD75-B707-4C51-8ADC-813834C09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F4851414-8BB1-42EF-912B-608FCE07B24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9" name="Picture 4" descr="A picture containing drawing&#10;&#10;Description generated with very high confidence">
            <a:extLst>
              <a:ext uri="{FF2B5EF4-FFF2-40B4-BE49-F238E27FC236}">
                <a16:creationId xmlns="" xmlns:a16="http://schemas.microsoft.com/office/drawing/2014/main" xmlns:lc="http://schemas.openxmlformats.org/drawingml/2006/lockedCanvas" id="{BC87CD9A-F13E-459C-8FAA-A3354DE54BF8}"/>
              </a:ext>
            </a:extLst>
          </p:cNvPr>
          <p:cNvPicPr>
            <a:picLocks noChangeAspect="1"/>
          </p:cNvPicPr>
          <p:nvPr/>
        </p:nvPicPr>
        <p:blipFill>
          <a:blip r:embed="rId4"/>
          <a:stretch>
            <a:fillRect/>
          </a:stretch>
        </p:blipFill>
        <p:spPr>
          <a:xfrm>
            <a:off x="9617549" y="5913316"/>
            <a:ext cx="2381250" cy="752475"/>
          </a:xfrm>
          <a:prstGeom prst="rect">
            <a:avLst/>
          </a:prstGeom>
        </p:spPr>
      </p:pic>
      <p:pic>
        <p:nvPicPr>
          <p:cNvPr id="20" name="Picture 8" descr="A close up of a logo&#10;&#10;Description generated with very high confidence">
            <a:extLst>
              <a:ext uri="{FF2B5EF4-FFF2-40B4-BE49-F238E27FC236}">
                <a16:creationId xmlns="" xmlns:a16="http://schemas.microsoft.com/office/drawing/2014/main" id="{2F882B66-9FA3-49BC-8D48-4A479A776CBB}"/>
              </a:ext>
            </a:extLst>
          </p:cNvPr>
          <p:cNvPicPr>
            <a:picLocks noChangeAspect="1"/>
          </p:cNvPicPr>
          <p:nvPr/>
        </p:nvPicPr>
        <p:blipFill>
          <a:blip r:embed="rId5"/>
          <a:stretch>
            <a:fillRect/>
          </a:stretch>
        </p:blipFill>
        <p:spPr>
          <a:xfrm>
            <a:off x="147549" y="5719560"/>
            <a:ext cx="2190804" cy="1139988"/>
          </a:xfrm>
          <a:prstGeom prst="rect">
            <a:avLst/>
          </a:prstGeom>
        </p:spPr>
      </p:pic>
    </p:spTree>
    <p:extLst>
      <p:ext uri="{BB962C8B-B14F-4D97-AF65-F5344CB8AC3E}">
        <p14:creationId xmlns:p14="http://schemas.microsoft.com/office/powerpoint/2010/main" val="69064609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16E249-EE1F-45CB-A549-1871D39A29AD}"/>
              </a:ext>
            </a:extLst>
          </p:cNvPr>
          <p:cNvSpPr>
            <a:spLocks noGrp="1"/>
          </p:cNvSpPr>
          <p:nvPr>
            <p:ph type="title"/>
          </p:nvPr>
        </p:nvSpPr>
        <p:spPr>
          <a:xfrm>
            <a:off x="1066800" y="728859"/>
            <a:ext cx="10058400" cy="1371600"/>
          </a:xfrm>
        </p:spPr>
        <p:txBody>
          <a:bodyPr>
            <a:normAutofit fontScale="90000"/>
          </a:bodyPr>
          <a:lstStyle/>
          <a:p>
            <a:r>
              <a:rPr lang="en-US"/>
              <a:t>Einige Wörter aus der romanischen </a:t>
            </a:r>
            <a:br>
              <a:rPr lang="en-US"/>
            </a:br>
            <a:r>
              <a:rPr lang="en-US" err="1"/>
              <a:t>Sprachgruppe</a:t>
            </a:r>
            <a:r>
              <a:rPr lang="en-US"/>
              <a:t> - </a:t>
            </a:r>
            <a:r>
              <a:rPr lang="en-US" err="1"/>
              <a:t>Französisch</a:t>
            </a:r>
          </a:p>
        </p:txBody>
      </p:sp>
      <p:sp>
        <p:nvSpPr>
          <p:cNvPr id="3" name="Content Placeholder 2">
            <a:extLst>
              <a:ext uri="{FF2B5EF4-FFF2-40B4-BE49-F238E27FC236}">
                <a16:creationId xmlns="" xmlns:a16="http://schemas.microsoft.com/office/drawing/2014/main" id="{E97B9DD6-5DA3-42C6-A825-B16F5F1592DB}"/>
              </a:ext>
            </a:extLst>
          </p:cNvPr>
          <p:cNvSpPr>
            <a:spLocks noGrp="1"/>
          </p:cNvSpPr>
          <p:nvPr>
            <p:ph sz="half" idx="2"/>
          </p:nvPr>
        </p:nvSpPr>
        <p:spPr>
          <a:xfrm>
            <a:off x="1069848" y="2094540"/>
            <a:ext cx="4754880" cy="3200400"/>
          </a:xfrm>
        </p:spPr>
        <p:txBody>
          <a:bodyPr vert="horz" lIns="91440" tIns="45720" rIns="91440" bIns="45720" rtlCol="0" anchor="t">
            <a:noAutofit/>
          </a:bodyPr>
          <a:lstStyle/>
          <a:p>
            <a:r>
              <a:rPr lang="bg-BG" err="1">
                <a:latin typeface="Calibri"/>
                <a:ea typeface="+mn-lt"/>
                <a:cs typeface="+mn-lt"/>
              </a:rPr>
              <a:t>Acteur</a:t>
            </a:r>
            <a:r>
              <a:rPr lang="bg-BG">
                <a:latin typeface="Calibri"/>
                <a:ea typeface="+mn-lt"/>
                <a:cs typeface="+mn-lt"/>
              </a:rPr>
              <a:t> (</a:t>
            </a:r>
            <a:r>
              <a:rPr lang="bg-BG" err="1">
                <a:latin typeface="Calibri"/>
                <a:ea typeface="+mn-lt"/>
                <a:cs typeface="+mn-lt"/>
              </a:rPr>
              <a:t>Fr</a:t>
            </a:r>
            <a:r>
              <a:rPr lang="bg-BG">
                <a:latin typeface="Calibri"/>
                <a:ea typeface="+mn-lt"/>
                <a:cs typeface="+mn-lt"/>
              </a:rPr>
              <a:t>.) - </a:t>
            </a:r>
            <a:r>
              <a:rPr lang="bg-BG" err="1">
                <a:latin typeface="Calibri"/>
                <a:ea typeface="+mn-lt"/>
                <a:cs typeface="+mn-lt"/>
              </a:rPr>
              <a:t>der</a:t>
            </a:r>
            <a:r>
              <a:rPr lang="bg-BG">
                <a:latin typeface="Calibri"/>
                <a:ea typeface="+mn-lt"/>
                <a:cs typeface="+mn-lt"/>
              </a:rPr>
              <a:t>  </a:t>
            </a:r>
            <a:r>
              <a:rPr lang="bg-BG" err="1">
                <a:latin typeface="Calibri"/>
                <a:ea typeface="+mn-lt"/>
                <a:cs typeface="+mn-lt"/>
              </a:rPr>
              <a:t>Schauspieler</a:t>
            </a:r>
            <a:r>
              <a:rPr lang="bg-BG">
                <a:latin typeface="Calibri"/>
                <a:ea typeface="+mn-lt"/>
                <a:cs typeface="+mn-lt"/>
              </a:rPr>
              <a:t> - актьор  </a:t>
            </a:r>
            <a:endParaRPr lang="en-US">
              <a:latin typeface="Calibri"/>
              <a:ea typeface="+mn-lt"/>
              <a:cs typeface="+mn-lt"/>
            </a:endParaRPr>
          </a:p>
          <a:p>
            <a:r>
              <a:rPr lang="bg-BG" err="1">
                <a:latin typeface="Calibri"/>
                <a:ea typeface="+mn-lt"/>
                <a:cs typeface="+mn-lt"/>
              </a:rPr>
              <a:t>Ballet</a:t>
            </a:r>
            <a:r>
              <a:rPr lang="bg-BG">
                <a:latin typeface="Calibri"/>
                <a:ea typeface="+mn-lt"/>
                <a:cs typeface="+mn-lt"/>
              </a:rPr>
              <a:t> </a:t>
            </a:r>
            <a:r>
              <a:rPr lang="bg-BG">
                <a:latin typeface="Calibri"/>
                <a:cs typeface="Calibri"/>
              </a:rPr>
              <a:t>(</a:t>
            </a:r>
            <a:r>
              <a:rPr lang="bg-BG" err="1">
                <a:latin typeface="Calibri"/>
                <a:cs typeface="Calibri"/>
              </a:rPr>
              <a:t>Fr</a:t>
            </a:r>
            <a:r>
              <a:rPr lang="bg-BG">
                <a:latin typeface="Calibri"/>
                <a:cs typeface="Calibri"/>
              </a:rPr>
              <a:t>.)</a:t>
            </a:r>
            <a:r>
              <a:rPr lang="bg-BG">
                <a:latin typeface="Calibri"/>
                <a:ea typeface="+mn-lt"/>
                <a:cs typeface="+mn-lt"/>
              </a:rPr>
              <a:t> - </a:t>
            </a:r>
            <a:r>
              <a:rPr lang="bg-BG" err="1">
                <a:latin typeface="Calibri"/>
                <a:ea typeface="+mn-lt"/>
                <a:cs typeface="+mn-lt"/>
              </a:rPr>
              <a:t>das</a:t>
            </a:r>
            <a:r>
              <a:rPr lang="bg-BG">
                <a:latin typeface="Calibri"/>
                <a:ea typeface="+mn-lt"/>
                <a:cs typeface="+mn-lt"/>
              </a:rPr>
              <a:t> </a:t>
            </a:r>
            <a:r>
              <a:rPr lang="bg-BG" err="1">
                <a:latin typeface="Calibri"/>
                <a:ea typeface="+mn-lt"/>
                <a:cs typeface="+mn-lt"/>
              </a:rPr>
              <a:t>Ballett</a:t>
            </a:r>
            <a:r>
              <a:rPr lang="bg-BG">
                <a:latin typeface="Calibri"/>
                <a:ea typeface="+mn-lt"/>
                <a:cs typeface="+mn-lt"/>
              </a:rPr>
              <a:t> - балет</a:t>
            </a:r>
            <a:endParaRPr lang="en-US">
              <a:latin typeface="Calibri"/>
              <a:ea typeface="+mn-lt"/>
              <a:cs typeface="+mn-lt"/>
            </a:endParaRPr>
          </a:p>
          <a:p>
            <a:r>
              <a:rPr lang="bg-BG" err="1">
                <a:latin typeface="Calibri"/>
                <a:ea typeface="+mn-lt"/>
                <a:cs typeface="+mn-lt"/>
              </a:rPr>
              <a:t>Balcon</a:t>
            </a:r>
            <a:r>
              <a:rPr lang="bg-BG">
                <a:latin typeface="Calibri"/>
                <a:ea typeface="+mn-lt"/>
                <a:cs typeface="+mn-lt"/>
              </a:rPr>
              <a:t> </a:t>
            </a:r>
            <a:r>
              <a:rPr lang="bg-BG">
                <a:latin typeface="Calibri"/>
                <a:cs typeface="Calibri"/>
              </a:rPr>
              <a:t>(</a:t>
            </a:r>
            <a:r>
              <a:rPr lang="bg-BG" err="1">
                <a:latin typeface="Calibri"/>
                <a:cs typeface="Calibri"/>
              </a:rPr>
              <a:t>Fr</a:t>
            </a:r>
            <a:r>
              <a:rPr lang="bg-BG">
                <a:latin typeface="Calibri"/>
                <a:cs typeface="Calibri"/>
              </a:rPr>
              <a:t>.) - </a:t>
            </a:r>
            <a:r>
              <a:rPr lang="bg-BG" err="1">
                <a:latin typeface="Calibri"/>
                <a:cs typeface="Calibri"/>
              </a:rPr>
              <a:t>der</a:t>
            </a:r>
            <a:r>
              <a:rPr lang="bg-BG">
                <a:latin typeface="Calibri"/>
                <a:cs typeface="Calibri"/>
              </a:rPr>
              <a:t> </a:t>
            </a:r>
            <a:r>
              <a:rPr lang="bg-BG" err="1">
                <a:latin typeface="Calibri"/>
                <a:cs typeface="Calibri"/>
              </a:rPr>
              <a:t>Balkon</a:t>
            </a:r>
            <a:r>
              <a:rPr lang="bg-BG">
                <a:latin typeface="Calibri"/>
                <a:cs typeface="Calibri"/>
              </a:rPr>
              <a:t> - балкон</a:t>
            </a:r>
            <a:endParaRPr lang="en-US">
              <a:latin typeface="Calibri"/>
              <a:ea typeface="+mn-lt"/>
              <a:cs typeface="Calibri"/>
            </a:endParaRPr>
          </a:p>
          <a:p>
            <a:r>
              <a:rPr lang="bg-BG" err="1">
                <a:latin typeface="Calibri"/>
                <a:ea typeface="+mn-lt"/>
                <a:cs typeface="+mn-lt"/>
              </a:rPr>
              <a:t>Blouse</a:t>
            </a:r>
            <a:r>
              <a:rPr lang="bg-BG">
                <a:latin typeface="Calibri"/>
                <a:ea typeface="+mn-lt"/>
                <a:cs typeface="+mn-lt"/>
              </a:rPr>
              <a:t> </a:t>
            </a:r>
            <a:r>
              <a:rPr lang="bg-BG">
                <a:latin typeface="Calibri"/>
                <a:cs typeface="Calibri"/>
              </a:rPr>
              <a:t>(</a:t>
            </a:r>
            <a:r>
              <a:rPr lang="bg-BG" err="1">
                <a:latin typeface="Calibri"/>
                <a:cs typeface="Calibri"/>
              </a:rPr>
              <a:t>Fr</a:t>
            </a:r>
            <a:r>
              <a:rPr lang="bg-BG">
                <a:latin typeface="Calibri"/>
                <a:cs typeface="Calibri"/>
              </a:rPr>
              <a:t>.) - </a:t>
            </a:r>
            <a:r>
              <a:rPr lang="bg-BG" err="1">
                <a:latin typeface="Calibri"/>
                <a:cs typeface="Calibri"/>
              </a:rPr>
              <a:t>die</a:t>
            </a:r>
            <a:r>
              <a:rPr lang="bg-BG">
                <a:latin typeface="Calibri"/>
                <a:cs typeface="Calibri"/>
              </a:rPr>
              <a:t> </a:t>
            </a:r>
            <a:r>
              <a:rPr lang="bg-BG" err="1">
                <a:latin typeface="Calibri"/>
                <a:cs typeface="Calibri"/>
              </a:rPr>
              <a:t>Bluse</a:t>
            </a:r>
            <a:r>
              <a:rPr lang="bg-BG">
                <a:latin typeface="Calibri"/>
                <a:cs typeface="Calibri"/>
              </a:rPr>
              <a:t> - блуза</a:t>
            </a:r>
            <a:endParaRPr lang="bg-BG">
              <a:latin typeface="Calibri"/>
              <a:ea typeface="+mn-lt"/>
              <a:cs typeface="Calibri"/>
            </a:endParaRPr>
          </a:p>
          <a:p>
            <a:r>
              <a:rPr lang="bg-BG" err="1">
                <a:latin typeface="Calibri"/>
                <a:ea typeface="+mn-lt"/>
                <a:cs typeface="+mn-lt"/>
              </a:rPr>
              <a:t>Vase</a:t>
            </a:r>
            <a:r>
              <a:rPr lang="bg-BG">
                <a:latin typeface="Calibri"/>
                <a:ea typeface="+mn-lt"/>
                <a:cs typeface="+mn-lt"/>
              </a:rPr>
              <a:t> </a:t>
            </a:r>
            <a:r>
              <a:rPr lang="bg-BG">
                <a:latin typeface="Calibri"/>
                <a:cs typeface="Calibri"/>
              </a:rPr>
              <a:t>(</a:t>
            </a:r>
            <a:r>
              <a:rPr lang="bg-BG" err="1">
                <a:latin typeface="Calibri"/>
                <a:cs typeface="Calibri"/>
              </a:rPr>
              <a:t>Fr</a:t>
            </a:r>
            <a:r>
              <a:rPr lang="bg-BG">
                <a:latin typeface="Calibri"/>
                <a:cs typeface="Calibri"/>
              </a:rPr>
              <a:t>.) - </a:t>
            </a:r>
            <a:r>
              <a:rPr lang="bg-BG" err="1">
                <a:latin typeface="Calibri"/>
                <a:cs typeface="Calibri"/>
              </a:rPr>
              <a:t>die</a:t>
            </a:r>
            <a:r>
              <a:rPr lang="bg-BG">
                <a:latin typeface="Calibri"/>
                <a:cs typeface="Calibri"/>
              </a:rPr>
              <a:t> </a:t>
            </a:r>
            <a:r>
              <a:rPr lang="bg-BG" err="1">
                <a:latin typeface="Calibri"/>
                <a:cs typeface="Calibri"/>
              </a:rPr>
              <a:t>Vase</a:t>
            </a:r>
            <a:r>
              <a:rPr lang="bg-BG">
                <a:latin typeface="Calibri"/>
                <a:cs typeface="Calibri"/>
              </a:rPr>
              <a:t> - ваза</a:t>
            </a:r>
            <a:endParaRPr lang="bg-BG">
              <a:latin typeface="Calibri"/>
              <a:ea typeface="+mn-lt"/>
              <a:cs typeface="Calibri"/>
            </a:endParaRPr>
          </a:p>
          <a:p>
            <a:r>
              <a:rPr lang="bg-BG" err="1">
                <a:latin typeface="Calibri"/>
                <a:ea typeface="+mn-lt"/>
                <a:cs typeface="+mn-lt"/>
              </a:rPr>
              <a:t>Dessert</a:t>
            </a:r>
            <a:r>
              <a:rPr lang="bg-BG">
                <a:latin typeface="Calibri"/>
                <a:ea typeface="+mn-lt"/>
                <a:cs typeface="+mn-lt"/>
              </a:rPr>
              <a:t> </a:t>
            </a:r>
            <a:r>
              <a:rPr lang="bg-BG">
                <a:latin typeface="Calibri"/>
                <a:cs typeface="Calibri"/>
              </a:rPr>
              <a:t>(</a:t>
            </a:r>
            <a:r>
              <a:rPr lang="bg-BG" err="1">
                <a:latin typeface="Calibri"/>
                <a:cs typeface="Calibri"/>
              </a:rPr>
              <a:t>Fr</a:t>
            </a:r>
            <a:r>
              <a:rPr lang="bg-BG">
                <a:latin typeface="Calibri"/>
                <a:cs typeface="Calibri"/>
              </a:rPr>
              <a:t>.) - </a:t>
            </a:r>
            <a:r>
              <a:rPr lang="bg-BG" err="1">
                <a:latin typeface="Calibri"/>
                <a:cs typeface="Calibri"/>
              </a:rPr>
              <a:t>der</a:t>
            </a:r>
            <a:r>
              <a:rPr lang="bg-BG">
                <a:latin typeface="Calibri"/>
                <a:cs typeface="Calibri"/>
              </a:rPr>
              <a:t> </a:t>
            </a:r>
            <a:r>
              <a:rPr lang="bg-BG" err="1">
                <a:latin typeface="Calibri"/>
                <a:cs typeface="Calibri"/>
              </a:rPr>
              <a:t>Nachtisch</a:t>
            </a:r>
            <a:r>
              <a:rPr lang="bg-BG">
                <a:latin typeface="Calibri"/>
                <a:cs typeface="Calibri"/>
              </a:rPr>
              <a:t> - десерт </a:t>
            </a:r>
            <a:endParaRPr lang="bg-BG">
              <a:latin typeface="Calibri"/>
              <a:ea typeface="+mn-lt"/>
              <a:cs typeface="Calibri"/>
            </a:endParaRPr>
          </a:p>
          <a:p>
            <a:r>
              <a:rPr lang="bg-BG" err="1">
                <a:latin typeface="Calibri"/>
                <a:ea typeface="+mn-lt"/>
                <a:cs typeface="+mn-lt"/>
              </a:rPr>
              <a:t>Effet</a:t>
            </a:r>
            <a:r>
              <a:rPr lang="bg-BG">
                <a:latin typeface="Calibri"/>
                <a:ea typeface="+mn-lt"/>
                <a:cs typeface="+mn-lt"/>
              </a:rPr>
              <a:t> </a:t>
            </a:r>
            <a:r>
              <a:rPr lang="bg-BG">
                <a:latin typeface="Calibri"/>
                <a:cs typeface="Calibri"/>
              </a:rPr>
              <a:t>(</a:t>
            </a:r>
            <a:r>
              <a:rPr lang="bg-BG" err="1">
                <a:latin typeface="Calibri"/>
                <a:cs typeface="Calibri"/>
              </a:rPr>
              <a:t>Fr</a:t>
            </a:r>
            <a:r>
              <a:rPr lang="bg-BG">
                <a:latin typeface="Calibri"/>
                <a:cs typeface="Calibri"/>
              </a:rPr>
              <a:t>.) - </a:t>
            </a:r>
            <a:r>
              <a:rPr lang="bg-BG" err="1">
                <a:latin typeface="Calibri"/>
                <a:cs typeface="Calibri"/>
              </a:rPr>
              <a:t>der</a:t>
            </a:r>
            <a:r>
              <a:rPr lang="bg-BG">
                <a:latin typeface="Calibri"/>
                <a:cs typeface="Calibri"/>
              </a:rPr>
              <a:t> </a:t>
            </a:r>
            <a:r>
              <a:rPr lang="bg-BG" err="1">
                <a:latin typeface="Calibri"/>
                <a:cs typeface="Calibri"/>
              </a:rPr>
              <a:t>Effekt</a:t>
            </a:r>
            <a:r>
              <a:rPr lang="bg-BG">
                <a:latin typeface="Calibri"/>
                <a:cs typeface="Calibri"/>
              </a:rPr>
              <a:t> - ефект</a:t>
            </a:r>
            <a:endParaRPr lang="en-US">
              <a:latin typeface="Calibri"/>
              <a:ea typeface="+mn-lt"/>
              <a:cs typeface="Calibri"/>
            </a:endParaRPr>
          </a:p>
          <a:p>
            <a:r>
              <a:rPr lang="bg-BG" err="1">
                <a:latin typeface="Calibri"/>
                <a:ea typeface="+mn-lt"/>
                <a:cs typeface="+mn-lt"/>
              </a:rPr>
              <a:t>Journaliste</a:t>
            </a:r>
            <a:r>
              <a:rPr lang="bg-BG">
                <a:latin typeface="Calibri"/>
                <a:ea typeface="+mn-lt"/>
                <a:cs typeface="+mn-lt"/>
              </a:rPr>
              <a:t> </a:t>
            </a:r>
            <a:r>
              <a:rPr lang="bg-BG">
                <a:latin typeface="Calibri"/>
                <a:cs typeface="Calibri"/>
              </a:rPr>
              <a:t>(</a:t>
            </a:r>
            <a:r>
              <a:rPr lang="bg-BG" err="1">
                <a:latin typeface="Calibri"/>
                <a:cs typeface="Calibri"/>
              </a:rPr>
              <a:t>Fr</a:t>
            </a:r>
            <a:r>
              <a:rPr lang="bg-BG">
                <a:latin typeface="Calibri"/>
                <a:cs typeface="Calibri"/>
              </a:rPr>
              <a:t>.) - </a:t>
            </a:r>
            <a:r>
              <a:rPr lang="bg-BG" err="1">
                <a:latin typeface="Calibri"/>
                <a:cs typeface="Calibri"/>
              </a:rPr>
              <a:t>der</a:t>
            </a:r>
            <a:r>
              <a:rPr lang="bg-BG">
                <a:latin typeface="Calibri"/>
                <a:cs typeface="Calibri"/>
              </a:rPr>
              <a:t> </a:t>
            </a:r>
            <a:r>
              <a:rPr lang="bg-BG" err="1">
                <a:latin typeface="Calibri"/>
                <a:cs typeface="Calibri"/>
              </a:rPr>
              <a:t>Journalist</a:t>
            </a:r>
            <a:r>
              <a:rPr lang="bg-BG">
                <a:latin typeface="Calibri"/>
                <a:cs typeface="Calibri"/>
              </a:rPr>
              <a:t> - журналист</a:t>
            </a:r>
            <a:endParaRPr lang="en-US">
              <a:latin typeface="Calibri"/>
              <a:ea typeface="+mn-lt"/>
              <a:cs typeface="Calibri"/>
            </a:endParaRPr>
          </a:p>
          <a:p>
            <a:r>
              <a:rPr lang="bg-BG" err="1">
                <a:latin typeface="Calibri"/>
                <a:ea typeface="+mn-lt"/>
                <a:cs typeface="+mn-lt"/>
              </a:rPr>
              <a:t>Interessant</a:t>
            </a:r>
            <a:r>
              <a:rPr lang="bg-BG">
                <a:latin typeface="Calibri"/>
                <a:ea typeface="+mn-lt"/>
                <a:cs typeface="+mn-lt"/>
              </a:rPr>
              <a:t>  </a:t>
            </a:r>
            <a:r>
              <a:rPr lang="bg-BG">
                <a:latin typeface="Calibri"/>
                <a:cs typeface="Calibri"/>
              </a:rPr>
              <a:t>(</a:t>
            </a:r>
            <a:r>
              <a:rPr lang="bg-BG" err="1">
                <a:latin typeface="Calibri"/>
                <a:cs typeface="Calibri"/>
              </a:rPr>
              <a:t>Fr</a:t>
            </a:r>
            <a:r>
              <a:rPr lang="bg-BG">
                <a:latin typeface="Calibri"/>
                <a:cs typeface="Calibri"/>
              </a:rPr>
              <a:t>.) - </a:t>
            </a:r>
            <a:r>
              <a:rPr lang="bg-BG" err="1">
                <a:latin typeface="Calibri"/>
                <a:cs typeface="Calibri"/>
              </a:rPr>
              <a:t>interessant</a:t>
            </a:r>
            <a:r>
              <a:rPr lang="bg-BG">
                <a:latin typeface="Calibri"/>
                <a:cs typeface="Calibri"/>
              </a:rPr>
              <a:t> - интересен </a:t>
            </a:r>
            <a:endParaRPr lang="en-US">
              <a:latin typeface="Calibri"/>
              <a:ea typeface="+mn-lt"/>
              <a:cs typeface="Calibri"/>
            </a:endParaRPr>
          </a:p>
          <a:p>
            <a:r>
              <a:rPr lang="bg-BG" err="1">
                <a:latin typeface="Calibri"/>
                <a:ea typeface="+mn-lt"/>
                <a:cs typeface="+mn-lt"/>
              </a:rPr>
              <a:t>Politique</a:t>
            </a:r>
            <a:r>
              <a:rPr lang="bg-BG">
                <a:latin typeface="Calibri"/>
                <a:ea typeface="+mn-lt"/>
                <a:cs typeface="+mn-lt"/>
              </a:rPr>
              <a:t> </a:t>
            </a:r>
            <a:r>
              <a:rPr lang="bg-BG">
                <a:latin typeface="Calibri"/>
                <a:cs typeface="Calibri"/>
              </a:rPr>
              <a:t>(</a:t>
            </a:r>
            <a:r>
              <a:rPr lang="bg-BG" err="1">
                <a:latin typeface="Calibri"/>
                <a:cs typeface="Calibri"/>
              </a:rPr>
              <a:t>Fr</a:t>
            </a:r>
            <a:r>
              <a:rPr lang="bg-BG">
                <a:latin typeface="Calibri"/>
                <a:cs typeface="Calibri"/>
              </a:rPr>
              <a:t>.) - </a:t>
            </a:r>
            <a:r>
              <a:rPr lang="bg-BG" err="1">
                <a:latin typeface="Calibri"/>
                <a:cs typeface="Calibri"/>
              </a:rPr>
              <a:t>die</a:t>
            </a:r>
            <a:r>
              <a:rPr lang="bg-BG">
                <a:latin typeface="Calibri"/>
                <a:cs typeface="Calibri"/>
              </a:rPr>
              <a:t> </a:t>
            </a:r>
            <a:r>
              <a:rPr lang="bg-BG" err="1">
                <a:latin typeface="Calibri"/>
                <a:cs typeface="Calibri"/>
              </a:rPr>
              <a:t>Politik</a:t>
            </a:r>
            <a:r>
              <a:rPr lang="bg-BG">
                <a:latin typeface="Calibri"/>
                <a:cs typeface="Calibri"/>
              </a:rPr>
              <a:t> - политика</a:t>
            </a:r>
            <a:endParaRPr lang="en-US">
              <a:latin typeface="Calibri"/>
              <a:ea typeface="+mn-lt"/>
              <a:cs typeface="Calibri"/>
            </a:endParaRPr>
          </a:p>
          <a:p>
            <a:r>
              <a:rPr lang="en-US" err="1">
                <a:latin typeface="Calibri"/>
                <a:cs typeface="Calibri"/>
              </a:rPr>
              <a:t>Rôle</a:t>
            </a:r>
            <a:r>
              <a:rPr lang="en-US">
                <a:latin typeface="Calibri"/>
                <a:cs typeface="Calibri"/>
              </a:rPr>
              <a:t> (</a:t>
            </a:r>
            <a:r>
              <a:rPr lang="bg-BG" err="1">
                <a:latin typeface="Calibri"/>
                <a:cs typeface="Calibri"/>
              </a:rPr>
              <a:t>Fr</a:t>
            </a:r>
            <a:r>
              <a:rPr lang="bg-BG">
                <a:latin typeface="Calibri"/>
                <a:cs typeface="Calibri"/>
              </a:rPr>
              <a:t>.) - </a:t>
            </a:r>
            <a:r>
              <a:rPr lang="bg-BG" err="1">
                <a:latin typeface="Calibri"/>
                <a:cs typeface="Calibri"/>
              </a:rPr>
              <a:t>die</a:t>
            </a:r>
            <a:r>
              <a:rPr lang="bg-BG">
                <a:latin typeface="Calibri"/>
                <a:cs typeface="Calibri"/>
              </a:rPr>
              <a:t> </a:t>
            </a:r>
            <a:r>
              <a:rPr lang="bg-BG" err="1">
                <a:latin typeface="Calibri"/>
                <a:cs typeface="Calibri"/>
              </a:rPr>
              <a:t>Rolle</a:t>
            </a:r>
            <a:r>
              <a:rPr lang="bg-BG">
                <a:latin typeface="Calibri"/>
                <a:cs typeface="Calibri"/>
              </a:rPr>
              <a:t> - роля</a:t>
            </a:r>
          </a:p>
        </p:txBody>
      </p:sp>
      <p:pic>
        <p:nvPicPr>
          <p:cNvPr id="12" name="Picture 12" descr="A picture containing drawing&#10;&#10;Description generated with very high confidence">
            <a:extLst>
              <a:ext uri="{FF2B5EF4-FFF2-40B4-BE49-F238E27FC236}">
                <a16:creationId xmlns="" xmlns:a16="http://schemas.microsoft.com/office/drawing/2014/main" id="{A9DD144C-3F31-4A1E-8D8C-99CD53487D0B}"/>
              </a:ext>
            </a:extLst>
          </p:cNvPr>
          <p:cNvPicPr>
            <a:picLocks noChangeAspect="1"/>
          </p:cNvPicPr>
          <p:nvPr/>
        </p:nvPicPr>
        <p:blipFill>
          <a:blip r:embed="rId2"/>
          <a:stretch>
            <a:fillRect/>
          </a:stretch>
        </p:blipFill>
        <p:spPr>
          <a:xfrm>
            <a:off x="7584008" y="1503080"/>
            <a:ext cx="3657959" cy="3882425"/>
          </a:xfrm>
          <a:prstGeom prst="rect">
            <a:avLst/>
          </a:prstGeom>
        </p:spPr>
      </p:pic>
      <p:pic>
        <p:nvPicPr>
          <p:cNvPr id="5" name="Picture 4" descr="A picture containing drawing&#10;&#10;Description generated with very high confidence">
            <a:extLst>
              <a:ext uri="{FF2B5EF4-FFF2-40B4-BE49-F238E27FC236}">
                <a16:creationId xmlns="" xmlns:a16="http://schemas.microsoft.com/office/drawing/2014/main" xmlns:lc="http://schemas.openxmlformats.org/drawingml/2006/lockedCanvas" id="{BC87CD9A-F13E-459C-8FAA-A3354DE54BF8}"/>
              </a:ext>
            </a:extLst>
          </p:cNvPr>
          <p:cNvPicPr>
            <a:picLocks noChangeAspect="1"/>
          </p:cNvPicPr>
          <p:nvPr/>
        </p:nvPicPr>
        <p:blipFill>
          <a:blip r:embed="rId3"/>
          <a:stretch>
            <a:fillRect/>
          </a:stretch>
        </p:blipFill>
        <p:spPr>
          <a:xfrm>
            <a:off x="9371423" y="5685126"/>
            <a:ext cx="2381250" cy="752475"/>
          </a:xfrm>
          <a:prstGeom prst="rect">
            <a:avLst/>
          </a:prstGeom>
        </p:spPr>
      </p:pic>
      <p:pic>
        <p:nvPicPr>
          <p:cNvPr id="6" name="Picture 8" descr="A close up of a logo&#10;&#10;Description generated with very high confidence">
            <a:extLst>
              <a:ext uri="{FF2B5EF4-FFF2-40B4-BE49-F238E27FC236}">
                <a16:creationId xmlns="" xmlns:a16="http://schemas.microsoft.com/office/drawing/2014/main" id="{2F882B66-9FA3-49BC-8D48-4A479A776CBB}"/>
              </a:ext>
            </a:extLst>
          </p:cNvPr>
          <p:cNvPicPr>
            <a:picLocks noChangeAspect="1"/>
          </p:cNvPicPr>
          <p:nvPr/>
        </p:nvPicPr>
        <p:blipFill>
          <a:blip r:embed="rId4"/>
          <a:stretch>
            <a:fillRect/>
          </a:stretch>
        </p:blipFill>
        <p:spPr>
          <a:xfrm>
            <a:off x="6242649" y="5685125"/>
            <a:ext cx="2190804" cy="840367"/>
          </a:xfrm>
          <a:prstGeom prst="rect">
            <a:avLst/>
          </a:prstGeom>
        </p:spPr>
      </p:pic>
    </p:spTree>
    <p:extLst>
      <p:ext uri="{BB962C8B-B14F-4D97-AF65-F5344CB8AC3E}">
        <p14:creationId xmlns:p14="http://schemas.microsoft.com/office/powerpoint/2010/main" val="282218012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3C9E12-5522-49FD-B791-1F638C6560AB}"/>
              </a:ext>
            </a:extLst>
          </p:cNvPr>
          <p:cNvSpPr>
            <a:spLocks noGrp="1"/>
          </p:cNvSpPr>
          <p:nvPr>
            <p:ph type="title"/>
          </p:nvPr>
        </p:nvSpPr>
        <p:spPr>
          <a:xfrm>
            <a:off x="1066800" y="872632"/>
            <a:ext cx="10058400" cy="1371600"/>
          </a:xfrm>
        </p:spPr>
        <p:txBody>
          <a:bodyPr>
            <a:normAutofit/>
          </a:bodyPr>
          <a:lstStyle/>
          <a:p>
            <a:r>
              <a:rPr lang="en-US" sz="4400" err="1">
                <a:ea typeface="+mj-lt"/>
                <a:cs typeface="+mj-lt"/>
              </a:rPr>
              <a:t>Einige</a:t>
            </a:r>
            <a:r>
              <a:rPr lang="en-US" sz="4400">
                <a:ea typeface="+mj-lt"/>
                <a:cs typeface="+mj-lt"/>
              </a:rPr>
              <a:t> </a:t>
            </a:r>
            <a:r>
              <a:rPr lang="en-US" sz="4400" err="1">
                <a:ea typeface="+mj-lt"/>
                <a:cs typeface="+mj-lt"/>
              </a:rPr>
              <a:t>Wörter</a:t>
            </a:r>
            <a:r>
              <a:rPr lang="en-US" sz="4400">
                <a:ea typeface="+mj-lt"/>
                <a:cs typeface="+mj-lt"/>
              </a:rPr>
              <a:t> </a:t>
            </a:r>
            <a:r>
              <a:rPr lang="en-US" sz="4400" err="1">
                <a:ea typeface="+mj-lt"/>
                <a:cs typeface="+mj-lt"/>
              </a:rPr>
              <a:t>aus</a:t>
            </a:r>
            <a:r>
              <a:rPr lang="en-US" sz="4400">
                <a:ea typeface="+mj-lt"/>
                <a:cs typeface="+mj-lt"/>
              </a:rPr>
              <a:t> der </a:t>
            </a:r>
            <a:r>
              <a:rPr lang="en-US" sz="4400" err="1">
                <a:ea typeface="+mj-lt"/>
                <a:cs typeface="+mj-lt"/>
              </a:rPr>
              <a:t>romanischen</a:t>
            </a:r>
            <a:r>
              <a:rPr lang="en-US" sz="4400">
                <a:ea typeface="+mj-lt"/>
                <a:cs typeface="+mj-lt"/>
              </a:rPr>
              <a:t> </a:t>
            </a:r>
            <a:br>
              <a:rPr lang="en-US" sz="4400">
                <a:ea typeface="+mj-lt"/>
                <a:cs typeface="+mj-lt"/>
              </a:rPr>
            </a:br>
            <a:r>
              <a:rPr lang="en-US" sz="4400" err="1">
                <a:ea typeface="+mj-lt"/>
                <a:cs typeface="+mj-lt"/>
              </a:rPr>
              <a:t>Sprachgruppe</a:t>
            </a:r>
            <a:r>
              <a:rPr lang="en-US" sz="4400">
                <a:ea typeface="+mj-lt"/>
                <a:cs typeface="+mj-lt"/>
              </a:rPr>
              <a:t> - </a:t>
            </a:r>
            <a:r>
              <a:rPr lang="en-US" sz="4400" err="1">
                <a:ea typeface="+mj-lt"/>
                <a:cs typeface="+mj-lt"/>
              </a:rPr>
              <a:t>Latein</a:t>
            </a:r>
          </a:p>
          <a:p>
            <a:endParaRPr lang="en-US" sz="4400"/>
          </a:p>
        </p:txBody>
      </p:sp>
      <p:sp>
        <p:nvSpPr>
          <p:cNvPr id="3" name="Content Placeholder 2">
            <a:extLst>
              <a:ext uri="{FF2B5EF4-FFF2-40B4-BE49-F238E27FC236}">
                <a16:creationId xmlns="" xmlns:a16="http://schemas.microsoft.com/office/drawing/2014/main" id="{2982AE68-0743-46C4-BFC6-76F25F3308DF}"/>
              </a:ext>
            </a:extLst>
          </p:cNvPr>
          <p:cNvSpPr>
            <a:spLocks noGrp="1"/>
          </p:cNvSpPr>
          <p:nvPr>
            <p:ph sz="half" idx="1"/>
          </p:nvPr>
        </p:nvSpPr>
        <p:spPr>
          <a:xfrm>
            <a:off x="1066800" y="2103120"/>
            <a:ext cx="5272463" cy="4007832"/>
          </a:xfrm>
        </p:spPr>
        <p:txBody>
          <a:bodyPr vert="horz" lIns="91440" tIns="45720" rIns="91440" bIns="45720" rtlCol="0" anchor="t">
            <a:noAutofit/>
          </a:bodyPr>
          <a:lstStyle/>
          <a:p>
            <a:r>
              <a:rPr lang="en-US" dirty="0" err="1">
                <a:latin typeface="Calibri"/>
                <a:cs typeface="Calibri"/>
              </a:rPr>
              <a:t>Auctor</a:t>
            </a:r>
            <a:r>
              <a:rPr lang="en-US" dirty="0">
                <a:latin typeface="Calibri"/>
                <a:cs typeface="Calibri"/>
              </a:rPr>
              <a:t> (Lat.) - der </a:t>
            </a:r>
            <a:r>
              <a:rPr lang="en-US" dirty="0" err="1">
                <a:latin typeface="Calibri"/>
                <a:cs typeface="Calibri"/>
              </a:rPr>
              <a:t>Autor</a:t>
            </a:r>
            <a:r>
              <a:rPr lang="en-US" dirty="0">
                <a:latin typeface="Calibri"/>
                <a:cs typeface="Calibri"/>
              </a:rPr>
              <a:t> - </a:t>
            </a:r>
            <a:r>
              <a:rPr lang="en-US" dirty="0" err="1">
                <a:latin typeface="Calibri"/>
                <a:cs typeface="Calibri"/>
              </a:rPr>
              <a:t>автор</a:t>
            </a:r>
            <a:endParaRPr lang="en-US" dirty="0">
              <a:latin typeface="Calibri"/>
              <a:cs typeface="Calibri"/>
            </a:endParaRPr>
          </a:p>
          <a:p>
            <a:r>
              <a:rPr lang="en-US" dirty="0" err="1">
                <a:latin typeface="Calibri"/>
                <a:cs typeface="Calibri"/>
              </a:rPr>
              <a:t>Cultura</a:t>
            </a:r>
            <a:r>
              <a:rPr lang="en-US" dirty="0">
                <a:latin typeface="Calibri"/>
                <a:cs typeface="Calibri"/>
              </a:rPr>
              <a:t> </a:t>
            </a:r>
            <a:r>
              <a:rPr lang="en-US" dirty="0">
                <a:latin typeface="Calibri"/>
                <a:ea typeface="+mn-lt"/>
                <a:cs typeface="+mn-lt"/>
              </a:rPr>
              <a:t>(Lat.) - die </a:t>
            </a:r>
            <a:r>
              <a:rPr lang="en-US" dirty="0" err="1">
                <a:latin typeface="Calibri"/>
                <a:ea typeface="+mn-lt"/>
                <a:cs typeface="+mn-lt"/>
              </a:rPr>
              <a:t>Kultur</a:t>
            </a:r>
            <a:r>
              <a:rPr lang="en-US" dirty="0">
                <a:latin typeface="Calibri"/>
                <a:ea typeface="+mn-lt"/>
                <a:cs typeface="+mn-lt"/>
              </a:rPr>
              <a:t> - </a:t>
            </a:r>
            <a:r>
              <a:rPr lang="en-US" dirty="0" err="1">
                <a:latin typeface="Calibri"/>
                <a:ea typeface="+mn-lt"/>
                <a:cs typeface="+mn-lt"/>
              </a:rPr>
              <a:t>култура</a:t>
            </a:r>
            <a:endParaRPr lang="en-US" dirty="0">
              <a:latin typeface="Calibri"/>
              <a:cs typeface="Calibri"/>
            </a:endParaRPr>
          </a:p>
          <a:p>
            <a:r>
              <a:rPr lang="en-US" dirty="0" err="1">
                <a:latin typeface="Calibri"/>
                <a:cs typeface="Calibri"/>
              </a:rPr>
              <a:t>Litterae</a:t>
            </a:r>
            <a:r>
              <a:rPr lang="en-US" dirty="0">
                <a:latin typeface="Calibri"/>
                <a:cs typeface="Calibri"/>
              </a:rPr>
              <a:t> </a:t>
            </a:r>
            <a:r>
              <a:rPr lang="en-US" dirty="0">
                <a:latin typeface="Calibri"/>
                <a:ea typeface="+mn-lt"/>
                <a:cs typeface="+mn-lt"/>
              </a:rPr>
              <a:t>(Lat.) - die </a:t>
            </a:r>
            <a:r>
              <a:rPr lang="en-US" dirty="0" err="1">
                <a:latin typeface="Calibri"/>
                <a:ea typeface="+mn-lt"/>
                <a:cs typeface="+mn-lt"/>
              </a:rPr>
              <a:t>Literatur</a:t>
            </a:r>
            <a:r>
              <a:rPr lang="en-US" dirty="0">
                <a:latin typeface="Calibri"/>
                <a:ea typeface="+mn-lt"/>
                <a:cs typeface="+mn-lt"/>
              </a:rPr>
              <a:t> - </a:t>
            </a:r>
            <a:r>
              <a:rPr lang="en-US" dirty="0" err="1">
                <a:latin typeface="Calibri"/>
                <a:ea typeface="+mn-lt"/>
                <a:cs typeface="+mn-lt"/>
              </a:rPr>
              <a:t>литература</a:t>
            </a:r>
            <a:endParaRPr lang="en-US" dirty="0">
              <a:latin typeface="Calibri"/>
              <a:cs typeface="Calibri"/>
            </a:endParaRPr>
          </a:p>
          <a:p>
            <a:r>
              <a:rPr lang="en-US" dirty="0" err="1">
                <a:latin typeface="Calibri"/>
                <a:cs typeface="Calibri"/>
              </a:rPr>
              <a:t>Progressio</a:t>
            </a:r>
            <a:r>
              <a:rPr lang="en-US" dirty="0">
                <a:latin typeface="Calibri"/>
                <a:cs typeface="Calibri"/>
              </a:rPr>
              <a:t> </a:t>
            </a:r>
            <a:r>
              <a:rPr lang="en-US" dirty="0">
                <a:latin typeface="Calibri"/>
                <a:ea typeface="+mn-lt"/>
                <a:cs typeface="+mn-lt"/>
              </a:rPr>
              <a:t>(Lat.) - das </a:t>
            </a:r>
            <a:r>
              <a:rPr lang="en-US" dirty="0" err="1">
                <a:latin typeface="Calibri"/>
                <a:ea typeface="+mn-lt"/>
                <a:cs typeface="+mn-lt"/>
              </a:rPr>
              <a:t>Programm</a:t>
            </a:r>
            <a:r>
              <a:rPr lang="en-US" dirty="0">
                <a:latin typeface="Calibri"/>
                <a:ea typeface="+mn-lt"/>
                <a:cs typeface="+mn-lt"/>
              </a:rPr>
              <a:t> - </a:t>
            </a:r>
            <a:r>
              <a:rPr lang="en-US" dirty="0" err="1">
                <a:latin typeface="Calibri"/>
                <a:ea typeface="+mn-lt"/>
                <a:cs typeface="+mn-lt"/>
              </a:rPr>
              <a:t>програма</a:t>
            </a:r>
            <a:endParaRPr lang="en-US" dirty="0">
              <a:latin typeface="Calibri"/>
              <a:cs typeface="Calibri"/>
            </a:endParaRPr>
          </a:p>
          <a:p>
            <a:r>
              <a:rPr lang="en-US" dirty="0">
                <a:latin typeface="Calibri"/>
                <a:cs typeface="Calibri"/>
              </a:rPr>
              <a:t>Professor </a:t>
            </a:r>
            <a:r>
              <a:rPr lang="en-US" dirty="0">
                <a:latin typeface="Calibri"/>
                <a:ea typeface="+mn-lt"/>
                <a:cs typeface="+mn-lt"/>
              </a:rPr>
              <a:t>(Lat.) - der Professor - </a:t>
            </a:r>
            <a:r>
              <a:rPr lang="en-US" dirty="0" err="1">
                <a:latin typeface="Calibri"/>
                <a:ea typeface="+mn-lt"/>
                <a:cs typeface="+mn-lt"/>
              </a:rPr>
              <a:t>професор</a:t>
            </a:r>
            <a:endParaRPr lang="en-US" dirty="0">
              <a:latin typeface="Calibri"/>
              <a:ea typeface="+mn-lt"/>
              <a:cs typeface="+mn-lt"/>
            </a:endParaRPr>
          </a:p>
          <a:p>
            <a:r>
              <a:rPr lang="en-US" dirty="0">
                <a:latin typeface="Calibri"/>
                <a:cs typeface="Calibri"/>
              </a:rPr>
              <a:t>Ritual </a:t>
            </a:r>
            <a:r>
              <a:rPr lang="en-US" dirty="0">
                <a:latin typeface="Calibri"/>
                <a:ea typeface="+mn-lt"/>
                <a:cs typeface="+mn-lt"/>
              </a:rPr>
              <a:t>(Lat.) - das Ritual - </a:t>
            </a:r>
            <a:r>
              <a:rPr lang="en-US" dirty="0" err="1">
                <a:latin typeface="Calibri"/>
                <a:ea typeface="+mn-lt"/>
                <a:cs typeface="+mn-lt"/>
              </a:rPr>
              <a:t>ритуал</a:t>
            </a:r>
            <a:r>
              <a:rPr lang="en-US" dirty="0">
                <a:latin typeface="Calibri"/>
                <a:ea typeface="+mn-lt"/>
                <a:cs typeface="+mn-lt"/>
              </a:rPr>
              <a:t> </a:t>
            </a:r>
          </a:p>
          <a:p>
            <a:r>
              <a:rPr lang="bg-BG" dirty="0" err="1">
                <a:latin typeface="Calibri"/>
                <a:ea typeface="+mn-lt"/>
                <a:cs typeface="+mn-lt"/>
              </a:rPr>
              <a:t>Theme</a:t>
            </a:r>
            <a:r>
              <a:rPr lang="bg-BG" dirty="0">
                <a:latin typeface="Calibri"/>
                <a:ea typeface="+mn-lt"/>
                <a:cs typeface="+mn-lt"/>
              </a:rPr>
              <a:t> (</a:t>
            </a:r>
            <a:r>
              <a:rPr lang="bg-BG" dirty="0" err="1">
                <a:latin typeface="Calibri"/>
                <a:ea typeface="+mn-lt"/>
                <a:cs typeface="+mn-lt"/>
              </a:rPr>
              <a:t>Lat</a:t>
            </a:r>
            <a:r>
              <a:rPr lang="bg-BG" dirty="0">
                <a:latin typeface="Calibri"/>
                <a:ea typeface="+mn-lt"/>
                <a:cs typeface="+mn-lt"/>
              </a:rPr>
              <a:t>.) - </a:t>
            </a:r>
            <a:r>
              <a:rPr lang="bg-BG" dirty="0" err="1">
                <a:latin typeface="Calibri"/>
                <a:ea typeface="+mn-lt"/>
                <a:cs typeface="+mn-lt"/>
              </a:rPr>
              <a:t>das</a:t>
            </a:r>
            <a:r>
              <a:rPr lang="bg-BG" dirty="0">
                <a:latin typeface="Calibri"/>
                <a:ea typeface="+mn-lt"/>
                <a:cs typeface="+mn-lt"/>
              </a:rPr>
              <a:t> </a:t>
            </a:r>
            <a:r>
              <a:rPr lang="bg-BG" dirty="0" err="1">
                <a:latin typeface="Calibri"/>
                <a:ea typeface="+mn-lt"/>
                <a:cs typeface="+mn-lt"/>
              </a:rPr>
              <a:t>Thema</a:t>
            </a:r>
            <a:r>
              <a:rPr lang="bg-BG" dirty="0">
                <a:latin typeface="Calibri"/>
                <a:ea typeface="+mn-lt"/>
                <a:cs typeface="+mn-lt"/>
              </a:rPr>
              <a:t> - тема</a:t>
            </a:r>
            <a:endParaRPr lang="bg-BG" dirty="0">
              <a:latin typeface="Calibri"/>
              <a:cs typeface="Calibri"/>
            </a:endParaRPr>
          </a:p>
          <a:p>
            <a:r>
              <a:rPr lang="bg-BG" dirty="0" err="1">
                <a:latin typeface="Calibri"/>
                <a:ea typeface="+mn-lt"/>
                <a:cs typeface="+mn-lt"/>
              </a:rPr>
              <a:t>Traditum</a:t>
            </a:r>
            <a:r>
              <a:rPr lang="bg-BG" dirty="0">
                <a:latin typeface="Calibri"/>
                <a:ea typeface="+mn-lt"/>
                <a:cs typeface="+mn-lt"/>
              </a:rPr>
              <a:t> (</a:t>
            </a:r>
            <a:r>
              <a:rPr lang="bg-BG" dirty="0" err="1">
                <a:latin typeface="Calibri"/>
                <a:ea typeface="+mn-lt"/>
                <a:cs typeface="+mn-lt"/>
              </a:rPr>
              <a:t>Lat</a:t>
            </a:r>
            <a:r>
              <a:rPr lang="bg-BG" dirty="0">
                <a:latin typeface="Calibri"/>
                <a:ea typeface="+mn-lt"/>
                <a:cs typeface="+mn-lt"/>
              </a:rPr>
              <a:t>.) - </a:t>
            </a:r>
            <a:r>
              <a:rPr lang="bg-BG" dirty="0" err="1">
                <a:latin typeface="Calibri"/>
                <a:ea typeface="+mn-lt"/>
                <a:cs typeface="+mn-lt"/>
              </a:rPr>
              <a:t>die</a:t>
            </a:r>
            <a:r>
              <a:rPr lang="bg-BG" dirty="0">
                <a:latin typeface="Calibri"/>
                <a:ea typeface="+mn-lt"/>
                <a:cs typeface="+mn-lt"/>
              </a:rPr>
              <a:t> </a:t>
            </a:r>
            <a:r>
              <a:rPr lang="bg-BG" dirty="0" err="1">
                <a:latin typeface="Calibri"/>
                <a:ea typeface="+mn-lt"/>
                <a:cs typeface="+mn-lt"/>
              </a:rPr>
              <a:t>Tradition</a:t>
            </a:r>
            <a:r>
              <a:rPr lang="bg-BG" dirty="0">
                <a:latin typeface="Calibri"/>
                <a:ea typeface="+mn-lt"/>
                <a:cs typeface="+mn-lt"/>
              </a:rPr>
              <a:t> - традиция</a:t>
            </a:r>
            <a:endParaRPr lang="bg-BG" dirty="0">
              <a:latin typeface="Calibri"/>
              <a:cs typeface="Calibri"/>
            </a:endParaRPr>
          </a:p>
          <a:p>
            <a:r>
              <a:rPr lang="bg-BG" dirty="0" err="1">
                <a:latin typeface="Calibri"/>
                <a:ea typeface="+mn-lt"/>
                <a:cs typeface="+mn-lt"/>
              </a:rPr>
              <a:t>Festival</a:t>
            </a:r>
            <a:r>
              <a:rPr lang="bg-BG" dirty="0">
                <a:latin typeface="Calibri"/>
                <a:ea typeface="+mn-lt"/>
                <a:cs typeface="+mn-lt"/>
              </a:rPr>
              <a:t> (</a:t>
            </a:r>
            <a:r>
              <a:rPr lang="bg-BG" dirty="0" err="1">
                <a:latin typeface="Calibri"/>
                <a:ea typeface="+mn-lt"/>
                <a:cs typeface="+mn-lt"/>
              </a:rPr>
              <a:t>Lat</a:t>
            </a:r>
            <a:r>
              <a:rPr lang="bg-BG" dirty="0">
                <a:latin typeface="Calibri"/>
                <a:ea typeface="+mn-lt"/>
                <a:cs typeface="+mn-lt"/>
              </a:rPr>
              <a:t>.) - </a:t>
            </a:r>
            <a:r>
              <a:rPr lang="bg-BG" dirty="0" err="1">
                <a:latin typeface="Calibri"/>
                <a:ea typeface="+mn-lt"/>
                <a:cs typeface="+mn-lt"/>
              </a:rPr>
              <a:t>das</a:t>
            </a:r>
            <a:r>
              <a:rPr lang="bg-BG" dirty="0">
                <a:latin typeface="Calibri"/>
                <a:ea typeface="+mn-lt"/>
                <a:cs typeface="+mn-lt"/>
              </a:rPr>
              <a:t> </a:t>
            </a:r>
            <a:r>
              <a:rPr lang="bg-BG" dirty="0" err="1">
                <a:latin typeface="Calibri"/>
                <a:ea typeface="+mn-lt"/>
                <a:cs typeface="+mn-lt"/>
              </a:rPr>
              <a:t>Festival</a:t>
            </a:r>
            <a:r>
              <a:rPr lang="bg-BG" dirty="0">
                <a:latin typeface="Calibri"/>
                <a:ea typeface="+mn-lt"/>
                <a:cs typeface="+mn-lt"/>
              </a:rPr>
              <a:t> - фестивал</a:t>
            </a:r>
            <a:endParaRPr lang="bg-BG" dirty="0">
              <a:latin typeface="Calibri"/>
              <a:cs typeface="Calibri"/>
            </a:endParaRPr>
          </a:p>
          <a:p>
            <a:r>
              <a:rPr lang="bg-BG" dirty="0" err="1">
                <a:latin typeface="Calibri"/>
                <a:ea typeface="+mn-lt"/>
                <a:cs typeface="+mn-lt"/>
              </a:rPr>
              <a:t>Humanismi</a:t>
            </a:r>
            <a:r>
              <a:rPr lang="bg-BG" dirty="0">
                <a:latin typeface="Calibri"/>
                <a:ea typeface="+mn-lt"/>
                <a:cs typeface="+mn-lt"/>
              </a:rPr>
              <a:t> (</a:t>
            </a:r>
            <a:r>
              <a:rPr lang="bg-BG" dirty="0" err="1">
                <a:latin typeface="Calibri"/>
                <a:ea typeface="+mn-lt"/>
                <a:cs typeface="+mn-lt"/>
              </a:rPr>
              <a:t>Lat</a:t>
            </a:r>
            <a:r>
              <a:rPr lang="bg-BG" dirty="0">
                <a:latin typeface="Calibri"/>
                <a:ea typeface="+mn-lt"/>
                <a:cs typeface="+mn-lt"/>
              </a:rPr>
              <a:t>.) - </a:t>
            </a:r>
            <a:r>
              <a:rPr lang="bg-BG" dirty="0" err="1">
                <a:latin typeface="Calibri"/>
                <a:ea typeface="+mn-lt"/>
                <a:cs typeface="+mn-lt"/>
              </a:rPr>
              <a:t>der</a:t>
            </a:r>
            <a:r>
              <a:rPr lang="bg-BG" dirty="0">
                <a:latin typeface="Calibri"/>
                <a:ea typeface="+mn-lt"/>
                <a:cs typeface="+mn-lt"/>
              </a:rPr>
              <a:t> </a:t>
            </a:r>
            <a:r>
              <a:rPr lang="bg-BG" dirty="0" err="1">
                <a:latin typeface="Calibri"/>
                <a:ea typeface="+mn-lt"/>
                <a:cs typeface="+mn-lt"/>
              </a:rPr>
              <a:t>Humanismus</a:t>
            </a:r>
            <a:r>
              <a:rPr lang="bg-BG" dirty="0">
                <a:latin typeface="Calibri"/>
                <a:ea typeface="+mn-lt"/>
                <a:cs typeface="+mn-lt"/>
              </a:rPr>
              <a:t> - хуманизъм </a:t>
            </a:r>
            <a:endParaRPr lang="bg-BG" dirty="0">
              <a:latin typeface="Calibri"/>
              <a:cs typeface="Calibri"/>
            </a:endParaRPr>
          </a:p>
          <a:p>
            <a:r>
              <a:rPr lang="bg-BG" dirty="0" err="1">
                <a:latin typeface="Calibri"/>
                <a:ea typeface="+mn-lt"/>
                <a:cs typeface="+mn-lt"/>
              </a:rPr>
              <a:t>Civilization</a:t>
            </a:r>
            <a:r>
              <a:rPr lang="bg-BG" dirty="0">
                <a:latin typeface="Calibri"/>
                <a:ea typeface="+mn-lt"/>
                <a:cs typeface="+mn-lt"/>
              </a:rPr>
              <a:t> (</a:t>
            </a:r>
            <a:r>
              <a:rPr lang="bg-BG" dirty="0" err="1">
                <a:latin typeface="Calibri"/>
                <a:ea typeface="+mn-lt"/>
                <a:cs typeface="+mn-lt"/>
              </a:rPr>
              <a:t>Lat</a:t>
            </a:r>
            <a:r>
              <a:rPr lang="bg-BG" dirty="0">
                <a:latin typeface="Calibri"/>
                <a:ea typeface="+mn-lt"/>
                <a:cs typeface="+mn-lt"/>
              </a:rPr>
              <a:t>.) - </a:t>
            </a:r>
            <a:r>
              <a:rPr lang="bg-BG" dirty="0" err="1">
                <a:latin typeface="Calibri"/>
                <a:ea typeface="+mn-lt"/>
                <a:cs typeface="+mn-lt"/>
              </a:rPr>
              <a:t>die</a:t>
            </a:r>
            <a:r>
              <a:rPr lang="bg-BG" dirty="0">
                <a:latin typeface="Calibri"/>
                <a:ea typeface="+mn-lt"/>
                <a:cs typeface="+mn-lt"/>
              </a:rPr>
              <a:t> </a:t>
            </a:r>
            <a:r>
              <a:rPr lang="bg-BG" dirty="0" err="1">
                <a:latin typeface="Calibri"/>
                <a:ea typeface="+mn-lt"/>
                <a:cs typeface="+mn-lt"/>
              </a:rPr>
              <a:t>Zivilisation</a:t>
            </a:r>
            <a:r>
              <a:rPr lang="bg-BG" dirty="0">
                <a:latin typeface="Calibri"/>
                <a:ea typeface="+mn-lt"/>
                <a:cs typeface="+mn-lt"/>
              </a:rPr>
              <a:t> - цивилизация</a:t>
            </a:r>
            <a:endParaRPr lang="bg-BG" dirty="0">
              <a:latin typeface="Calibri"/>
            </a:endParaRPr>
          </a:p>
          <a:p>
            <a:endParaRPr lang="bg-BG" sz="1600" dirty="0"/>
          </a:p>
          <a:p>
            <a:endParaRPr lang="en-US" sz="2400" dirty="0"/>
          </a:p>
        </p:txBody>
      </p:sp>
      <p:pic>
        <p:nvPicPr>
          <p:cNvPr id="9" name="Picture 9" descr="A close up of text on a white background&#10;&#10;Description generated with high confidence">
            <a:extLst>
              <a:ext uri="{FF2B5EF4-FFF2-40B4-BE49-F238E27FC236}">
                <a16:creationId xmlns="" xmlns:a16="http://schemas.microsoft.com/office/drawing/2014/main" id="{F0B3CAD7-FD14-4385-BB4E-77AB8060EC34}"/>
              </a:ext>
            </a:extLst>
          </p:cNvPr>
          <p:cNvPicPr>
            <a:picLocks noChangeAspect="1"/>
          </p:cNvPicPr>
          <p:nvPr/>
        </p:nvPicPr>
        <p:blipFill>
          <a:blip r:embed="rId2"/>
          <a:stretch>
            <a:fillRect/>
          </a:stretch>
        </p:blipFill>
        <p:spPr>
          <a:xfrm>
            <a:off x="6349042" y="2098740"/>
            <a:ext cx="4928558" cy="3235613"/>
          </a:xfrm>
          <a:prstGeom prst="rect">
            <a:avLst/>
          </a:prstGeom>
        </p:spPr>
      </p:pic>
      <p:pic>
        <p:nvPicPr>
          <p:cNvPr id="5" name="Picture 4" descr="A picture containing drawing&#10;&#10;Description generated with very high confidence">
            <a:extLst>
              <a:ext uri="{FF2B5EF4-FFF2-40B4-BE49-F238E27FC236}">
                <a16:creationId xmlns="" xmlns:a16="http://schemas.microsoft.com/office/drawing/2014/main" xmlns:lc="http://schemas.openxmlformats.org/drawingml/2006/lockedCanvas" id="{BC87CD9A-F13E-459C-8FAA-A3354DE54BF8}"/>
              </a:ext>
            </a:extLst>
          </p:cNvPr>
          <p:cNvPicPr>
            <a:picLocks noChangeAspect="1"/>
          </p:cNvPicPr>
          <p:nvPr/>
        </p:nvPicPr>
        <p:blipFill>
          <a:blip r:embed="rId3"/>
          <a:stretch>
            <a:fillRect/>
          </a:stretch>
        </p:blipFill>
        <p:spPr>
          <a:xfrm>
            <a:off x="9366539" y="5698981"/>
            <a:ext cx="2381250" cy="752475"/>
          </a:xfrm>
          <a:prstGeom prst="rect">
            <a:avLst/>
          </a:prstGeom>
        </p:spPr>
      </p:pic>
      <p:pic>
        <p:nvPicPr>
          <p:cNvPr id="6" name="Picture 8" descr="A close up of a logo&#10;&#10;Description generated with very high confidence">
            <a:extLst>
              <a:ext uri="{FF2B5EF4-FFF2-40B4-BE49-F238E27FC236}">
                <a16:creationId xmlns="" xmlns:a16="http://schemas.microsoft.com/office/drawing/2014/main" id="{2F882B66-9FA3-49BC-8D48-4A479A776CBB}"/>
              </a:ext>
            </a:extLst>
          </p:cNvPr>
          <p:cNvPicPr>
            <a:picLocks noChangeAspect="1"/>
          </p:cNvPicPr>
          <p:nvPr/>
        </p:nvPicPr>
        <p:blipFill>
          <a:blip r:embed="rId4"/>
          <a:stretch>
            <a:fillRect/>
          </a:stretch>
        </p:blipFill>
        <p:spPr>
          <a:xfrm>
            <a:off x="6441166" y="5698981"/>
            <a:ext cx="2190804" cy="775360"/>
          </a:xfrm>
          <a:prstGeom prst="rect">
            <a:avLst/>
          </a:prstGeom>
        </p:spPr>
      </p:pic>
    </p:spTree>
    <p:extLst>
      <p:ext uri="{BB962C8B-B14F-4D97-AF65-F5344CB8AC3E}">
        <p14:creationId xmlns:p14="http://schemas.microsoft.com/office/powerpoint/2010/main" val="389595015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8701DE-6C62-4F15-8776-BA63C15BB200}"/>
              </a:ext>
            </a:extLst>
          </p:cNvPr>
          <p:cNvSpPr>
            <a:spLocks noGrp="1"/>
          </p:cNvSpPr>
          <p:nvPr>
            <p:ph type="title"/>
          </p:nvPr>
        </p:nvSpPr>
        <p:spPr>
          <a:xfrm>
            <a:off x="906379" y="563400"/>
            <a:ext cx="10058400" cy="1551397"/>
          </a:xfrm>
        </p:spPr>
        <p:txBody>
          <a:bodyPr>
            <a:normAutofit fontScale="90000"/>
          </a:bodyPr>
          <a:lstStyle/>
          <a:p>
            <a:r>
              <a:rPr lang="en-US" sz="4400" err="1">
                <a:ea typeface="+mj-lt"/>
                <a:cs typeface="+mj-lt"/>
              </a:rPr>
              <a:t>Einige</a:t>
            </a:r>
            <a:r>
              <a:rPr lang="en-US" sz="4400">
                <a:ea typeface="+mj-lt"/>
                <a:cs typeface="+mj-lt"/>
              </a:rPr>
              <a:t> </a:t>
            </a:r>
            <a:r>
              <a:rPr lang="en-US" sz="4400" err="1">
                <a:ea typeface="+mj-lt"/>
                <a:cs typeface="+mj-lt"/>
              </a:rPr>
              <a:t>Wörter</a:t>
            </a:r>
            <a:r>
              <a:rPr lang="en-US" sz="4400">
                <a:ea typeface="+mj-lt"/>
                <a:cs typeface="+mj-lt"/>
              </a:rPr>
              <a:t> </a:t>
            </a:r>
            <a:br>
              <a:rPr lang="en-US" sz="4400">
                <a:ea typeface="+mj-lt"/>
                <a:cs typeface="+mj-lt"/>
              </a:rPr>
            </a:br>
            <a:r>
              <a:rPr lang="en-US" sz="4400" err="1">
                <a:ea typeface="+mj-lt"/>
                <a:cs typeface="+mj-lt"/>
              </a:rPr>
              <a:t>aus</a:t>
            </a:r>
            <a:r>
              <a:rPr lang="en-US" sz="4400">
                <a:ea typeface="+mj-lt"/>
                <a:cs typeface="+mj-lt"/>
              </a:rPr>
              <a:t> der </a:t>
            </a:r>
            <a:r>
              <a:rPr lang="en-US" sz="4400" err="1">
                <a:ea typeface="+mj-lt"/>
                <a:cs typeface="+mj-lt"/>
              </a:rPr>
              <a:t>germanischen</a:t>
            </a:r>
            <a:r>
              <a:rPr lang="en-US" sz="4400">
                <a:ea typeface="+mj-lt"/>
                <a:cs typeface="+mj-lt"/>
              </a:rPr>
              <a:t> </a:t>
            </a:r>
            <a:r>
              <a:rPr lang="en-US" sz="4400" err="1">
                <a:ea typeface="+mj-lt"/>
                <a:cs typeface="+mj-lt"/>
              </a:rPr>
              <a:t>Sprachgruppe-Englisch</a:t>
            </a:r>
          </a:p>
          <a:p>
            <a:endParaRPr lang="en-US" sz="4400"/>
          </a:p>
        </p:txBody>
      </p:sp>
      <p:sp>
        <p:nvSpPr>
          <p:cNvPr id="3" name="Content Placeholder 2">
            <a:extLst>
              <a:ext uri="{FF2B5EF4-FFF2-40B4-BE49-F238E27FC236}">
                <a16:creationId xmlns="" xmlns:a16="http://schemas.microsoft.com/office/drawing/2014/main" id="{81EE1F5D-9B25-4284-AFAB-4A7F436B4CE6}"/>
              </a:ext>
            </a:extLst>
          </p:cNvPr>
          <p:cNvSpPr>
            <a:spLocks noGrp="1"/>
          </p:cNvSpPr>
          <p:nvPr>
            <p:ph idx="1"/>
          </p:nvPr>
        </p:nvSpPr>
        <p:spPr>
          <a:xfrm>
            <a:off x="909701" y="1844740"/>
            <a:ext cx="5252819" cy="4190712"/>
          </a:xfrm>
        </p:spPr>
        <p:txBody>
          <a:bodyPr vert="horz" lIns="91440" tIns="45720" rIns="91440" bIns="45720" rtlCol="0" anchor="t">
            <a:noAutofit/>
          </a:bodyPr>
          <a:lstStyle/>
          <a:p>
            <a:pPr marL="182880" indent="-182880">
              <a:lnSpc>
                <a:spcPct val="100000"/>
              </a:lnSpc>
              <a:spcBef>
                <a:spcPts val="900"/>
              </a:spcBef>
              <a:spcAft>
                <a:spcPts val="0"/>
              </a:spcAft>
              <a:buFont typeface="Courier New" pitchFamily="18" charset="0"/>
              <a:buChar char="o"/>
            </a:pPr>
            <a:r>
              <a:rPr lang="en-US" sz="2000" dirty="0" err="1">
                <a:latin typeface="Calibri"/>
                <a:ea typeface="+mn-lt"/>
                <a:cs typeface="+mn-lt"/>
              </a:rPr>
              <a:t>Selfie</a:t>
            </a:r>
            <a:r>
              <a:rPr lang="en-US" sz="2000" dirty="0">
                <a:latin typeface="Calibri"/>
                <a:ea typeface="+mn-lt"/>
                <a:cs typeface="+mn-lt"/>
              </a:rPr>
              <a:t> (Engl.)-das </a:t>
            </a:r>
            <a:r>
              <a:rPr lang="en-US" sz="2000" dirty="0" err="1">
                <a:latin typeface="Calibri"/>
                <a:ea typeface="+mn-lt"/>
                <a:cs typeface="+mn-lt"/>
              </a:rPr>
              <a:t>Selfie-селфи</a:t>
            </a:r>
            <a:r>
              <a:rPr lang="en-US" sz="2000" dirty="0">
                <a:latin typeface="Calibri"/>
                <a:ea typeface="+mn-lt"/>
                <a:cs typeface="+mn-lt"/>
              </a:rPr>
              <a:t>  </a:t>
            </a:r>
            <a:endParaRPr lang="bg-BG" sz="2000" dirty="0">
              <a:latin typeface="Calibri"/>
              <a:ea typeface="+mn-lt"/>
              <a:cs typeface="+mn-lt"/>
            </a:endParaRPr>
          </a:p>
          <a:p>
            <a:pPr marL="182880" indent="-182880">
              <a:lnSpc>
                <a:spcPct val="100000"/>
              </a:lnSpc>
              <a:spcBef>
                <a:spcPts val="900"/>
              </a:spcBef>
              <a:spcAft>
                <a:spcPts val="0"/>
              </a:spcAft>
              <a:buFont typeface="Courier New" pitchFamily="18" charset="0"/>
              <a:buChar char="o"/>
            </a:pPr>
            <a:r>
              <a:rPr lang="en-US" sz="2000" dirty="0">
                <a:latin typeface="Calibri"/>
                <a:ea typeface="+mn-lt"/>
                <a:cs typeface="+mn-lt"/>
              </a:rPr>
              <a:t>Office </a:t>
            </a:r>
            <a:r>
              <a:rPr lang="en-US" sz="2000" dirty="0">
                <a:latin typeface="Calibri"/>
                <a:cs typeface="Calibri"/>
              </a:rPr>
              <a:t>(Engl.)</a:t>
            </a:r>
            <a:r>
              <a:rPr lang="en-US" sz="2000" dirty="0">
                <a:latin typeface="Calibri"/>
                <a:ea typeface="+mn-lt"/>
                <a:cs typeface="+mn-lt"/>
              </a:rPr>
              <a:t>-das </a:t>
            </a:r>
            <a:r>
              <a:rPr lang="en-US" sz="2000" dirty="0" err="1">
                <a:latin typeface="Calibri"/>
                <a:ea typeface="+mn-lt"/>
                <a:cs typeface="+mn-lt"/>
              </a:rPr>
              <a:t>Büro-о</a:t>
            </a:r>
            <a:r>
              <a:rPr lang="en-US" sz="2000" dirty="0" err="1">
                <a:latin typeface="Calibri"/>
                <a:cs typeface="Calibri"/>
              </a:rPr>
              <a:t>фис</a:t>
            </a:r>
            <a:r>
              <a:rPr lang="en-US" sz="2000" dirty="0">
                <a:latin typeface="Calibri"/>
                <a:ea typeface="+mn-lt"/>
                <a:cs typeface="+mn-lt"/>
              </a:rPr>
              <a:t>               </a:t>
            </a:r>
            <a:endParaRPr lang="bg-BG" sz="2000" dirty="0">
              <a:latin typeface="Calibri"/>
              <a:ea typeface="+mn-lt"/>
              <a:cs typeface="+mn-lt"/>
            </a:endParaRPr>
          </a:p>
          <a:p>
            <a:pPr marL="182880" indent="-182880">
              <a:lnSpc>
                <a:spcPct val="100000"/>
              </a:lnSpc>
              <a:spcBef>
                <a:spcPts val="900"/>
              </a:spcBef>
              <a:spcAft>
                <a:spcPts val="0"/>
              </a:spcAft>
              <a:buFont typeface="Courier New" pitchFamily="18" charset="0"/>
              <a:buChar char="o"/>
            </a:pPr>
            <a:r>
              <a:rPr lang="en-US" sz="2000" dirty="0">
                <a:latin typeface="Calibri"/>
                <a:ea typeface="+mn-lt"/>
                <a:cs typeface="+mn-lt"/>
              </a:rPr>
              <a:t>Billboard </a:t>
            </a:r>
            <a:r>
              <a:rPr lang="en-US" sz="2000" dirty="0">
                <a:latin typeface="Calibri"/>
                <a:cs typeface="Calibri"/>
              </a:rPr>
              <a:t>(Engl.)</a:t>
            </a:r>
            <a:r>
              <a:rPr lang="en-US" sz="2000" dirty="0">
                <a:latin typeface="Calibri"/>
                <a:ea typeface="+mn-lt"/>
                <a:cs typeface="+mn-lt"/>
              </a:rPr>
              <a:t>-die </a:t>
            </a:r>
            <a:r>
              <a:rPr lang="en-US" sz="2000" dirty="0" err="1">
                <a:latin typeface="Calibri"/>
                <a:cs typeface="Calibri"/>
              </a:rPr>
              <a:t>Plakatwand-билборд</a:t>
            </a:r>
            <a:endParaRPr lang="en-US" sz="2000" dirty="0">
              <a:latin typeface="Calibri"/>
              <a:ea typeface="+mn-lt"/>
              <a:cs typeface="Calibri"/>
            </a:endParaRPr>
          </a:p>
          <a:p>
            <a:pPr marL="182880" indent="-182880">
              <a:lnSpc>
                <a:spcPct val="100000"/>
              </a:lnSpc>
              <a:spcBef>
                <a:spcPts val="900"/>
              </a:spcBef>
              <a:spcAft>
                <a:spcPts val="0"/>
              </a:spcAft>
              <a:buFont typeface="Courier New" pitchFamily="18" charset="0"/>
              <a:buChar char="o"/>
            </a:pPr>
            <a:r>
              <a:rPr lang="en-US" sz="2000" dirty="0">
                <a:latin typeface="Calibri"/>
                <a:ea typeface="+mn-lt"/>
                <a:cs typeface="+mn-lt"/>
              </a:rPr>
              <a:t>Software </a:t>
            </a:r>
            <a:r>
              <a:rPr lang="en-US" sz="2000" dirty="0">
                <a:latin typeface="Calibri"/>
                <a:cs typeface="Calibri"/>
              </a:rPr>
              <a:t>(Engl.)</a:t>
            </a:r>
            <a:r>
              <a:rPr lang="en-US" sz="2000" dirty="0">
                <a:latin typeface="Calibri"/>
                <a:ea typeface="+mn-lt"/>
                <a:cs typeface="+mn-lt"/>
              </a:rPr>
              <a:t>-die Software-</a:t>
            </a:r>
            <a:r>
              <a:rPr lang="en-US" sz="2000" dirty="0" err="1">
                <a:latin typeface="Calibri"/>
                <a:ea typeface="+mn-lt"/>
                <a:cs typeface="+mn-lt"/>
              </a:rPr>
              <a:t>софтуер</a:t>
            </a:r>
            <a:endParaRPr lang="en-US" sz="2000" dirty="0">
              <a:latin typeface="Calibri"/>
              <a:ea typeface="+mn-lt"/>
              <a:cs typeface="+mn-lt"/>
            </a:endParaRPr>
          </a:p>
          <a:p>
            <a:pPr marL="182880" indent="-182880">
              <a:lnSpc>
                <a:spcPct val="100000"/>
              </a:lnSpc>
              <a:spcBef>
                <a:spcPts val="900"/>
              </a:spcBef>
              <a:spcAft>
                <a:spcPts val="0"/>
              </a:spcAft>
              <a:buFont typeface="Courier New" pitchFamily="18" charset="0"/>
              <a:buChar char="o"/>
            </a:pPr>
            <a:r>
              <a:rPr lang="en-US" sz="2000" dirty="0">
                <a:latin typeface="Calibri"/>
                <a:ea typeface="+mn-lt"/>
                <a:cs typeface="+mn-lt"/>
              </a:rPr>
              <a:t>Hardware </a:t>
            </a:r>
            <a:r>
              <a:rPr lang="en-US" sz="2000" dirty="0">
                <a:latin typeface="Calibri"/>
                <a:cs typeface="Calibri"/>
              </a:rPr>
              <a:t>(Engl.)</a:t>
            </a:r>
            <a:r>
              <a:rPr lang="en-US" sz="2000" dirty="0">
                <a:latin typeface="Calibri"/>
                <a:ea typeface="+mn-lt"/>
                <a:cs typeface="+mn-lt"/>
              </a:rPr>
              <a:t>-die Hardware-</a:t>
            </a:r>
            <a:r>
              <a:rPr lang="en-US" sz="2000" dirty="0" err="1">
                <a:latin typeface="Calibri"/>
                <a:ea typeface="+mn-lt"/>
                <a:cs typeface="+mn-lt"/>
              </a:rPr>
              <a:t>хардуер</a:t>
            </a:r>
            <a:endParaRPr lang="en-US" sz="2000" dirty="0">
              <a:latin typeface="Calibri"/>
              <a:ea typeface="+mn-lt"/>
              <a:cs typeface="+mn-lt"/>
            </a:endParaRPr>
          </a:p>
          <a:p>
            <a:pPr marL="182880" indent="-182880">
              <a:lnSpc>
                <a:spcPct val="100000"/>
              </a:lnSpc>
              <a:spcBef>
                <a:spcPts val="900"/>
              </a:spcBef>
              <a:spcAft>
                <a:spcPts val="0"/>
              </a:spcAft>
              <a:buFont typeface="Courier New" pitchFamily="18" charset="0"/>
              <a:buChar char="o"/>
            </a:pPr>
            <a:r>
              <a:rPr lang="en-US" sz="2000" dirty="0">
                <a:latin typeface="Calibri"/>
                <a:ea typeface="+mn-lt"/>
                <a:cs typeface="+mn-lt"/>
              </a:rPr>
              <a:t>Online </a:t>
            </a:r>
            <a:r>
              <a:rPr lang="en-US" sz="2000" dirty="0">
                <a:latin typeface="Calibri"/>
                <a:cs typeface="Calibri"/>
              </a:rPr>
              <a:t>(Engl.)</a:t>
            </a:r>
            <a:r>
              <a:rPr lang="en-US" sz="2000" dirty="0">
                <a:latin typeface="Calibri"/>
                <a:ea typeface="+mn-lt"/>
                <a:cs typeface="+mn-lt"/>
              </a:rPr>
              <a:t>-online-</a:t>
            </a:r>
            <a:r>
              <a:rPr lang="en-US" sz="2000" dirty="0" err="1">
                <a:latin typeface="Calibri"/>
                <a:ea typeface="+mn-lt"/>
                <a:cs typeface="+mn-lt"/>
              </a:rPr>
              <a:t>онлайн</a:t>
            </a:r>
            <a:endParaRPr lang="en-US" sz="2000" dirty="0">
              <a:latin typeface="Calibri"/>
              <a:ea typeface="+mn-lt"/>
              <a:cs typeface="+mn-lt"/>
            </a:endParaRPr>
          </a:p>
          <a:p>
            <a:pPr marL="182880" indent="-182880">
              <a:lnSpc>
                <a:spcPct val="100000"/>
              </a:lnSpc>
              <a:spcBef>
                <a:spcPts val="900"/>
              </a:spcBef>
              <a:spcAft>
                <a:spcPts val="0"/>
              </a:spcAft>
              <a:buFont typeface="Courier New" pitchFamily="18" charset="0"/>
              <a:buChar char="o"/>
            </a:pPr>
            <a:r>
              <a:rPr lang="en-US" sz="2000" dirty="0">
                <a:latin typeface="Calibri"/>
                <a:ea typeface="+mn-lt"/>
                <a:cs typeface="+mn-lt"/>
              </a:rPr>
              <a:t>Internet </a:t>
            </a:r>
            <a:r>
              <a:rPr lang="en-US" sz="2000" dirty="0">
                <a:latin typeface="Calibri"/>
                <a:cs typeface="Calibri"/>
              </a:rPr>
              <a:t>(Engl.)</a:t>
            </a:r>
            <a:r>
              <a:rPr lang="en-US" sz="2000" dirty="0">
                <a:latin typeface="Calibri"/>
                <a:ea typeface="+mn-lt"/>
                <a:cs typeface="+mn-lt"/>
              </a:rPr>
              <a:t>-das Internet-</a:t>
            </a:r>
            <a:r>
              <a:rPr lang="en-US" sz="2000" dirty="0" err="1">
                <a:latin typeface="Calibri"/>
                <a:ea typeface="+mn-lt"/>
                <a:cs typeface="+mn-lt"/>
              </a:rPr>
              <a:t>интернет</a:t>
            </a:r>
            <a:endParaRPr lang="en-US" sz="2000" dirty="0">
              <a:latin typeface="Calibri"/>
              <a:ea typeface="+mn-lt"/>
              <a:cs typeface="+mn-lt"/>
            </a:endParaRPr>
          </a:p>
          <a:p>
            <a:pPr marL="182880" indent="-182880">
              <a:lnSpc>
                <a:spcPct val="100000"/>
              </a:lnSpc>
              <a:spcBef>
                <a:spcPts val="900"/>
              </a:spcBef>
              <a:spcAft>
                <a:spcPts val="0"/>
              </a:spcAft>
              <a:buFont typeface="Courier New" pitchFamily="18" charset="0"/>
              <a:buChar char="o"/>
            </a:pPr>
            <a:r>
              <a:rPr lang="en-US" sz="2000" dirty="0">
                <a:latin typeface="Calibri"/>
                <a:cs typeface="Calibri"/>
              </a:rPr>
              <a:t>Teenager (Engl.)-der</a:t>
            </a:r>
            <a:r>
              <a:rPr lang="en-US" sz="2000" dirty="0">
                <a:latin typeface="Calibri"/>
                <a:ea typeface="+mn-lt"/>
                <a:cs typeface="+mn-lt"/>
              </a:rPr>
              <a:t> </a:t>
            </a:r>
            <a:r>
              <a:rPr lang="en-US" sz="2000" dirty="0" err="1">
                <a:latin typeface="Calibri"/>
                <a:ea typeface="+mn-lt"/>
                <a:cs typeface="+mn-lt"/>
              </a:rPr>
              <a:t>Jugendliche-тийнейджър</a:t>
            </a:r>
            <a:endParaRPr lang="en-US" sz="2000" dirty="0">
              <a:latin typeface="Calibri"/>
              <a:ea typeface="+mn-lt"/>
              <a:cs typeface="+mn-lt"/>
            </a:endParaRPr>
          </a:p>
          <a:p>
            <a:pPr marL="182880" indent="-182880">
              <a:lnSpc>
                <a:spcPct val="100000"/>
              </a:lnSpc>
              <a:spcBef>
                <a:spcPts val="900"/>
              </a:spcBef>
              <a:spcAft>
                <a:spcPts val="0"/>
              </a:spcAft>
              <a:buFont typeface="Courier New" pitchFamily="18" charset="0"/>
              <a:buChar char="o"/>
            </a:pPr>
            <a:r>
              <a:rPr lang="en-US" sz="2000" dirty="0">
                <a:latin typeface="Calibri"/>
                <a:ea typeface="+mn-lt"/>
                <a:cs typeface="+mn-lt"/>
              </a:rPr>
              <a:t>Business </a:t>
            </a:r>
            <a:r>
              <a:rPr lang="en-US" sz="2000" dirty="0">
                <a:latin typeface="Calibri"/>
                <a:cs typeface="Calibri"/>
              </a:rPr>
              <a:t>(Engl.)</a:t>
            </a:r>
            <a:r>
              <a:rPr lang="en-US" sz="2000" dirty="0">
                <a:latin typeface="Calibri"/>
                <a:ea typeface="+mn-lt"/>
                <a:cs typeface="+mn-lt"/>
              </a:rPr>
              <a:t>-das Business-</a:t>
            </a:r>
            <a:r>
              <a:rPr lang="en-US" sz="2000" dirty="0" err="1">
                <a:latin typeface="Calibri"/>
                <a:ea typeface="+mn-lt"/>
                <a:cs typeface="+mn-lt"/>
              </a:rPr>
              <a:t>б</a:t>
            </a:r>
            <a:r>
              <a:rPr lang="en-US" sz="2000" dirty="0" err="1">
                <a:latin typeface="Calibri"/>
                <a:cs typeface="Calibri"/>
              </a:rPr>
              <a:t>изнес</a:t>
            </a:r>
            <a:endParaRPr lang="en-US" sz="2000" dirty="0">
              <a:latin typeface="Calibri"/>
              <a:ea typeface="+mn-lt"/>
              <a:cs typeface="Calibri"/>
            </a:endParaRPr>
          </a:p>
          <a:p>
            <a:pPr marL="182880" indent="-182880">
              <a:lnSpc>
                <a:spcPct val="100000"/>
              </a:lnSpc>
              <a:spcBef>
                <a:spcPts val="900"/>
              </a:spcBef>
              <a:spcAft>
                <a:spcPts val="0"/>
              </a:spcAft>
              <a:buFont typeface="Courier New" pitchFamily="18" charset="0"/>
              <a:buChar char="o"/>
            </a:pPr>
            <a:r>
              <a:rPr lang="en-US" sz="2000" dirty="0">
                <a:latin typeface="Calibri"/>
                <a:ea typeface="+mn-lt"/>
                <a:cs typeface="+mn-lt"/>
              </a:rPr>
              <a:t>Showman </a:t>
            </a:r>
            <a:r>
              <a:rPr lang="en-US" sz="2000" dirty="0">
                <a:latin typeface="Calibri"/>
                <a:cs typeface="Calibri"/>
              </a:rPr>
              <a:t>(Engl.)</a:t>
            </a:r>
            <a:r>
              <a:rPr lang="en-US" sz="2000" dirty="0">
                <a:latin typeface="Calibri"/>
                <a:ea typeface="+mn-lt"/>
                <a:cs typeface="+mn-lt"/>
              </a:rPr>
              <a:t>-der Showman-</a:t>
            </a:r>
            <a:r>
              <a:rPr lang="en-US" sz="2000" dirty="0" err="1">
                <a:latin typeface="Calibri"/>
                <a:ea typeface="+mn-lt"/>
                <a:cs typeface="+mn-lt"/>
              </a:rPr>
              <a:t>шоумен</a:t>
            </a:r>
            <a:endParaRPr lang="en-US" sz="2000" dirty="0">
              <a:latin typeface="Calibri"/>
              <a:ea typeface="+mn-lt"/>
              <a:cs typeface="+mn-lt"/>
            </a:endParaRPr>
          </a:p>
          <a:p>
            <a:pPr marL="182880" indent="-182880">
              <a:lnSpc>
                <a:spcPct val="100000"/>
              </a:lnSpc>
              <a:spcBef>
                <a:spcPts val="900"/>
              </a:spcBef>
              <a:spcAft>
                <a:spcPts val="0"/>
              </a:spcAft>
              <a:buFont typeface="Courier New" pitchFamily="18" charset="0"/>
              <a:buChar char="o"/>
            </a:pPr>
            <a:endParaRPr lang="en-US" sz="1800" dirty="0">
              <a:solidFill>
                <a:srgbClr val="000000"/>
              </a:solidFill>
              <a:latin typeface="Calibri"/>
              <a:cs typeface="Calibri"/>
            </a:endParaRPr>
          </a:p>
        </p:txBody>
      </p:sp>
      <p:pic>
        <p:nvPicPr>
          <p:cNvPr id="7" name="Картина 7" descr="Картина, която съдържа текст, черна дъска&#10;&#10;Описание, генерирано с много висока достоверност">
            <a:extLst>
              <a:ext uri="{FF2B5EF4-FFF2-40B4-BE49-F238E27FC236}">
                <a16:creationId xmlns="" xmlns:a16="http://schemas.microsoft.com/office/drawing/2014/main" id="{2ED1F16D-3ACA-4C32-90DF-A5CA00518EB2}"/>
              </a:ext>
            </a:extLst>
          </p:cNvPr>
          <p:cNvPicPr>
            <a:picLocks noChangeAspect="1"/>
          </p:cNvPicPr>
          <p:nvPr/>
        </p:nvPicPr>
        <p:blipFill>
          <a:blip r:embed="rId2"/>
          <a:stretch>
            <a:fillRect/>
          </a:stretch>
        </p:blipFill>
        <p:spPr>
          <a:xfrm>
            <a:off x="5939181" y="2540000"/>
            <a:ext cx="5459896" cy="1778001"/>
          </a:xfrm>
          <a:prstGeom prst="rect">
            <a:avLst/>
          </a:prstGeom>
        </p:spPr>
      </p:pic>
      <p:pic>
        <p:nvPicPr>
          <p:cNvPr id="5" name="Picture 4" descr="A picture containing drawing&#10;&#10;Description generated with very high confidence">
            <a:extLst>
              <a:ext uri="{FF2B5EF4-FFF2-40B4-BE49-F238E27FC236}">
                <a16:creationId xmlns="" xmlns:a16="http://schemas.microsoft.com/office/drawing/2014/main" xmlns:lc="http://schemas.openxmlformats.org/drawingml/2006/lockedCanvas" id="{BC87CD9A-F13E-459C-8FAA-A3354DE54BF8}"/>
              </a:ext>
            </a:extLst>
          </p:cNvPr>
          <p:cNvPicPr>
            <a:picLocks noChangeAspect="1"/>
          </p:cNvPicPr>
          <p:nvPr/>
        </p:nvPicPr>
        <p:blipFill>
          <a:blip r:embed="rId3"/>
          <a:stretch>
            <a:fillRect/>
          </a:stretch>
        </p:blipFill>
        <p:spPr>
          <a:xfrm>
            <a:off x="9186430" y="5491163"/>
            <a:ext cx="2381250" cy="752475"/>
          </a:xfrm>
          <a:prstGeom prst="rect">
            <a:avLst/>
          </a:prstGeom>
        </p:spPr>
      </p:pic>
      <p:pic>
        <p:nvPicPr>
          <p:cNvPr id="6" name="Picture 8" descr="A close up of a logo&#10;&#10;Description generated with very high confidence">
            <a:extLst>
              <a:ext uri="{FF2B5EF4-FFF2-40B4-BE49-F238E27FC236}">
                <a16:creationId xmlns="" xmlns:a16="http://schemas.microsoft.com/office/drawing/2014/main" id="{2F882B66-9FA3-49BC-8D48-4A479A776CBB}"/>
              </a:ext>
            </a:extLst>
          </p:cNvPr>
          <p:cNvPicPr>
            <a:picLocks noChangeAspect="1"/>
          </p:cNvPicPr>
          <p:nvPr/>
        </p:nvPicPr>
        <p:blipFill>
          <a:blip r:embed="rId4"/>
          <a:stretch>
            <a:fillRect/>
          </a:stretch>
        </p:blipFill>
        <p:spPr>
          <a:xfrm>
            <a:off x="6539344" y="5491162"/>
            <a:ext cx="1880253" cy="752475"/>
          </a:xfrm>
          <a:prstGeom prst="rect">
            <a:avLst/>
          </a:prstGeom>
        </p:spPr>
      </p:pic>
    </p:spTree>
    <p:extLst>
      <p:ext uri="{BB962C8B-B14F-4D97-AF65-F5344CB8AC3E}">
        <p14:creationId xmlns:p14="http://schemas.microsoft.com/office/powerpoint/2010/main" val="236182899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 xmlns:a16="http://schemas.microsoft.com/office/drawing/2014/main" id="{EC3333F6-58D5-4C94-B728-E103F68CB0CF}"/>
              </a:ext>
            </a:extLst>
          </p:cNvPr>
          <p:cNvSpPr>
            <a:spLocks noGrp="1"/>
          </p:cNvSpPr>
          <p:nvPr>
            <p:ph type="title"/>
          </p:nvPr>
        </p:nvSpPr>
        <p:spPr>
          <a:xfrm>
            <a:off x="879061" y="1193026"/>
            <a:ext cx="10659978" cy="900363"/>
          </a:xfrm>
        </p:spPr>
        <p:txBody>
          <a:bodyPr vert="horz" lIns="91440" tIns="45720" rIns="91440" bIns="45720" rtlCol="0" anchor="ctr">
            <a:noAutofit/>
          </a:bodyPr>
          <a:lstStyle/>
          <a:p>
            <a:r>
              <a:rPr lang="en-US" sz="4000" err="1"/>
              <a:t>Einige</a:t>
            </a:r>
            <a:r>
              <a:rPr lang="en-US" sz="4000"/>
              <a:t> </a:t>
            </a:r>
            <a:r>
              <a:rPr lang="en-US" sz="4000" err="1"/>
              <a:t>Wörter</a:t>
            </a:r>
            <a:r>
              <a:rPr lang="en-US" sz="4000"/>
              <a:t> </a:t>
            </a:r>
            <a:br>
              <a:rPr lang="en-US" sz="4000"/>
            </a:br>
            <a:r>
              <a:rPr lang="en-US" sz="4000" err="1"/>
              <a:t>aus</a:t>
            </a:r>
            <a:r>
              <a:rPr lang="en-US" sz="4000"/>
              <a:t> der </a:t>
            </a:r>
            <a:r>
              <a:rPr lang="en-US" sz="4000" err="1"/>
              <a:t>germanischen</a:t>
            </a:r>
            <a:r>
              <a:rPr lang="en-US" sz="4000"/>
              <a:t> </a:t>
            </a:r>
            <a:r>
              <a:rPr lang="en-US" sz="4000" err="1"/>
              <a:t>Sprachgruppe</a:t>
            </a:r>
            <a:r>
              <a:rPr lang="en-US" sz="4000"/>
              <a:t>-Deutsch</a:t>
            </a:r>
            <a:endParaRPr lang="en-US" sz="4000">
              <a:ea typeface="+mj-lt"/>
              <a:cs typeface="+mj-lt"/>
            </a:endParaRPr>
          </a:p>
          <a:p>
            <a:endParaRPr lang="en-US" sz="4000">
              <a:ea typeface="+mj-lt"/>
              <a:cs typeface="+mj-lt"/>
            </a:endParaRPr>
          </a:p>
          <a:p>
            <a:endParaRPr lang="bg-BG" sz="4000"/>
          </a:p>
        </p:txBody>
      </p:sp>
      <p:sp>
        <p:nvSpPr>
          <p:cNvPr id="3" name="Контейнер за съдържание 2">
            <a:extLst>
              <a:ext uri="{FF2B5EF4-FFF2-40B4-BE49-F238E27FC236}">
                <a16:creationId xmlns="" xmlns:a16="http://schemas.microsoft.com/office/drawing/2014/main" id="{9BBF3402-67E4-4C37-9835-FF2A362CB6A7}"/>
              </a:ext>
            </a:extLst>
          </p:cNvPr>
          <p:cNvSpPr>
            <a:spLocks noGrp="1"/>
          </p:cNvSpPr>
          <p:nvPr>
            <p:ph idx="1"/>
          </p:nvPr>
        </p:nvSpPr>
        <p:spPr>
          <a:xfrm>
            <a:off x="879061" y="1860164"/>
            <a:ext cx="10058400" cy="4185919"/>
          </a:xfrm>
        </p:spPr>
        <p:txBody>
          <a:bodyPr vert="horz" lIns="91440" tIns="45720" rIns="91440" bIns="45720" rtlCol="0" anchor="t">
            <a:noAutofit/>
          </a:bodyPr>
          <a:lstStyle/>
          <a:p>
            <a:pPr>
              <a:buFont typeface="Courier New" pitchFamily="18" charset="0"/>
              <a:buChar char="o"/>
            </a:pPr>
            <a:r>
              <a:rPr lang="bg-BG" sz="2000" dirty="0" err="1">
                <a:latin typeface="Calibri"/>
                <a:cs typeface="Calibri"/>
              </a:rPr>
              <a:t>Der</a:t>
            </a:r>
            <a:r>
              <a:rPr lang="bg-BG" sz="2000" dirty="0">
                <a:latin typeface="Calibri"/>
                <a:cs typeface="Calibri"/>
              </a:rPr>
              <a:t> </a:t>
            </a:r>
            <a:r>
              <a:rPr lang="bg-BG" sz="2000" dirty="0" err="1">
                <a:latin typeface="Calibri"/>
                <a:cs typeface="Calibri"/>
              </a:rPr>
              <a:t>Kurort</a:t>
            </a:r>
            <a:r>
              <a:rPr lang="bg-BG" sz="2000" dirty="0">
                <a:latin typeface="Calibri"/>
                <a:cs typeface="Calibri"/>
              </a:rPr>
              <a:t> (D.)-</a:t>
            </a:r>
            <a:r>
              <a:rPr lang="bg-BG" sz="2000" dirty="0" err="1">
                <a:latin typeface="Calibri"/>
                <a:cs typeface="Calibri"/>
              </a:rPr>
              <a:t>resort</a:t>
            </a:r>
            <a:r>
              <a:rPr lang="bg-BG" sz="2000" dirty="0">
                <a:latin typeface="Calibri"/>
                <a:cs typeface="Calibri"/>
              </a:rPr>
              <a:t>-курорт</a:t>
            </a:r>
            <a:endParaRPr lang="en-US" sz="2000" dirty="0">
              <a:ea typeface="+mn-lt"/>
              <a:cs typeface="+mn-lt"/>
            </a:endParaRPr>
          </a:p>
          <a:p>
            <a:pPr>
              <a:buFont typeface="Courier New" pitchFamily="18" charset="0"/>
              <a:buChar char="o"/>
            </a:pPr>
            <a:r>
              <a:rPr lang="bg-BG" sz="2000" dirty="0" err="1">
                <a:latin typeface="Calibri"/>
                <a:cs typeface="Calibri"/>
              </a:rPr>
              <a:t>Der</a:t>
            </a:r>
            <a:r>
              <a:rPr lang="bg-BG" sz="2000" dirty="0">
                <a:latin typeface="Calibri"/>
                <a:cs typeface="Calibri"/>
              </a:rPr>
              <a:t> </a:t>
            </a:r>
            <a:r>
              <a:rPr lang="bg-BG" sz="2000" dirty="0" err="1">
                <a:latin typeface="Calibri"/>
                <a:cs typeface="Calibri"/>
              </a:rPr>
              <a:t>Sportanzug</a:t>
            </a:r>
            <a:r>
              <a:rPr lang="bg-BG" sz="2000" dirty="0">
                <a:latin typeface="Calibri"/>
                <a:cs typeface="Calibri"/>
              </a:rPr>
              <a:t> (D.)-</a:t>
            </a:r>
            <a:r>
              <a:rPr lang="bg-BG" sz="2000" dirty="0" err="1">
                <a:latin typeface="Calibri"/>
                <a:cs typeface="Calibri"/>
              </a:rPr>
              <a:t>sports</a:t>
            </a:r>
            <a:r>
              <a:rPr lang="bg-BG" sz="2000" dirty="0">
                <a:latin typeface="Calibri"/>
                <a:cs typeface="Calibri"/>
              </a:rPr>
              <a:t> </a:t>
            </a:r>
            <a:r>
              <a:rPr lang="bg-BG" sz="2000" dirty="0" err="1">
                <a:latin typeface="Calibri"/>
                <a:cs typeface="Calibri"/>
              </a:rPr>
              <a:t>suit</a:t>
            </a:r>
            <a:r>
              <a:rPr lang="bg-BG" sz="2000" dirty="0">
                <a:latin typeface="Calibri"/>
                <a:cs typeface="Calibri"/>
              </a:rPr>
              <a:t>-анцуг</a:t>
            </a:r>
            <a:endParaRPr lang="en-US" sz="2000" dirty="0">
              <a:ea typeface="+mn-lt"/>
              <a:cs typeface="+mn-lt"/>
            </a:endParaRPr>
          </a:p>
          <a:p>
            <a:pPr>
              <a:buFont typeface="Courier New" pitchFamily="18" charset="0"/>
              <a:buChar char="o"/>
            </a:pPr>
            <a:r>
              <a:rPr lang="bg-BG" sz="2000" dirty="0" err="1">
                <a:latin typeface="Calibri"/>
                <a:cs typeface="Calibri"/>
              </a:rPr>
              <a:t>Das</a:t>
            </a:r>
            <a:r>
              <a:rPr lang="bg-BG" sz="2000" dirty="0">
                <a:latin typeface="Calibri"/>
                <a:cs typeface="Calibri"/>
              </a:rPr>
              <a:t> </a:t>
            </a:r>
            <a:r>
              <a:rPr lang="bg-BG" sz="2000" dirty="0" err="1">
                <a:latin typeface="Calibri"/>
                <a:cs typeface="Calibri"/>
              </a:rPr>
              <a:t>Raft</a:t>
            </a:r>
            <a:r>
              <a:rPr lang="bg-BG" sz="2000" dirty="0">
                <a:latin typeface="Calibri"/>
                <a:cs typeface="Calibri"/>
              </a:rPr>
              <a:t> (D.)-</a:t>
            </a:r>
            <a:r>
              <a:rPr lang="bg-BG" sz="2000" dirty="0" err="1">
                <a:latin typeface="Calibri"/>
                <a:cs typeface="Calibri"/>
              </a:rPr>
              <a:t>shelf</a:t>
            </a:r>
            <a:r>
              <a:rPr lang="bg-BG" sz="2000" dirty="0">
                <a:latin typeface="Calibri"/>
                <a:cs typeface="Calibri"/>
              </a:rPr>
              <a:t>-рафт</a:t>
            </a:r>
            <a:endParaRPr lang="en-US" sz="2000" dirty="0">
              <a:ea typeface="+mn-lt"/>
              <a:cs typeface="+mn-lt"/>
            </a:endParaRPr>
          </a:p>
          <a:p>
            <a:pPr>
              <a:buFont typeface="Courier New" pitchFamily="18" charset="0"/>
              <a:buChar char="o"/>
            </a:pPr>
            <a:r>
              <a:rPr lang="bg-BG" sz="2000" dirty="0" err="1">
                <a:latin typeface="Calibri"/>
                <a:cs typeface="Calibri"/>
              </a:rPr>
              <a:t>Der</a:t>
            </a:r>
            <a:r>
              <a:rPr lang="bg-BG" sz="2000" dirty="0">
                <a:latin typeface="Calibri"/>
                <a:cs typeface="Calibri"/>
              </a:rPr>
              <a:t> </a:t>
            </a:r>
            <a:r>
              <a:rPr lang="bg-BG" sz="2000" dirty="0" err="1">
                <a:latin typeface="Calibri"/>
                <a:cs typeface="Calibri"/>
              </a:rPr>
              <a:t>Schalter</a:t>
            </a:r>
            <a:r>
              <a:rPr lang="bg-BG" sz="2000" dirty="0">
                <a:latin typeface="Calibri"/>
                <a:cs typeface="Calibri"/>
              </a:rPr>
              <a:t> (D.)-</a:t>
            </a:r>
            <a:r>
              <a:rPr lang="bg-BG" sz="2000" dirty="0" err="1">
                <a:latin typeface="Calibri"/>
                <a:cs typeface="Calibri"/>
              </a:rPr>
              <a:t>switch</a:t>
            </a:r>
            <a:r>
              <a:rPr lang="bg-BG" sz="2000" dirty="0">
                <a:latin typeface="Calibri"/>
                <a:cs typeface="Calibri"/>
              </a:rPr>
              <a:t>-шалтер</a:t>
            </a:r>
            <a:endParaRPr lang="en-US" sz="2000" dirty="0">
              <a:ea typeface="+mn-lt"/>
              <a:cs typeface="+mn-lt"/>
            </a:endParaRPr>
          </a:p>
          <a:p>
            <a:pPr>
              <a:buFont typeface="Courier New" pitchFamily="18" charset="0"/>
              <a:buChar char="o"/>
            </a:pPr>
            <a:r>
              <a:rPr lang="bg-BG" sz="2000" dirty="0" err="1">
                <a:latin typeface="Calibri"/>
                <a:cs typeface="Calibri"/>
              </a:rPr>
              <a:t>Die</a:t>
            </a:r>
            <a:r>
              <a:rPr lang="bg-BG" sz="2000" dirty="0">
                <a:latin typeface="Calibri"/>
                <a:cs typeface="Calibri"/>
              </a:rPr>
              <a:t> </a:t>
            </a:r>
            <a:r>
              <a:rPr lang="bg-BG" sz="2000" dirty="0" err="1">
                <a:latin typeface="Calibri"/>
                <a:cs typeface="Calibri"/>
              </a:rPr>
              <a:t>Scheibe</a:t>
            </a:r>
            <a:r>
              <a:rPr lang="bg-BG" sz="2000" dirty="0">
                <a:latin typeface="Calibri"/>
                <a:cs typeface="Calibri"/>
              </a:rPr>
              <a:t> (D.)-</a:t>
            </a:r>
            <a:r>
              <a:rPr lang="bg-BG" sz="2000" dirty="0" err="1">
                <a:latin typeface="Calibri"/>
                <a:cs typeface="Calibri"/>
              </a:rPr>
              <a:t>disc</a:t>
            </a:r>
            <a:r>
              <a:rPr lang="bg-BG" sz="2000" dirty="0">
                <a:latin typeface="Calibri"/>
                <a:cs typeface="Calibri"/>
              </a:rPr>
              <a:t>-шайба</a:t>
            </a:r>
            <a:endParaRPr lang="en-US" sz="2000" dirty="0">
              <a:ea typeface="+mn-lt"/>
              <a:cs typeface="+mn-lt"/>
            </a:endParaRPr>
          </a:p>
          <a:p>
            <a:pPr>
              <a:buFont typeface="Courier New" pitchFamily="18" charset="0"/>
              <a:buChar char="o"/>
            </a:pPr>
            <a:r>
              <a:rPr lang="bg-BG" sz="2000" dirty="0" err="1">
                <a:latin typeface="Calibri"/>
                <a:cs typeface="Calibri"/>
              </a:rPr>
              <a:t>Kaputt</a:t>
            </a:r>
            <a:r>
              <a:rPr lang="bg-BG" sz="2000" dirty="0">
                <a:latin typeface="Calibri"/>
                <a:cs typeface="Calibri"/>
              </a:rPr>
              <a:t> (D.)-</a:t>
            </a:r>
            <a:r>
              <a:rPr lang="bg-BG" sz="2000" dirty="0" err="1">
                <a:latin typeface="Calibri"/>
                <a:cs typeface="Calibri"/>
              </a:rPr>
              <a:t>broken</a:t>
            </a:r>
            <a:r>
              <a:rPr lang="bg-BG" sz="2000" dirty="0">
                <a:latin typeface="Calibri"/>
                <a:cs typeface="Calibri"/>
              </a:rPr>
              <a:t>-капут</a:t>
            </a:r>
            <a:endParaRPr lang="en-US" sz="2000" dirty="0">
              <a:ea typeface="+mn-lt"/>
              <a:cs typeface="+mn-lt"/>
            </a:endParaRPr>
          </a:p>
          <a:p>
            <a:pPr>
              <a:buFont typeface="Courier New" pitchFamily="18" charset="0"/>
              <a:buChar char="o"/>
            </a:pPr>
            <a:r>
              <a:rPr lang="bg-BG" sz="2000" dirty="0" err="1">
                <a:latin typeface="Calibri"/>
                <a:cs typeface="Calibri"/>
              </a:rPr>
              <a:t>Die</a:t>
            </a:r>
            <a:r>
              <a:rPr lang="bg-BG" sz="2000" dirty="0">
                <a:latin typeface="Calibri"/>
                <a:cs typeface="Calibri"/>
              </a:rPr>
              <a:t> </a:t>
            </a:r>
            <a:r>
              <a:rPr lang="bg-BG" sz="2000" dirty="0" err="1">
                <a:latin typeface="Calibri"/>
                <a:cs typeface="Calibri"/>
              </a:rPr>
              <a:t>Delikatesse</a:t>
            </a:r>
            <a:r>
              <a:rPr lang="bg-BG" sz="2000" dirty="0">
                <a:latin typeface="Calibri"/>
                <a:cs typeface="Calibri"/>
              </a:rPr>
              <a:t> (D.)-</a:t>
            </a:r>
            <a:r>
              <a:rPr lang="bg-BG" sz="2000" dirty="0" err="1">
                <a:latin typeface="Calibri"/>
                <a:cs typeface="Calibri"/>
              </a:rPr>
              <a:t>delicacy</a:t>
            </a:r>
            <a:r>
              <a:rPr lang="bg-BG" sz="2000" dirty="0">
                <a:latin typeface="Calibri"/>
                <a:cs typeface="Calibri"/>
              </a:rPr>
              <a:t>-деликатес</a:t>
            </a:r>
            <a:endParaRPr lang="en-US" sz="2000" dirty="0">
              <a:ea typeface="+mn-lt"/>
              <a:cs typeface="+mn-lt"/>
            </a:endParaRPr>
          </a:p>
          <a:p>
            <a:pPr>
              <a:buFont typeface="Courier New" pitchFamily="18" charset="0"/>
              <a:buChar char="o"/>
            </a:pPr>
            <a:r>
              <a:rPr lang="bg-BG" sz="2000" dirty="0" err="1">
                <a:latin typeface="Calibri"/>
                <a:cs typeface="Calibri"/>
              </a:rPr>
              <a:t>Die</a:t>
            </a:r>
            <a:r>
              <a:rPr lang="bg-BG" sz="2000" dirty="0">
                <a:latin typeface="Calibri"/>
                <a:cs typeface="Calibri"/>
              </a:rPr>
              <a:t> </a:t>
            </a:r>
            <a:r>
              <a:rPr lang="bg-BG" sz="2000" dirty="0" err="1">
                <a:latin typeface="Calibri"/>
                <a:cs typeface="Calibri"/>
              </a:rPr>
              <a:t>Waffel</a:t>
            </a:r>
            <a:r>
              <a:rPr lang="bg-BG" sz="2000" dirty="0">
                <a:latin typeface="Calibri"/>
                <a:cs typeface="Calibri"/>
              </a:rPr>
              <a:t> (D.)-</a:t>
            </a:r>
            <a:r>
              <a:rPr lang="bg-BG" sz="2000" dirty="0" err="1">
                <a:latin typeface="Calibri"/>
                <a:cs typeface="Calibri"/>
              </a:rPr>
              <a:t>wafer</a:t>
            </a:r>
            <a:r>
              <a:rPr lang="bg-BG" sz="2000" dirty="0">
                <a:latin typeface="Calibri"/>
                <a:cs typeface="Calibri"/>
              </a:rPr>
              <a:t>-вафла</a:t>
            </a:r>
            <a:endParaRPr lang="en-US" sz="2000" dirty="0">
              <a:ea typeface="+mn-lt"/>
              <a:cs typeface="+mn-lt"/>
            </a:endParaRPr>
          </a:p>
          <a:p>
            <a:pPr>
              <a:buFont typeface="Courier New" pitchFamily="18" charset="0"/>
              <a:buChar char="o"/>
            </a:pPr>
            <a:r>
              <a:rPr lang="bg-BG" sz="2000" dirty="0" err="1">
                <a:latin typeface="Calibri"/>
                <a:cs typeface="Calibri"/>
              </a:rPr>
              <a:t>Der</a:t>
            </a:r>
            <a:r>
              <a:rPr lang="bg-BG" sz="2000" dirty="0">
                <a:latin typeface="Calibri"/>
                <a:cs typeface="Calibri"/>
              </a:rPr>
              <a:t> </a:t>
            </a:r>
            <a:r>
              <a:rPr lang="bg-BG" sz="2000" dirty="0" err="1">
                <a:latin typeface="Calibri"/>
                <a:cs typeface="Calibri"/>
              </a:rPr>
              <a:t>Kellner</a:t>
            </a:r>
            <a:r>
              <a:rPr lang="bg-BG" sz="2000" dirty="0">
                <a:latin typeface="Calibri"/>
                <a:cs typeface="Calibri"/>
              </a:rPr>
              <a:t> (D.)-</a:t>
            </a:r>
            <a:r>
              <a:rPr lang="bg-BG" sz="2000" dirty="0" err="1">
                <a:latin typeface="Calibri"/>
                <a:cs typeface="Calibri"/>
              </a:rPr>
              <a:t>waiter</a:t>
            </a:r>
            <a:r>
              <a:rPr lang="bg-BG" sz="2000" dirty="0">
                <a:latin typeface="Calibri"/>
                <a:cs typeface="Calibri"/>
              </a:rPr>
              <a:t>-келнер</a:t>
            </a:r>
            <a:endParaRPr lang="bg-BG" sz="2000" dirty="0">
              <a:ea typeface="+mn-lt"/>
              <a:cs typeface="+mn-lt"/>
            </a:endParaRPr>
          </a:p>
          <a:p>
            <a:pPr>
              <a:buFont typeface="Courier New" pitchFamily="18" charset="0"/>
              <a:buChar char="o"/>
            </a:pPr>
            <a:r>
              <a:rPr lang="bg-BG" sz="2000" dirty="0" err="1">
                <a:latin typeface="Calibri"/>
                <a:cs typeface="Calibri"/>
              </a:rPr>
              <a:t>Der</a:t>
            </a:r>
            <a:r>
              <a:rPr lang="bg-BG" sz="2000" dirty="0">
                <a:latin typeface="Calibri"/>
                <a:cs typeface="Calibri"/>
              </a:rPr>
              <a:t> </a:t>
            </a:r>
            <a:r>
              <a:rPr lang="bg-BG" sz="2000" dirty="0" err="1">
                <a:latin typeface="Calibri"/>
                <a:cs typeface="Calibri"/>
              </a:rPr>
              <a:t>Strudel</a:t>
            </a:r>
            <a:r>
              <a:rPr lang="bg-BG" sz="2000" dirty="0">
                <a:latin typeface="Calibri"/>
                <a:cs typeface="Calibri"/>
              </a:rPr>
              <a:t> (D.)-</a:t>
            </a:r>
            <a:r>
              <a:rPr lang="bg-BG" sz="2000" dirty="0" err="1">
                <a:latin typeface="Calibri"/>
                <a:cs typeface="Calibri"/>
              </a:rPr>
              <a:t>strudel</a:t>
            </a:r>
            <a:r>
              <a:rPr lang="bg-BG" sz="2000" dirty="0">
                <a:latin typeface="Calibri"/>
                <a:cs typeface="Calibri"/>
              </a:rPr>
              <a:t>-щрудел</a:t>
            </a:r>
            <a:endParaRPr lang="en-US" sz="2000" dirty="0">
              <a:ea typeface="+mn-lt"/>
              <a:cs typeface="+mn-lt"/>
            </a:endParaRPr>
          </a:p>
          <a:p>
            <a:pPr>
              <a:buFont typeface="Courier New" pitchFamily="18" charset="0"/>
              <a:buChar char="o"/>
            </a:pPr>
            <a:endParaRPr lang="bg-BG" dirty="0">
              <a:ea typeface="+mn-lt"/>
              <a:cs typeface="+mn-lt"/>
            </a:endParaRPr>
          </a:p>
          <a:p>
            <a:endParaRPr lang="bg-BG" dirty="0"/>
          </a:p>
        </p:txBody>
      </p:sp>
      <p:pic>
        <p:nvPicPr>
          <p:cNvPr id="4" name="Картина 4" descr="Картина, която съдържа текст&#10;&#10;Описание, генерирано с много висока достоверност">
            <a:extLst>
              <a:ext uri="{FF2B5EF4-FFF2-40B4-BE49-F238E27FC236}">
                <a16:creationId xmlns="" xmlns:a16="http://schemas.microsoft.com/office/drawing/2014/main" id="{C37E7C62-198C-40BE-A038-3C987658DA55}"/>
              </a:ext>
            </a:extLst>
          </p:cNvPr>
          <p:cNvPicPr>
            <a:picLocks noChangeAspect="1"/>
          </p:cNvPicPr>
          <p:nvPr/>
        </p:nvPicPr>
        <p:blipFill>
          <a:blip r:embed="rId2"/>
          <a:stretch>
            <a:fillRect/>
          </a:stretch>
        </p:blipFill>
        <p:spPr>
          <a:xfrm>
            <a:off x="6093792" y="2159734"/>
            <a:ext cx="4620590" cy="3256358"/>
          </a:xfrm>
          <a:prstGeom prst="rect">
            <a:avLst/>
          </a:prstGeom>
        </p:spPr>
      </p:pic>
      <p:pic>
        <p:nvPicPr>
          <p:cNvPr id="5" name="Picture 4" descr="A picture containing drawing&#10;&#10;Description generated with very high confidence">
            <a:extLst>
              <a:ext uri="{FF2B5EF4-FFF2-40B4-BE49-F238E27FC236}">
                <a16:creationId xmlns="" xmlns:a16="http://schemas.microsoft.com/office/drawing/2014/main" xmlns:lc="http://schemas.openxmlformats.org/drawingml/2006/lockedCanvas" id="{BC87CD9A-F13E-459C-8FAA-A3354DE54BF8}"/>
              </a:ext>
            </a:extLst>
          </p:cNvPr>
          <p:cNvPicPr>
            <a:picLocks noChangeAspect="1"/>
          </p:cNvPicPr>
          <p:nvPr/>
        </p:nvPicPr>
        <p:blipFill>
          <a:blip r:embed="rId3"/>
          <a:stretch>
            <a:fillRect/>
          </a:stretch>
        </p:blipFill>
        <p:spPr>
          <a:xfrm>
            <a:off x="9158720" y="5560436"/>
            <a:ext cx="2381250" cy="752475"/>
          </a:xfrm>
          <a:prstGeom prst="rect">
            <a:avLst/>
          </a:prstGeom>
        </p:spPr>
      </p:pic>
      <p:pic>
        <p:nvPicPr>
          <p:cNvPr id="6" name="Picture 8" descr="A close up of a logo&#10;&#10;Description generated with very high confidence">
            <a:extLst>
              <a:ext uri="{FF2B5EF4-FFF2-40B4-BE49-F238E27FC236}">
                <a16:creationId xmlns="" xmlns:a16="http://schemas.microsoft.com/office/drawing/2014/main" id="{2F882B66-9FA3-49BC-8D48-4A479A776CBB}"/>
              </a:ext>
            </a:extLst>
          </p:cNvPr>
          <p:cNvPicPr>
            <a:picLocks noChangeAspect="1"/>
          </p:cNvPicPr>
          <p:nvPr/>
        </p:nvPicPr>
        <p:blipFill>
          <a:blip r:embed="rId4"/>
          <a:stretch>
            <a:fillRect/>
          </a:stretch>
        </p:blipFill>
        <p:spPr>
          <a:xfrm>
            <a:off x="4998390" y="5577585"/>
            <a:ext cx="2190804" cy="735326"/>
          </a:xfrm>
          <a:prstGeom prst="rect">
            <a:avLst/>
          </a:prstGeom>
        </p:spPr>
      </p:pic>
    </p:spTree>
    <p:extLst>
      <p:ext uri="{BB962C8B-B14F-4D97-AF65-F5344CB8AC3E}">
        <p14:creationId xmlns:p14="http://schemas.microsoft.com/office/powerpoint/2010/main" val="1008718021"/>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office theme</Template>
  <TotalTime>25</TotalTime>
  <Words>44</Words>
  <Application>Microsoft Office PowerPoint</Application>
  <PresentationFormat>По избор</PresentationFormat>
  <Paragraphs>66</Paragraphs>
  <Slides>12</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12</vt:i4>
      </vt:variant>
    </vt:vector>
  </HeadingPairs>
  <TitlesOfParts>
    <vt:vector size="13" baseType="lpstr">
      <vt:lpstr>Savon</vt:lpstr>
      <vt:lpstr>Die Internationalismen und die Kommunikation</vt:lpstr>
      <vt:lpstr>Die Wichtigkeit der Kommunikation</vt:lpstr>
      <vt:lpstr>DIE ROMANISCHE SPRACHGRUPPE</vt:lpstr>
      <vt:lpstr>DIE GERMANISCHE SPRACHGRUPPE</vt:lpstr>
      <vt:lpstr>Die slawische Sprachgruppe</vt:lpstr>
      <vt:lpstr>Einige Wörter aus der romanischen  Sprachgruppe - Französisch</vt:lpstr>
      <vt:lpstr>Einige Wörter aus der romanischen  Sprachgruppe - Latein </vt:lpstr>
      <vt:lpstr>Einige Wörter  aus der germanischen Sprachgruppe-Englisch </vt:lpstr>
      <vt:lpstr>Einige Wörter  aus der germanischen Sprachgruppe-Deutsch  </vt:lpstr>
      <vt:lpstr> Einige Wörter  aus der slawischen Sprachgruppe </vt:lpstr>
      <vt:lpstr>Fazit</vt:lpstr>
      <vt:lpstr>Vielen Dank FÜR DIE Aufmerksamkeit!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ASPIRE</dc:creator>
  <cp:lastModifiedBy>Win7</cp:lastModifiedBy>
  <cp:revision>63</cp:revision>
  <dcterms:created xsi:type="dcterms:W3CDTF">2019-10-22T16:06:23Z</dcterms:created>
  <dcterms:modified xsi:type="dcterms:W3CDTF">2019-11-15T14:50:25Z</dcterms:modified>
</cp:coreProperties>
</file>