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3"/>
  </p:notesMasterIdLst>
  <p:sldIdLst>
    <p:sldId id="256" r:id="rId2"/>
    <p:sldId id="286" r:id="rId3"/>
    <p:sldId id="290" r:id="rId4"/>
    <p:sldId id="257" r:id="rId5"/>
    <p:sldId id="279" r:id="rId6"/>
    <p:sldId id="287" r:id="rId7"/>
    <p:sldId id="288" r:id="rId8"/>
    <p:sldId id="289" r:id="rId9"/>
    <p:sldId id="275" r:id="rId10"/>
    <p:sldId id="283" r:id="rId11"/>
    <p:sldId id="278" r:id="rId12"/>
  </p:sldIdLst>
  <p:sldSz cx="9144000" cy="5143500" type="screen16x9"/>
  <p:notesSz cx="6858000" cy="9144000"/>
  <p:embeddedFontLst>
    <p:embeddedFont>
      <p:font typeface="Oswald" charset="-52"/>
      <p:regular r:id="rId14"/>
      <p:bold r:id="rId15"/>
    </p:embeddedFont>
    <p:embeddedFont>
      <p:font typeface="Tinos" charset="0"/>
      <p:regular r:id="rId16"/>
      <p:bold r:id="rId17"/>
      <p:italic r:id="rId18"/>
      <p:boldItalic r:id="rId19"/>
    </p:embeddedFont>
    <p:embeddedFont>
      <p:font typeface="Calibri"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DB7D5CAF-C5C0-430F-A390-3F806F24974C}">
  <a:tblStyle styleId="{DB7D5CAF-C5C0-430F-A390-3F806F24974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7" autoAdjust="0"/>
    <p:restoredTop sz="94660"/>
  </p:normalViewPr>
  <p:slideViewPr>
    <p:cSldViewPr snapToGrid="0">
      <p:cViewPr varScale="1">
        <p:scale>
          <a:sx n="91" d="100"/>
          <a:sy n="91" d="100"/>
        </p:scale>
        <p:origin x="-786" y="-9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062041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958369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27203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254534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672713" y="333900"/>
            <a:ext cx="7798575" cy="4809601"/>
          </a:xfrm>
          <a:prstGeom prst="rect">
            <a:avLst/>
          </a:prstGeom>
          <a:noFill/>
          <a:ln>
            <a:noFill/>
          </a:ln>
        </p:spPr>
      </p:pic>
      <p:sp>
        <p:nvSpPr>
          <p:cNvPr id="11" name="Google Shape;11;p2"/>
          <p:cNvSpPr txBox="1">
            <a:spLocks noGrp="1"/>
          </p:cNvSpPr>
          <p:nvPr>
            <p:ph type="ctrTitle"/>
          </p:nvPr>
        </p:nvSpPr>
        <p:spPr>
          <a:xfrm>
            <a:off x="1912650" y="1915625"/>
            <a:ext cx="5469600" cy="1159800"/>
          </a:xfrm>
          <a:prstGeom prst="rect">
            <a:avLst/>
          </a:prstGeom>
          <a:effectLst>
            <a:outerShdw blurRad="14288" dist="9525" dir="16200000" algn="bl" rotWithShape="0">
              <a:schemeClr val="dk1">
                <a:alpha val="50000"/>
              </a:schemeClr>
            </a:outerShdw>
          </a:effectLst>
        </p:spPr>
        <p:txBody>
          <a:bodyPr spcFirstLastPara="1" wrap="square" lIns="91425" tIns="91425" rIns="91425" bIns="91425" anchor="ctr" anchorCtr="0">
            <a:noAutofit/>
          </a:bodyPr>
          <a:lstStyle>
            <a:lvl1pPr lvl="0">
              <a:spcBef>
                <a:spcPts val="0"/>
              </a:spcBef>
              <a:spcAft>
                <a:spcPts val="0"/>
              </a:spcAft>
              <a:buClr>
                <a:schemeClr val="accent6"/>
              </a:buClr>
              <a:buSzPts val="4800"/>
              <a:buNone/>
              <a:defRPr sz="4800">
                <a:solidFill>
                  <a:schemeClr val="accent6"/>
                </a:solidFill>
              </a:defRPr>
            </a:lvl1pPr>
            <a:lvl2pPr lvl="1">
              <a:spcBef>
                <a:spcPts val="0"/>
              </a:spcBef>
              <a:spcAft>
                <a:spcPts val="0"/>
              </a:spcAft>
              <a:buClr>
                <a:schemeClr val="accent6"/>
              </a:buClr>
              <a:buSzPts val="4800"/>
              <a:buNone/>
              <a:defRPr sz="4800">
                <a:solidFill>
                  <a:schemeClr val="accent6"/>
                </a:solidFill>
              </a:defRPr>
            </a:lvl2pPr>
            <a:lvl3pPr lvl="2">
              <a:spcBef>
                <a:spcPts val="0"/>
              </a:spcBef>
              <a:spcAft>
                <a:spcPts val="0"/>
              </a:spcAft>
              <a:buClr>
                <a:schemeClr val="accent6"/>
              </a:buClr>
              <a:buSzPts val="4800"/>
              <a:buNone/>
              <a:defRPr sz="4800">
                <a:solidFill>
                  <a:schemeClr val="accent6"/>
                </a:solidFill>
              </a:defRPr>
            </a:lvl3pPr>
            <a:lvl4pPr lvl="3">
              <a:spcBef>
                <a:spcPts val="0"/>
              </a:spcBef>
              <a:spcAft>
                <a:spcPts val="0"/>
              </a:spcAft>
              <a:buClr>
                <a:schemeClr val="accent6"/>
              </a:buClr>
              <a:buSzPts val="4800"/>
              <a:buNone/>
              <a:defRPr sz="4800">
                <a:solidFill>
                  <a:schemeClr val="accent6"/>
                </a:solidFill>
              </a:defRPr>
            </a:lvl4pPr>
            <a:lvl5pPr lvl="4">
              <a:spcBef>
                <a:spcPts val="0"/>
              </a:spcBef>
              <a:spcAft>
                <a:spcPts val="0"/>
              </a:spcAft>
              <a:buClr>
                <a:schemeClr val="accent6"/>
              </a:buClr>
              <a:buSzPts val="4800"/>
              <a:buNone/>
              <a:defRPr sz="4800">
                <a:solidFill>
                  <a:schemeClr val="accent6"/>
                </a:solidFill>
              </a:defRPr>
            </a:lvl5pPr>
            <a:lvl6pPr lvl="5">
              <a:spcBef>
                <a:spcPts val="0"/>
              </a:spcBef>
              <a:spcAft>
                <a:spcPts val="0"/>
              </a:spcAft>
              <a:buClr>
                <a:schemeClr val="accent6"/>
              </a:buClr>
              <a:buSzPts val="4800"/>
              <a:buNone/>
              <a:defRPr sz="4800">
                <a:solidFill>
                  <a:schemeClr val="accent6"/>
                </a:solidFill>
              </a:defRPr>
            </a:lvl6pPr>
            <a:lvl7pPr lvl="6">
              <a:spcBef>
                <a:spcPts val="0"/>
              </a:spcBef>
              <a:spcAft>
                <a:spcPts val="0"/>
              </a:spcAft>
              <a:buClr>
                <a:schemeClr val="accent6"/>
              </a:buClr>
              <a:buSzPts val="4800"/>
              <a:buNone/>
              <a:defRPr sz="4800">
                <a:solidFill>
                  <a:schemeClr val="accent6"/>
                </a:solidFill>
              </a:defRPr>
            </a:lvl7pPr>
            <a:lvl8pPr lvl="7">
              <a:spcBef>
                <a:spcPts val="0"/>
              </a:spcBef>
              <a:spcAft>
                <a:spcPts val="0"/>
              </a:spcAft>
              <a:buClr>
                <a:schemeClr val="accent6"/>
              </a:buClr>
              <a:buSzPts val="4800"/>
              <a:buNone/>
              <a:defRPr sz="4800">
                <a:solidFill>
                  <a:schemeClr val="accent6"/>
                </a:solidFill>
              </a:defRPr>
            </a:lvl8pPr>
            <a:lvl9pPr lvl="8">
              <a:spcBef>
                <a:spcPts val="0"/>
              </a:spcBef>
              <a:spcAft>
                <a:spcPts val="0"/>
              </a:spcAft>
              <a:buClr>
                <a:schemeClr val="accent6"/>
              </a:buClr>
              <a:buSzPts val="4800"/>
              <a:buNone/>
              <a:defRPr sz="4800">
                <a:solidFill>
                  <a:schemeClr val="accent6"/>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8"/>
        <p:cNvGrpSpPr/>
        <p:nvPr/>
      </p:nvGrpSpPr>
      <p:grpSpPr>
        <a:xfrm>
          <a:off x="0" y="0"/>
          <a:ext cx="0" cy="0"/>
          <a:chOff x="0" y="0"/>
          <a:chExt cx="0" cy="0"/>
        </a:xfrm>
      </p:grpSpPr>
      <p:pic>
        <p:nvPicPr>
          <p:cNvPr id="29" name="Google Shape;29;p6" descr="libr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30" name="Google Shape;30;p6"/>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1" name="Google Shape;31;p6"/>
          <p:cNvSpPr txBox="1">
            <a:spLocks noGrp="1"/>
          </p:cNvSpPr>
          <p:nvPr>
            <p:ph type="body" idx="1"/>
          </p:nvPr>
        </p:nvSpPr>
        <p:spPr>
          <a:xfrm>
            <a:off x="1556175" y="1479375"/>
            <a:ext cx="3211800" cy="35988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32" name="Google Shape;32;p6"/>
          <p:cNvSpPr txBox="1">
            <a:spLocks noGrp="1"/>
          </p:cNvSpPr>
          <p:nvPr>
            <p:ph type="body" idx="2"/>
          </p:nvPr>
        </p:nvSpPr>
        <p:spPr>
          <a:xfrm>
            <a:off x="4961272" y="1479375"/>
            <a:ext cx="3211800" cy="35988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33" name="Google Shape;33;p6"/>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cxnSp>
        <p:nvCxnSpPr>
          <p:cNvPr id="34" name="Google Shape;34;p6"/>
          <p:cNvCxnSpPr/>
          <p:nvPr/>
        </p:nvCxnSpPr>
        <p:spPr>
          <a:xfrm>
            <a:off x="1664750" y="1357125"/>
            <a:ext cx="65262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pic>
        <p:nvPicPr>
          <p:cNvPr id="59" name="Google Shape;59;p11" descr="libr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60" name="Google Shape;60;p11"/>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 Closed book">
  <p:cSld name="BLANK_1_1">
    <p:spTree>
      <p:nvGrpSpPr>
        <p:cNvPr id="1" name="Shape 63"/>
        <p:cNvGrpSpPr/>
        <p:nvPr/>
      </p:nvGrpSpPr>
      <p:grpSpPr>
        <a:xfrm>
          <a:off x="0" y="0"/>
          <a:ext cx="0" cy="0"/>
          <a:chOff x="0" y="0"/>
          <a:chExt cx="0" cy="0"/>
        </a:xfrm>
      </p:grpSpPr>
      <p:pic>
        <p:nvPicPr>
          <p:cNvPr id="64" name="Google Shape;64;p13"/>
          <p:cNvPicPr preferRelativeResize="0"/>
          <p:nvPr/>
        </p:nvPicPr>
        <p:blipFill>
          <a:blip r:embed="rId2">
            <a:alphaModFix/>
          </a:blip>
          <a:stretch>
            <a:fillRect/>
          </a:stretch>
        </p:blipFill>
        <p:spPr>
          <a:xfrm flipH="1">
            <a:off x="672713" y="333900"/>
            <a:ext cx="7798575" cy="480960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556175" y="719375"/>
            <a:ext cx="6616800" cy="6999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1pPr>
            <a:lvl2pPr lvl="1">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2pPr>
            <a:lvl3pPr lvl="2">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3pPr>
            <a:lvl4pPr lvl="3">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4pPr>
            <a:lvl5pPr lvl="4">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5pPr>
            <a:lvl6pPr lvl="5">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6pPr>
            <a:lvl7pPr lvl="6">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7pPr>
            <a:lvl8pPr lvl="7">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8pPr>
            <a:lvl9pPr lvl="8">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1556175" y="1378821"/>
            <a:ext cx="6616800" cy="30423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1"/>
              </a:buClr>
              <a:buSzPts val="3000"/>
              <a:buFont typeface="Tinos"/>
              <a:buChar char="◈"/>
              <a:defRPr sz="3000">
                <a:solidFill>
                  <a:schemeClr val="dk1"/>
                </a:solidFill>
                <a:latin typeface="Tinos"/>
                <a:ea typeface="Tinos"/>
                <a:cs typeface="Tinos"/>
                <a:sym typeface="Tinos"/>
              </a:defRPr>
            </a:lvl1pPr>
            <a:lvl2pPr marL="914400" lvl="1" indent="-381000">
              <a:spcBef>
                <a:spcPts val="0"/>
              </a:spcBef>
              <a:spcAft>
                <a:spcPts val="0"/>
              </a:spcAft>
              <a:buClr>
                <a:schemeClr val="dk1"/>
              </a:buClr>
              <a:buSzPts val="2400"/>
              <a:buFont typeface="Tinos"/>
              <a:buChar char="◆"/>
              <a:defRPr sz="2400">
                <a:solidFill>
                  <a:schemeClr val="dk1"/>
                </a:solidFill>
                <a:latin typeface="Tinos"/>
                <a:ea typeface="Tinos"/>
                <a:cs typeface="Tinos"/>
                <a:sym typeface="Tinos"/>
              </a:defRPr>
            </a:lvl2pPr>
            <a:lvl3pPr marL="1371600" lvl="2" indent="-381000">
              <a:spcBef>
                <a:spcPts val="0"/>
              </a:spcBef>
              <a:spcAft>
                <a:spcPts val="0"/>
              </a:spcAft>
              <a:buClr>
                <a:schemeClr val="dk1"/>
              </a:buClr>
              <a:buSzPts val="2400"/>
              <a:buFont typeface="Tinos"/>
              <a:buChar char="◇"/>
              <a:defRPr sz="2400">
                <a:solidFill>
                  <a:schemeClr val="dk1"/>
                </a:solidFill>
                <a:latin typeface="Tinos"/>
                <a:ea typeface="Tinos"/>
                <a:cs typeface="Tinos"/>
                <a:sym typeface="Tinos"/>
              </a:defRPr>
            </a:lvl3pPr>
            <a:lvl4pPr marL="1828800" lvl="3"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4pPr>
            <a:lvl5pPr marL="2286000" lvl="4"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5pPr>
            <a:lvl6pPr marL="2743200" lvl="5"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6pPr>
            <a:lvl7pPr marL="3200400" lvl="6"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7pPr>
            <a:lvl8pPr marL="3657600" lvl="7"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8pPr>
            <a:lvl9pPr marL="4114800" lvl="8"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9pPr>
          </a:lstStyle>
          <a:p>
            <a:endParaRPr/>
          </a:p>
        </p:txBody>
      </p:sp>
      <p:sp>
        <p:nvSpPr>
          <p:cNvPr id="8" name="Google Shape;8;p1"/>
          <p:cNvSpPr txBox="1">
            <a:spLocks noGrp="1"/>
          </p:cNvSpPr>
          <p:nvPr>
            <p:ph type="sldNum" idx="12"/>
          </p:nvPr>
        </p:nvSpPr>
        <p:spPr>
          <a:xfrm>
            <a:off x="7899350" y="4098426"/>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chemeClr val="dk2"/>
                </a:solidFill>
                <a:latin typeface="Tinos"/>
                <a:ea typeface="Tinos"/>
                <a:cs typeface="Tinos"/>
                <a:sym typeface="Tinos"/>
              </a:defRPr>
            </a:lvl1pPr>
            <a:lvl2pPr lvl="1" algn="r">
              <a:buNone/>
              <a:defRPr sz="1200">
                <a:solidFill>
                  <a:schemeClr val="dk2"/>
                </a:solidFill>
                <a:latin typeface="Tinos"/>
                <a:ea typeface="Tinos"/>
                <a:cs typeface="Tinos"/>
                <a:sym typeface="Tinos"/>
              </a:defRPr>
            </a:lvl2pPr>
            <a:lvl3pPr lvl="2" algn="r">
              <a:buNone/>
              <a:defRPr sz="1200">
                <a:solidFill>
                  <a:schemeClr val="dk2"/>
                </a:solidFill>
                <a:latin typeface="Tinos"/>
                <a:ea typeface="Tinos"/>
                <a:cs typeface="Tinos"/>
                <a:sym typeface="Tinos"/>
              </a:defRPr>
            </a:lvl3pPr>
            <a:lvl4pPr lvl="3" algn="r">
              <a:buNone/>
              <a:defRPr sz="1200">
                <a:solidFill>
                  <a:schemeClr val="dk2"/>
                </a:solidFill>
                <a:latin typeface="Tinos"/>
                <a:ea typeface="Tinos"/>
                <a:cs typeface="Tinos"/>
                <a:sym typeface="Tinos"/>
              </a:defRPr>
            </a:lvl4pPr>
            <a:lvl5pPr lvl="4" algn="r">
              <a:buNone/>
              <a:defRPr sz="1200">
                <a:solidFill>
                  <a:schemeClr val="dk2"/>
                </a:solidFill>
                <a:latin typeface="Tinos"/>
                <a:ea typeface="Tinos"/>
                <a:cs typeface="Tinos"/>
                <a:sym typeface="Tinos"/>
              </a:defRPr>
            </a:lvl5pPr>
            <a:lvl6pPr lvl="5" algn="r">
              <a:buNone/>
              <a:defRPr sz="1200">
                <a:solidFill>
                  <a:schemeClr val="dk2"/>
                </a:solidFill>
                <a:latin typeface="Tinos"/>
                <a:ea typeface="Tinos"/>
                <a:cs typeface="Tinos"/>
                <a:sym typeface="Tinos"/>
              </a:defRPr>
            </a:lvl6pPr>
            <a:lvl7pPr lvl="6" algn="r">
              <a:buNone/>
              <a:defRPr sz="1200">
                <a:solidFill>
                  <a:schemeClr val="dk2"/>
                </a:solidFill>
                <a:latin typeface="Tinos"/>
                <a:ea typeface="Tinos"/>
                <a:cs typeface="Tinos"/>
                <a:sym typeface="Tinos"/>
              </a:defRPr>
            </a:lvl7pPr>
            <a:lvl8pPr lvl="7" algn="r">
              <a:buNone/>
              <a:defRPr sz="1200">
                <a:solidFill>
                  <a:schemeClr val="dk2"/>
                </a:solidFill>
                <a:latin typeface="Tinos"/>
                <a:ea typeface="Tinos"/>
                <a:cs typeface="Tinos"/>
                <a:sym typeface="Tinos"/>
              </a:defRPr>
            </a:lvl8pPr>
            <a:lvl9pPr lvl="8" algn="r">
              <a:buNone/>
              <a:defRPr sz="1200">
                <a:solidFill>
                  <a:schemeClr val="dk2"/>
                </a:solidFill>
                <a:latin typeface="Tinos"/>
                <a:ea typeface="Tinos"/>
                <a:cs typeface="Tinos"/>
                <a:sym typeface="Tinos"/>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7" r:id="rId3"/>
    <p:sldLayoutId id="2147483659"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ctrTitle"/>
          </p:nvPr>
        </p:nvSpPr>
        <p:spPr>
          <a:xfrm>
            <a:off x="2842829" y="1784812"/>
            <a:ext cx="3884469"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Bulgarische </a:t>
            </a:r>
            <a:r>
              <a:rPr lang="de-DE" dirty="0"/>
              <a:t>Erfindungen</a:t>
            </a:r>
            <a:r>
              <a:rPr lang="en" dirty="0"/>
              <a:t> </a:t>
            </a:r>
            <a:endParaRP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88E36E-B6EC-4BB5-B6EF-6C351BD61436}"/>
              </a:ext>
            </a:extLst>
          </p:cNvPr>
          <p:cNvSpPr>
            <a:spLocks noGrp="1"/>
          </p:cNvSpPr>
          <p:nvPr>
            <p:ph type="sldNum" idx="12"/>
          </p:nvPr>
        </p:nvSpPr>
        <p:spPr/>
        <p:txBody>
          <a:bodyPr/>
          <a:lstStyle/>
          <a:p>
            <a:pPr marL="0" lvl="0" indent="0" algn="r" rtl="0">
              <a:spcBef>
                <a:spcPts val="0"/>
              </a:spcBef>
              <a:spcAft>
                <a:spcPts val="0"/>
              </a:spcAft>
              <a:buNone/>
            </a:pPr>
            <a:r>
              <a:rPr lang="en" dirty="0"/>
              <a:t>7</a:t>
            </a:r>
          </a:p>
        </p:txBody>
      </p:sp>
      <p:grpSp>
        <p:nvGrpSpPr>
          <p:cNvPr id="3" name="Google Shape;237;p33">
            <a:extLst>
              <a:ext uri="{FF2B5EF4-FFF2-40B4-BE49-F238E27FC236}">
                <a16:creationId xmlns:a16="http://schemas.microsoft.com/office/drawing/2014/main" xmlns="" id="{7F5A6305-2894-40C1-9A7E-030FCB1EDB0A}"/>
              </a:ext>
            </a:extLst>
          </p:cNvPr>
          <p:cNvGrpSpPr/>
          <p:nvPr/>
        </p:nvGrpSpPr>
        <p:grpSpPr>
          <a:xfrm rot="16200000">
            <a:off x="3881312" y="1490347"/>
            <a:ext cx="1880190" cy="4037430"/>
            <a:chOff x="4564104" y="88249"/>
            <a:chExt cx="2525675" cy="5238750"/>
          </a:xfrm>
        </p:grpSpPr>
        <p:sp>
          <p:nvSpPr>
            <p:cNvPr id="4" name="Google Shape;238;p33">
              <a:extLst>
                <a:ext uri="{FF2B5EF4-FFF2-40B4-BE49-F238E27FC236}">
                  <a16:creationId xmlns:a16="http://schemas.microsoft.com/office/drawing/2014/main" xmlns="" id="{6B982844-0D6E-4B59-A977-40077BFB29D4}"/>
                </a:ext>
              </a:extLst>
            </p:cNvPr>
            <p:cNvSpPr/>
            <p:nvPr/>
          </p:nvSpPr>
          <p:spPr>
            <a:xfrm>
              <a:off x="4564104" y="88249"/>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rgbClr val="000000">
                <a:alpha val="96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Google Shape;239;p33">
              <a:extLst>
                <a:ext uri="{FF2B5EF4-FFF2-40B4-BE49-F238E27FC236}">
                  <a16:creationId xmlns:a16="http://schemas.microsoft.com/office/drawing/2014/main" xmlns="" id="{47680D9F-F086-4D55-8B68-A7CEE62199CE}"/>
                </a:ext>
              </a:extLst>
            </p:cNvPr>
            <p:cNvSpPr/>
            <p:nvPr/>
          </p:nvSpPr>
          <p:spPr>
            <a:xfrm>
              <a:off x="5574915" y="4981183"/>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000000">
                <a:alpha val="96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240;p33">
              <a:extLst>
                <a:ext uri="{FF2B5EF4-FFF2-40B4-BE49-F238E27FC236}">
                  <a16:creationId xmlns:a16="http://schemas.microsoft.com/office/drawing/2014/main" xmlns="" id="{2946C158-16CB-4DB2-AACF-08B8A67D6DF8}"/>
                </a:ext>
              </a:extLst>
            </p:cNvPr>
            <p:cNvSpPr/>
            <p:nvPr/>
          </p:nvSpPr>
          <p:spPr>
            <a:xfrm>
              <a:off x="5259838" y="335511"/>
              <a:ext cx="99324" cy="99326"/>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000000">
                <a:alpha val="96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41;p33">
              <a:extLst>
                <a:ext uri="{FF2B5EF4-FFF2-40B4-BE49-F238E27FC236}">
                  <a16:creationId xmlns:a16="http://schemas.microsoft.com/office/drawing/2014/main" xmlns="" id="{AC85D133-AEB4-4C34-97F2-9FA8F610737A}"/>
                </a:ext>
              </a:extLst>
            </p:cNvPr>
            <p:cNvSpPr/>
            <p:nvPr/>
          </p:nvSpPr>
          <p:spPr>
            <a:xfrm>
              <a:off x="5583354" y="346749"/>
              <a:ext cx="487174"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000000">
                <a:alpha val="96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 name="Picture 8">
            <a:extLst>
              <a:ext uri="{FF2B5EF4-FFF2-40B4-BE49-F238E27FC236}">
                <a16:creationId xmlns:a16="http://schemas.microsoft.com/office/drawing/2014/main" xmlns="" id="{602C5C84-6618-4943-BAA4-B1EF41B5EC9F}"/>
              </a:ext>
            </a:extLst>
          </p:cNvPr>
          <p:cNvPicPr>
            <a:picLocks noChangeAspect="1"/>
          </p:cNvPicPr>
          <p:nvPr/>
        </p:nvPicPr>
        <p:blipFill>
          <a:blip r:embed="rId2"/>
          <a:stretch>
            <a:fillRect/>
          </a:stretch>
        </p:blipFill>
        <p:spPr>
          <a:xfrm>
            <a:off x="3185583" y="2634088"/>
            <a:ext cx="3260155" cy="1737870"/>
          </a:xfrm>
          <a:prstGeom prst="rect">
            <a:avLst/>
          </a:prstGeom>
        </p:spPr>
      </p:pic>
      <p:pic>
        <p:nvPicPr>
          <p:cNvPr id="16" name="Picture 15">
            <a:extLst>
              <a:ext uri="{FF2B5EF4-FFF2-40B4-BE49-F238E27FC236}">
                <a16:creationId xmlns:a16="http://schemas.microsoft.com/office/drawing/2014/main" xmlns="" id="{6D50B7A2-1481-45A2-9D35-FFD21ADC1776}"/>
              </a:ext>
            </a:extLst>
          </p:cNvPr>
          <p:cNvPicPr>
            <a:picLocks noChangeAspect="1"/>
          </p:cNvPicPr>
          <p:nvPr/>
        </p:nvPicPr>
        <p:blipFill rotWithShape="1">
          <a:blip r:embed="rId3"/>
          <a:srcRect l="-24068" t="9774" r="24068" b="9375"/>
          <a:stretch/>
        </p:blipFill>
        <p:spPr>
          <a:xfrm>
            <a:off x="2124951" y="603503"/>
            <a:ext cx="4328920" cy="1801348"/>
          </a:xfrm>
          <a:prstGeom prst="rect">
            <a:avLst/>
          </a:prstGeom>
        </p:spPr>
      </p:pic>
      <p:grpSp>
        <p:nvGrpSpPr>
          <p:cNvPr id="17" name="Google Shape;237;p33">
            <a:extLst>
              <a:ext uri="{FF2B5EF4-FFF2-40B4-BE49-F238E27FC236}">
                <a16:creationId xmlns:a16="http://schemas.microsoft.com/office/drawing/2014/main" xmlns="" id="{FD439039-9B23-471B-9974-AE58B636E342}"/>
              </a:ext>
            </a:extLst>
          </p:cNvPr>
          <p:cNvGrpSpPr/>
          <p:nvPr/>
        </p:nvGrpSpPr>
        <p:grpSpPr>
          <a:xfrm rot="16200000">
            <a:off x="3863747" y="-514538"/>
            <a:ext cx="1931588" cy="4037431"/>
            <a:chOff x="4564104" y="88249"/>
            <a:chExt cx="2525675" cy="5238750"/>
          </a:xfrm>
        </p:grpSpPr>
        <p:sp>
          <p:nvSpPr>
            <p:cNvPr id="18" name="Google Shape;238;p33">
              <a:extLst>
                <a:ext uri="{FF2B5EF4-FFF2-40B4-BE49-F238E27FC236}">
                  <a16:creationId xmlns:a16="http://schemas.microsoft.com/office/drawing/2014/main" xmlns="" id="{7CE2A911-875B-4FD4-9178-E2F091817329}"/>
                </a:ext>
              </a:extLst>
            </p:cNvPr>
            <p:cNvSpPr/>
            <p:nvPr/>
          </p:nvSpPr>
          <p:spPr>
            <a:xfrm>
              <a:off x="4564104" y="88249"/>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rgbClr val="000000">
                <a:alpha val="96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239;p33">
              <a:extLst>
                <a:ext uri="{FF2B5EF4-FFF2-40B4-BE49-F238E27FC236}">
                  <a16:creationId xmlns:a16="http://schemas.microsoft.com/office/drawing/2014/main" xmlns="" id="{E13E8CF7-9659-4DDF-91B2-1BF3CF23AC13}"/>
                </a:ext>
              </a:extLst>
            </p:cNvPr>
            <p:cNvSpPr/>
            <p:nvPr/>
          </p:nvSpPr>
          <p:spPr>
            <a:xfrm>
              <a:off x="5574915" y="4981183"/>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000000">
                <a:alpha val="96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40;p33">
              <a:extLst>
                <a:ext uri="{FF2B5EF4-FFF2-40B4-BE49-F238E27FC236}">
                  <a16:creationId xmlns:a16="http://schemas.microsoft.com/office/drawing/2014/main" xmlns="" id="{1FB873B9-71BE-46E7-826A-101A9E3948F2}"/>
                </a:ext>
              </a:extLst>
            </p:cNvPr>
            <p:cNvSpPr/>
            <p:nvPr/>
          </p:nvSpPr>
          <p:spPr>
            <a:xfrm>
              <a:off x="5259838" y="335511"/>
              <a:ext cx="99324" cy="99326"/>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000000">
                <a:alpha val="96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1;p33">
              <a:extLst>
                <a:ext uri="{FF2B5EF4-FFF2-40B4-BE49-F238E27FC236}">
                  <a16:creationId xmlns:a16="http://schemas.microsoft.com/office/drawing/2014/main" xmlns="" id="{F676A43A-3F1D-40C1-869B-5A7B399567A5}"/>
                </a:ext>
              </a:extLst>
            </p:cNvPr>
            <p:cNvSpPr/>
            <p:nvPr/>
          </p:nvSpPr>
          <p:spPr>
            <a:xfrm>
              <a:off x="5583354" y="346749"/>
              <a:ext cx="487174"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000000">
                <a:alpha val="96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xmlns="" val="2131232796"/>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1" name="Google Shape;271;p36"/>
          <p:cNvSpPr txBox="1">
            <a:spLocks noGrp="1"/>
          </p:cNvSpPr>
          <p:nvPr>
            <p:ph type="ctrTitle" idx="4294967295"/>
          </p:nvPr>
        </p:nvSpPr>
        <p:spPr>
          <a:xfrm>
            <a:off x="2008603" y="1849807"/>
            <a:ext cx="4895974" cy="1159800"/>
          </a:xfrm>
          <a:prstGeom prst="rect">
            <a:avLst/>
          </a:prstGeom>
          <a:effectLst>
            <a:outerShdw blurRad="14288" dist="9525" dir="16200000" algn="bl" rotWithShape="0">
              <a:schemeClr val="dk1">
                <a:alpha val="50000"/>
              </a:schemeClr>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de-DE" sz="4000" dirty="0">
                <a:solidFill>
                  <a:schemeClr val="accent6"/>
                </a:solidFill>
              </a:rPr>
              <a:t>Vielen Dank für </a:t>
            </a:r>
            <a:r>
              <a:rPr lang="en-GB" sz="4000" dirty="0">
                <a:solidFill>
                  <a:schemeClr val="accent6"/>
                </a:solidFill>
              </a:rPr>
              <a:t>die</a:t>
            </a:r>
            <a:r>
              <a:rPr lang="de-DE" sz="4000" dirty="0">
                <a:solidFill>
                  <a:schemeClr val="accent6"/>
                </a:solidFill>
              </a:rPr>
              <a:t> Aufmerksamkeit</a:t>
            </a:r>
            <a:r>
              <a:rPr lang="en" sz="4000" dirty="0">
                <a:solidFill>
                  <a:schemeClr val="accent6"/>
                </a:solidFill>
              </a:rPr>
              <a:t>!</a:t>
            </a:r>
            <a:endParaRPr sz="4000" dirty="0">
              <a:solidFill>
                <a:schemeClr val="accent6"/>
              </a:solidFill>
            </a:endParaRPr>
          </a:p>
        </p:txBody>
      </p:sp>
    </p:spTree>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34E1516-C315-4A4A-8F1D-A1D0B1D9A777}"/>
              </a:ext>
            </a:extLst>
          </p:cNvPr>
          <p:cNvSpPr>
            <a:spLocks noGrp="1"/>
          </p:cNvSpPr>
          <p:nvPr>
            <p:ph type="sldNum" idx="12"/>
          </p:nvPr>
        </p:nvSpPr>
        <p:spPr/>
        <p:txBody>
          <a:bodyPr/>
          <a:lstStyle/>
          <a:p>
            <a:pPr marL="0" lvl="0" indent="0" algn="r" rtl="0">
              <a:spcBef>
                <a:spcPts val="0"/>
              </a:spcBef>
              <a:spcAft>
                <a:spcPts val="0"/>
              </a:spcAft>
              <a:buNone/>
            </a:pPr>
            <a:r>
              <a:rPr lang="en" dirty="0"/>
              <a:t>1</a:t>
            </a:r>
          </a:p>
        </p:txBody>
      </p:sp>
      <p:sp>
        <p:nvSpPr>
          <p:cNvPr id="5" name="Rectangle 4">
            <a:extLst>
              <a:ext uri="{FF2B5EF4-FFF2-40B4-BE49-F238E27FC236}">
                <a16:creationId xmlns:a16="http://schemas.microsoft.com/office/drawing/2014/main" xmlns="" id="{D0A9385B-A731-4DE4-8420-4B5FB6234B3E}"/>
              </a:ext>
            </a:extLst>
          </p:cNvPr>
          <p:cNvSpPr/>
          <p:nvPr/>
        </p:nvSpPr>
        <p:spPr>
          <a:xfrm>
            <a:off x="1595150" y="1418276"/>
            <a:ext cx="6578550" cy="2246769"/>
          </a:xfrm>
          <a:prstGeom prst="rect">
            <a:avLst/>
          </a:prstGeom>
          <a:noFill/>
        </p:spPr>
        <p:txBody>
          <a:bodyPr wrap="square" lIns="91440" tIns="45720" rIns="91440" bIns="45720">
            <a:spAutoFit/>
          </a:bodyPr>
          <a:lstStyle/>
          <a:p>
            <a:pPr algn="ctr"/>
            <a:r>
              <a:rPr lang="en-GB"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nos" panose="020B0604020202020204" charset="0"/>
                <a:ea typeface="Tinos" panose="020B0604020202020204" charset="0"/>
                <a:cs typeface="Tinos" panose="020B0604020202020204" charset="0"/>
              </a:rPr>
              <a:t>In </a:t>
            </a:r>
            <a:r>
              <a:rPr lang="en-GB" sz="28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Tinos" panose="020B0604020202020204" charset="0"/>
                <a:ea typeface="Tinos" panose="020B0604020202020204" charset="0"/>
                <a:cs typeface="Tinos" panose="020B0604020202020204" charset="0"/>
              </a:rPr>
              <a:t>dieser</a:t>
            </a:r>
            <a:r>
              <a:rPr lang="en-GB"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nos" panose="020B0604020202020204" charset="0"/>
                <a:ea typeface="Tinos" panose="020B0604020202020204" charset="0"/>
                <a:cs typeface="Tinos" panose="020B0604020202020204" charset="0"/>
              </a:rPr>
              <a:t> </a:t>
            </a:r>
            <a:r>
              <a:rPr lang="en-GB" sz="28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Tinos" panose="020B0604020202020204" charset="0"/>
                <a:ea typeface="Tinos" panose="020B0604020202020204" charset="0"/>
                <a:cs typeface="Tinos" panose="020B0604020202020204" charset="0"/>
              </a:rPr>
              <a:t>Präsentation</a:t>
            </a:r>
            <a:r>
              <a:rPr lang="en-GB"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nos" panose="020B0604020202020204" charset="0"/>
                <a:ea typeface="Tinos" panose="020B0604020202020204" charset="0"/>
                <a:cs typeface="Tinos" panose="020B0604020202020204" charset="0"/>
              </a:rPr>
              <a:t> </a:t>
            </a:r>
            <a:r>
              <a:rPr lang="en-GB" sz="28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Tinos" panose="020B0604020202020204" charset="0"/>
                <a:ea typeface="Tinos" panose="020B0604020202020204" charset="0"/>
                <a:cs typeface="Tinos" panose="020B0604020202020204" charset="0"/>
              </a:rPr>
              <a:t>lassen</a:t>
            </a:r>
            <a:r>
              <a:rPr lang="en-GB"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nos" panose="020B0604020202020204" charset="0"/>
                <a:ea typeface="Tinos" panose="020B0604020202020204" charset="0"/>
                <a:cs typeface="Tinos" panose="020B0604020202020204" charset="0"/>
              </a:rPr>
              <a:t> </a:t>
            </a:r>
            <a:r>
              <a:rPr lang="en-GB" sz="28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Tinos" panose="020B0604020202020204" charset="0"/>
                <a:ea typeface="Tinos" panose="020B0604020202020204" charset="0"/>
                <a:cs typeface="Tinos" panose="020B0604020202020204" charset="0"/>
              </a:rPr>
              <a:t>sich</a:t>
            </a:r>
            <a:r>
              <a:rPr lang="en-GB"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nos" panose="020B0604020202020204" charset="0"/>
                <a:ea typeface="Tinos" panose="020B0604020202020204" charset="0"/>
                <a:cs typeface="Tinos" panose="020B0604020202020204" charset="0"/>
              </a:rPr>
              <a:t> </a:t>
            </a:r>
            <a:r>
              <a:rPr lang="en-GB" sz="28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Tinos" panose="020B0604020202020204" charset="0"/>
                <a:ea typeface="Tinos" panose="020B0604020202020204" charset="0"/>
                <a:cs typeface="Tinos" panose="020B0604020202020204" charset="0"/>
              </a:rPr>
              <a:t>einige</a:t>
            </a:r>
            <a:r>
              <a:rPr lang="en-GB"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nos" panose="020B0604020202020204" charset="0"/>
                <a:ea typeface="Tinos" panose="020B0604020202020204" charset="0"/>
                <a:cs typeface="Tinos" panose="020B0604020202020204" charset="0"/>
              </a:rPr>
              <a:t> der </a:t>
            </a:r>
            <a:r>
              <a:rPr lang="en-GB" sz="28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Tinos" panose="020B0604020202020204" charset="0"/>
                <a:ea typeface="Tinos" panose="020B0604020202020204" charset="0"/>
                <a:cs typeface="Tinos" panose="020B0604020202020204" charset="0"/>
              </a:rPr>
              <a:t>vielen</a:t>
            </a:r>
            <a:r>
              <a:rPr lang="en-GB"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nos" panose="020B0604020202020204" charset="0"/>
                <a:ea typeface="Tinos" panose="020B0604020202020204" charset="0"/>
                <a:cs typeface="Tinos" panose="020B0604020202020204" charset="0"/>
              </a:rPr>
              <a:t> </a:t>
            </a:r>
            <a:r>
              <a:rPr lang="en-GB" sz="28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Tinos" panose="020B0604020202020204" charset="0"/>
                <a:ea typeface="Tinos" panose="020B0604020202020204" charset="0"/>
                <a:cs typeface="Tinos" panose="020B0604020202020204" charset="0"/>
              </a:rPr>
              <a:t>bulgarischen</a:t>
            </a:r>
            <a:r>
              <a:rPr lang="en-GB"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nos" panose="020B0604020202020204" charset="0"/>
                <a:ea typeface="Tinos" panose="020B0604020202020204" charset="0"/>
                <a:cs typeface="Tinos" panose="020B0604020202020204" charset="0"/>
              </a:rPr>
              <a:t> </a:t>
            </a:r>
            <a:r>
              <a:rPr lang="en-GB" sz="28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Tinos" panose="020B0604020202020204" charset="0"/>
                <a:ea typeface="Tinos" panose="020B0604020202020204" charset="0"/>
                <a:cs typeface="Tinos" panose="020B0604020202020204" charset="0"/>
              </a:rPr>
              <a:t>Erfindungen</a:t>
            </a:r>
            <a:r>
              <a:rPr lang="en-GB"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nos" panose="020B0604020202020204" charset="0"/>
                <a:ea typeface="Tinos" panose="020B0604020202020204" charset="0"/>
                <a:cs typeface="Tinos" panose="020B0604020202020204" charset="0"/>
              </a:rPr>
              <a:t> </a:t>
            </a:r>
            <a:r>
              <a:rPr lang="en-GB" sz="28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Tinos" panose="020B0604020202020204" charset="0"/>
                <a:ea typeface="Tinos" panose="020B0604020202020204" charset="0"/>
                <a:cs typeface="Tinos" panose="020B0604020202020204" charset="0"/>
              </a:rPr>
              <a:t>sehen</a:t>
            </a:r>
            <a:r>
              <a:rPr lang="en-GB"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nos" panose="020B0604020202020204" charset="0"/>
                <a:ea typeface="Tinos" panose="020B0604020202020204" charset="0"/>
                <a:cs typeface="Tinos" panose="020B0604020202020204" charset="0"/>
              </a:rPr>
              <a:t>!</a:t>
            </a:r>
          </a:p>
          <a:p>
            <a:pPr algn="ctr"/>
            <a:endParaRPr lang="en-GB"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nos" panose="020B0604020202020204" charset="0"/>
              <a:ea typeface="Tinos" panose="020B0604020202020204" charset="0"/>
              <a:cs typeface="Tinos" panose="020B0604020202020204" charset="0"/>
            </a:endParaRPr>
          </a:p>
          <a:p>
            <a:pPr algn="ctr"/>
            <a:r>
              <a:rPr lang="de-DE"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nos" panose="020B0604020202020204" charset="0"/>
                <a:ea typeface="Tinos" panose="020B0604020202020204" charset="0"/>
                <a:cs typeface="Tinos" panose="020B0604020202020204" charset="0"/>
              </a:rPr>
              <a:t>Viel Spaß beim Anschauen</a:t>
            </a:r>
            <a:r>
              <a:rPr lang="en-GB"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nos" panose="020B0604020202020204" charset="0"/>
                <a:ea typeface="Tinos" panose="020B0604020202020204" charset="0"/>
                <a:cs typeface="Tinos" panose="020B0604020202020204" charset="0"/>
              </a:rPr>
              <a:t>!</a:t>
            </a:r>
            <a:endParaRPr lang="de-DE"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nos" panose="020B0604020202020204" charset="0"/>
              <a:ea typeface="Tinos" panose="020B0604020202020204" charset="0"/>
              <a:cs typeface="Tinos" panose="020B0604020202020204" charset="0"/>
            </a:endParaRPr>
          </a:p>
        </p:txBody>
      </p:sp>
    </p:spTree>
    <p:extLst>
      <p:ext uri="{BB962C8B-B14F-4D97-AF65-F5344CB8AC3E}">
        <p14:creationId xmlns:p14="http://schemas.microsoft.com/office/powerpoint/2010/main" xmlns="" val="3099562713"/>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4F3320D8-38FB-4DC9-9F35-75BA66ABF9FA}"/>
              </a:ext>
            </a:extLst>
          </p:cNvPr>
          <p:cNvSpPr>
            <a:spLocks noGrp="1"/>
          </p:cNvSpPr>
          <p:nvPr>
            <p:ph type="body" idx="1"/>
          </p:nvPr>
        </p:nvSpPr>
        <p:spPr>
          <a:xfrm>
            <a:off x="1556175" y="1479375"/>
            <a:ext cx="6616800" cy="3598800"/>
          </a:xfrm>
        </p:spPr>
        <p:txBody>
          <a:bodyPr/>
          <a:lstStyle/>
          <a:p>
            <a:r>
              <a:rPr lang="de-DE" sz="2400" dirty="0">
                <a:effectLst/>
                <a:latin typeface="Oswald" panose="00000500000000000000" pitchFamily="2" charset="0"/>
                <a:ea typeface="Calibri" panose="020F0502020204030204" pitchFamily="34" charset="0"/>
              </a:rPr>
              <a:t>Lactobacillus </a:t>
            </a:r>
            <a:r>
              <a:rPr lang="de-DE" sz="2400" dirty="0" err="1">
                <a:effectLst/>
                <a:latin typeface="Oswald" panose="00000500000000000000" pitchFamily="2" charset="0"/>
                <a:ea typeface="Calibri" panose="020F0502020204030204" pitchFamily="34" charset="0"/>
              </a:rPr>
              <a:t>Bulgaricus</a:t>
            </a:r>
            <a:r>
              <a:rPr lang="de-DE" sz="2400" dirty="0">
                <a:effectLst/>
                <a:latin typeface="Oswald" panose="00000500000000000000" pitchFamily="2" charset="0"/>
                <a:ea typeface="Calibri" panose="020F0502020204030204" pitchFamily="34" charset="0"/>
              </a:rPr>
              <a:t> </a:t>
            </a:r>
          </a:p>
          <a:p>
            <a:r>
              <a:rPr lang="en-GB" sz="2400" dirty="0">
                <a:latin typeface="Oswald" panose="00000500000000000000" pitchFamily="2" charset="0"/>
              </a:rPr>
              <a:t>D</a:t>
            </a:r>
            <a:r>
              <a:rPr lang="de-DE" sz="2400" dirty="0" err="1">
                <a:latin typeface="Oswald" panose="00000500000000000000" pitchFamily="2" charset="0"/>
              </a:rPr>
              <a:t>ie</a:t>
            </a:r>
            <a:r>
              <a:rPr lang="de-DE" sz="2400" dirty="0">
                <a:latin typeface="Oswald" panose="00000500000000000000" pitchFamily="2" charset="0"/>
              </a:rPr>
              <a:t> erste digitale Armbanduhr</a:t>
            </a:r>
          </a:p>
          <a:p>
            <a:r>
              <a:rPr lang="en-GB" sz="2400" dirty="0">
                <a:latin typeface="Oswald" panose="00000500000000000000" pitchFamily="2" charset="0"/>
              </a:rPr>
              <a:t>Das </a:t>
            </a:r>
            <a:r>
              <a:rPr lang="en-GB" sz="2400" dirty="0" err="1">
                <a:latin typeface="Oswald" panose="00000500000000000000" pitchFamily="2" charset="0"/>
              </a:rPr>
              <a:t>Arzneimittel</a:t>
            </a:r>
            <a:r>
              <a:rPr lang="en-GB" sz="2400" dirty="0">
                <a:latin typeface="Oswald" panose="00000500000000000000" pitchFamily="2" charset="0"/>
              </a:rPr>
              <a:t> </a:t>
            </a:r>
            <a:r>
              <a:rPr lang="en-GB" sz="2400" dirty="0" err="1">
                <a:latin typeface="Oswald" panose="00000500000000000000" pitchFamily="2" charset="0"/>
              </a:rPr>
              <a:t>Galantamin</a:t>
            </a:r>
            <a:endParaRPr lang="en-GB" sz="2400" dirty="0">
              <a:latin typeface="Oswald" panose="00000500000000000000" pitchFamily="2" charset="0"/>
            </a:endParaRPr>
          </a:p>
          <a:p>
            <a:r>
              <a:rPr lang="de-DE" sz="2400" b="0" dirty="0">
                <a:solidFill>
                  <a:srgbClr val="050505"/>
                </a:solidFill>
                <a:latin typeface="Oswald" panose="00000500000000000000" pitchFamily="2" charset="0"/>
                <a:ea typeface="Tinos" panose="020B0604020202020204" charset="0"/>
                <a:cs typeface="Tinos" panose="020B0604020202020204" charset="0"/>
              </a:rPr>
              <a:t>D</a:t>
            </a:r>
            <a:r>
              <a:rPr lang="de-DE" sz="2400" b="0" i="0" dirty="0">
                <a:solidFill>
                  <a:srgbClr val="050505"/>
                </a:solidFill>
                <a:effectLst/>
                <a:latin typeface="Oswald" panose="00000500000000000000" pitchFamily="2" charset="0"/>
                <a:ea typeface="Tinos" panose="020B0604020202020204" charset="0"/>
                <a:cs typeface="Tinos" panose="020B0604020202020204" charset="0"/>
              </a:rPr>
              <a:t>er erste Computer</a:t>
            </a:r>
          </a:p>
          <a:p>
            <a:r>
              <a:rPr lang="en-GB" sz="2400" b="0" dirty="0">
                <a:solidFill>
                  <a:srgbClr val="050505"/>
                </a:solidFill>
                <a:latin typeface="Oswald" panose="00000500000000000000" pitchFamily="2" charset="0"/>
                <a:ea typeface="Tinos" panose="020B0604020202020204" charset="0"/>
                <a:cs typeface="Tinos" panose="020B0604020202020204" charset="0"/>
              </a:rPr>
              <a:t>D</a:t>
            </a:r>
            <a:r>
              <a:rPr lang="de-DE" sz="2400" b="0" dirty="0" err="1">
                <a:solidFill>
                  <a:srgbClr val="050505"/>
                </a:solidFill>
                <a:latin typeface="Oswald" panose="00000500000000000000" pitchFamily="2" charset="0"/>
                <a:ea typeface="Tinos" panose="020B0604020202020204" charset="0"/>
                <a:cs typeface="Tinos" panose="020B0604020202020204" charset="0"/>
              </a:rPr>
              <a:t>as</a:t>
            </a:r>
            <a:r>
              <a:rPr lang="de-DE" sz="2400" b="0" dirty="0">
                <a:solidFill>
                  <a:srgbClr val="050505"/>
                </a:solidFill>
                <a:latin typeface="Oswald" panose="00000500000000000000" pitchFamily="2" charset="0"/>
                <a:ea typeface="Tinos" panose="020B0604020202020204" charset="0"/>
                <a:cs typeface="Tinos" panose="020B0604020202020204" charset="0"/>
              </a:rPr>
              <a:t> kyrillische Alphabet</a:t>
            </a:r>
            <a:r>
              <a:rPr lang="de-DE" sz="2400" dirty="0"/>
              <a:t/>
            </a:r>
            <a:br>
              <a:rPr lang="de-DE" sz="2400" dirty="0"/>
            </a:br>
            <a:endParaRPr lang="de-DE" dirty="0"/>
          </a:p>
        </p:txBody>
      </p:sp>
      <p:sp>
        <p:nvSpPr>
          <p:cNvPr id="5" name="Slide Number Placeholder 4">
            <a:extLst>
              <a:ext uri="{FF2B5EF4-FFF2-40B4-BE49-F238E27FC236}">
                <a16:creationId xmlns:a16="http://schemas.microsoft.com/office/drawing/2014/main" xmlns="" id="{C1F836F2-CCB0-43E8-807B-C0DCC3EFF02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a:t>
            </a:fld>
            <a:endParaRPr lang="en"/>
          </a:p>
        </p:txBody>
      </p:sp>
      <p:sp>
        <p:nvSpPr>
          <p:cNvPr id="7" name="Title 6">
            <a:extLst>
              <a:ext uri="{FF2B5EF4-FFF2-40B4-BE49-F238E27FC236}">
                <a16:creationId xmlns:a16="http://schemas.microsoft.com/office/drawing/2014/main" xmlns="" id="{32BF7023-D987-4074-82BD-B81CBB34175F}"/>
              </a:ext>
            </a:extLst>
          </p:cNvPr>
          <p:cNvSpPr>
            <a:spLocks noGrp="1"/>
          </p:cNvSpPr>
          <p:nvPr>
            <p:ph type="title"/>
          </p:nvPr>
        </p:nvSpPr>
        <p:spPr/>
        <p:txBody>
          <a:bodyPr/>
          <a:lstStyle/>
          <a:p>
            <a:r>
              <a:rPr lang="en-GB" dirty="0" err="1"/>
              <a:t>Struktur</a:t>
            </a:r>
            <a:r>
              <a:rPr lang="en-GB" dirty="0"/>
              <a:t> der </a:t>
            </a:r>
            <a:r>
              <a:rPr lang="en-GB" dirty="0" err="1"/>
              <a:t>Präsentation</a:t>
            </a:r>
            <a:endParaRPr lang="de-DE" dirty="0"/>
          </a:p>
        </p:txBody>
      </p:sp>
    </p:spTree>
    <p:extLst>
      <p:ext uri="{BB962C8B-B14F-4D97-AF65-F5344CB8AC3E}">
        <p14:creationId xmlns:p14="http://schemas.microsoft.com/office/powerpoint/2010/main" xmlns="" val="2718408392"/>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de-DE" sz="2800" dirty="0">
                <a:effectLst/>
                <a:latin typeface="Oswald" panose="00000500000000000000" pitchFamily="2" charset="0"/>
                <a:ea typeface="Calibri" panose="020F0502020204030204" pitchFamily="34" charset="0"/>
              </a:rPr>
              <a:t>Lactobacillus </a:t>
            </a:r>
            <a:r>
              <a:rPr lang="de-DE" sz="2800" dirty="0" err="1">
                <a:effectLst/>
                <a:latin typeface="Oswald" panose="00000500000000000000" pitchFamily="2" charset="0"/>
                <a:ea typeface="Calibri" panose="020F0502020204030204" pitchFamily="34" charset="0"/>
              </a:rPr>
              <a:t>Bulgaricus</a:t>
            </a:r>
            <a:r>
              <a:rPr lang="de-DE" sz="2800" dirty="0">
                <a:effectLst/>
                <a:latin typeface="Oswald" panose="00000500000000000000" pitchFamily="2" charset="0"/>
                <a:ea typeface="Calibri" panose="020F0502020204030204" pitchFamily="34" charset="0"/>
              </a:rPr>
              <a:t> </a:t>
            </a:r>
            <a:endParaRPr lang="de-DE" sz="2800" dirty="0">
              <a:latin typeface="Oswald" panose="00000500000000000000" pitchFamily="2" charset="0"/>
            </a:endParaRPr>
          </a:p>
        </p:txBody>
      </p:sp>
      <p:sp>
        <p:nvSpPr>
          <p:cNvPr id="75" name="Google Shape;75;p15"/>
          <p:cNvSpPr txBox="1">
            <a:spLocks noGrp="1"/>
          </p:cNvSpPr>
          <p:nvPr>
            <p:ph type="body" idx="2"/>
          </p:nvPr>
        </p:nvSpPr>
        <p:spPr>
          <a:xfrm>
            <a:off x="1547687" y="1314388"/>
            <a:ext cx="6616800" cy="2207100"/>
          </a:xfrm>
          <a:prstGeom prst="rect">
            <a:avLst/>
          </a:prstGeom>
        </p:spPr>
        <p:txBody>
          <a:bodyPr spcFirstLastPara="1" wrap="square" lIns="91425" tIns="91425" rIns="91425" bIns="91425" anchor="t" anchorCtr="0">
            <a:noAutofit/>
          </a:bodyPr>
          <a:lstStyle/>
          <a:p>
            <a:pPr marL="0" indent="0" algn="just">
              <a:buNone/>
            </a:pPr>
            <a:r>
              <a:rPr lang="bg-BG" sz="1400" dirty="0"/>
              <a:t>-</a:t>
            </a:r>
            <a:r>
              <a:rPr lang="de-DE" sz="1400" dirty="0"/>
              <a:t>enthält sich in </a:t>
            </a:r>
            <a:r>
              <a:rPr lang="de-DE" sz="1400" dirty="0" err="1"/>
              <a:t>bulgarischemYogurt</a:t>
            </a:r>
            <a:r>
              <a:rPr lang="de-DE" sz="1400" dirty="0"/>
              <a:t> </a:t>
            </a:r>
          </a:p>
          <a:p>
            <a:pPr marL="0" indent="0" algn="just">
              <a:buNone/>
            </a:pPr>
            <a:r>
              <a:rPr lang="bg-BG" sz="1400" dirty="0"/>
              <a:t>-</a:t>
            </a:r>
            <a:r>
              <a:rPr lang="de-DE" sz="1400" dirty="0"/>
              <a:t>der Entdecker ist Stamen </a:t>
            </a:r>
            <a:r>
              <a:rPr lang="de-DE" sz="1400" dirty="0" err="1"/>
              <a:t>Grigorov</a:t>
            </a:r>
            <a:endParaRPr lang="de-DE" sz="1400" dirty="0"/>
          </a:p>
          <a:p>
            <a:pPr marL="0" indent="0" algn="just">
              <a:buNone/>
            </a:pPr>
            <a:r>
              <a:rPr lang="de-DE" sz="1400" dirty="0"/>
              <a:t>-dank dieses Bakteriums hat Nikola </a:t>
            </a:r>
            <a:r>
              <a:rPr lang="de-DE" sz="1400" dirty="0" err="1"/>
              <a:t>Alexandrov</a:t>
            </a:r>
            <a:r>
              <a:rPr lang="de-DE" sz="1400" dirty="0"/>
              <a:t> (der auch  Bulgare ist) eines der erste Probiotika der Welt erfunden. </a:t>
            </a:r>
            <a:endParaRPr sz="1400" dirty="0"/>
          </a:p>
        </p:txBody>
      </p:sp>
      <p:sp>
        <p:nvSpPr>
          <p:cNvPr id="78" name="Google Shape;78;p15"/>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2</a:t>
            </a:r>
            <a:endParaRPr dirty="0"/>
          </a:p>
        </p:txBody>
      </p:sp>
      <p:pic>
        <p:nvPicPr>
          <p:cNvPr id="1026" name="Picture 2" descr="Lactobacillus delbrueckii subsp. bulgaricus - Wikipedia">
            <a:extLst>
              <a:ext uri="{FF2B5EF4-FFF2-40B4-BE49-F238E27FC236}">
                <a16:creationId xmlns:a16="http://schemas.microsoft.com/office/drawing/2014/main" xmlns="" id="{9817C6EF-3961-41DB-A67B-DF55551BE564}"/>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78469" y="2749528"/>
            <a:ext cx="2493531" cy="154569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28" name="Picture 4" descr="Отваряне на снимката">
            <a:extLst>
              <a:ext uri="{FF2B5EF4-FFF2-40B4-BE49-F238E27FC236}">
                <a16:creationId xmlns:a16="http://schemas.microsoft.com/office/drawing/2014/main" xmlns="" id="{2A9337F5-D85D-4B8D-B82C-90912B5A8A48}"/>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121478" y="2749528"/>
            <a:ext cx="2493531" cy="154569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xmlns="">
                <a:solidFill>
                  <a:srgbClr val="FFFFFF"/>
                </a:solidFill>
              </a14:hiddenFill>
            </a:ext>
          </a:extLst>
        </p:spPr>
      </p:pic>
    </p:spTree>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1556900" y="1145503"/>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2800" dirty="0"/>
              <a:t>D</a:t>
            </a:r>
            <a:r>
              <a:rPr lang="de-DE" sz="2800" dirty="0" err="1"/>
              <a:t>ie</a:t>
            </a:r>
            <a:r>
              <a:rPr lang="de-DE" sz="2800" dirty="0"/>
              <a:t> erste digitale Armbanduhr</a:t>
            </a:r>
            <a:br>
              <a:rPr lang="de-DE" sz="2800" dirty="0"/>
            </a:br>
            <a:endParaRPr lang="de-DE" sz="2800" dirty="0"/>
          </a:p>
        </p:txBody>
      </p:sp>
      <p:sp>
        <p:nvSpPr>
          <p:cNvPr id="75" name="Google Shape;75;p15"/>
          <p:cNvSpPr txBox="1">
            <a:spLocks noGrp="1"/>
          </p:cNvSpPr>
          <p:nvPr>
            <p:ph type="body" idx="2"/>
          </p:nvPr>
        </p:nvSpPr>
        <p:spPr>
          <a:xfrm>
            <a:off x="1556900" y="1468200"/>
            <a:ext cx="3292500" cy="2207100"/>
          </a:xfrm>
          <a:prstGeom prst="rect">
            <a:avLst/>
          </a:prstGeom>
        </p:spPr>
        <p:txBody>
          <a:bodyPr spcFirstLastPara="1" wrap="square" lIns="91425" tIns="91425" rIns="91425" bIns="91425" anchor="t" anchorCtr="0">
            <a:noAutofit/>
          </a:bodyPr>
          <a:lstStyle/>
          <a:p>
            <a:pPr marL="0" indent="0" algn="just">
              <a:buNone/>
            </a:pPr>
            <a:r>
              <a:rPr lang="bg-BG" sz="1600" dirty="0"/>
              <a:t>-</a:t>
            </a:r>
            <a:r>
              <a:rPr lang="de-DE" sz="1600" dirty="0"/>
              <a:t>Petar Petrov – Bulgarischer Ingenieur und </a:t>
            </a:r>
            <a:r>
              <a:rPr lang="de-DE" sz="1600" dirty="0" err="1"/>
              <a:t>Enfinder</a:t>
            </a:r>
            <a:r>
              <a:rPr lang="de-DE" sz="1600" dirty="0"/>
              <a:t>. </a:t>
            </a:r>
          </a:p>
          <a:p>
            <a:pPr marL="0" indent="0" algn="just">
              <a:buNone/>
            </a:pPr>
            <a:r>
              <a:rPr lang="bg-BG" sz="1600" dirty="0"/>
              <a:t>-</a:t>
            </a:r>
            <a:r>
              <a:rPr lang="de-DE" sz="1600" dirty="0"/>
              <a:t>im Jahr 1971 wurde von ihm der Prototyp der ersten elektronischen Armbanduhr mit dem Namen "Pulsar" präsentiert.</a:t>
            </a:r>
            <a:endParaRPr lang="en-GB" sz="1600" dirty="0"/>
          </a:p>
        </p:txBody>
      </p:sp>
      <p:sp>
        <p:nvSpPr>
          <p:cNvPr id="78" name="Google Shape;78;p15"/>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3</a:t>
            </a:r>
            <a:endParaRPr dirty="0"/>
          </a:p>
        </p:txBody>
      </p:sp>
      <p:pic>
        <p:nvPicPr>
          <p:cNvPr id="3" name="Picture 2">
            <a:extLst>
              <a:ext uri="{FF2B5EF4-FFF2-40B4-BE49-F238E27FC236}">
                <a16:creationId xmlns:a16="http://schemas.microsoft.com/office/drawing/2014/main" xmlns="" id="{80A0DF50-2101-4B08-AA6C-7CF4855C7672}"/>
              </a:ext>
            </a:extLst>
          </p:cNvPr>
          <p:cNvPicPr>
            <a:picLocks noChangeAspect="1"/>
          </p:cNvPicPr>
          <p:nvPr/>
        </p:nvPicPr>
        <p:blipFill>
          <a:blip r:embed="rId3"/>
          <a:stretch>
            <a:fillRect/>
          </a:stretch>
        </p:blipFill>
        <p:spPr>
          <a:xfrm>
            <a:off x="4990780" y="1495453"/>
            <a:ext cx="3292500" cy="220048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xmlns="" val="1782101114"/>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1619044" y="763763"/>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2800" dirty="0"/>
              <a:t>Das </a:t>
            </a:r>
            <a:r>
              <a:rPr lang="en-GB" sz="2800" dirty="0" err="1"/>
              <a:t>Arzneimittel</a:t>
            </a:r>
            <a:r>
              <a:rPr lang="en-GB" sz="2800" dirty="0"/>
              <a:t> </a:t>
            </a:r>
            <a:r>
              <a:rPr lang="en-GB" sz="2800" dirty="0" err="1"/>
              <a:t>Galantamin</a:t>
            </a:r>
            <a:endParaRPr lang="de-DE" sz="2800" dirty="0"/>
          </a:p>
        </p:txBody>
      </p:sp>
      <p:sp>
        <p:nvSpPr>
          <p:cNvPr id="75" name="Google Shape;75;p15"/>
          <p:cNvSpPr txBox="1">
            <a:spLocks noGrp="1"/>
          </p:cNvSpPr>
          <p:nvPr>
            <p:ph type="body" idx="2"/>
          </p:nvPr>
        </p:nvSpPr>
        <p:spPr>
          <a:xfrm>
            <a:off x="1548023" y="1197637"/>
            <a:ext cx="6900027" cy="2207100"/>
          </a:xfrm>
          <a:prstGeom prst="rect">
            <a:avLst/>
          </a:prstGeom>
        </p:spPr>
        <p:txBody>
          <a:bodyPr spcFirstLastPara="1" wrap="square" lIns="91425" tIns="91425" rIns="91425" bIns="91425" anchor="t" anchorCtr="0">
            <a:noAutofit/>
          </a:bodyPr>
          <a:lstStyle/>
          <a:p>
            <a:pPr marL="0" indent="0" algn="just">
              <a:buNone/>
            </a:pPr>
            <a:r>
              <a:rPr lang="de-DE" sz="1400" b="0" i="0" dirty="0">
                <a:solidFill>
                  <a:srgbClr val="050505"/>
                </a:solidFill>
                <a:effectLst/>
                <a:latin typeface="Tinos" panose="020B0604020202020204" charset="0"/>
                <a:ea typeface="Tinos" panose="020B0604020202020204" charset="0"/>
                <a:cs typeface="Tinos" panose="020B0604020202020204" charset="0"/>
              </a:rPr>
              <a:t>-entdeckt von dem bulgarischen Chemiker Dimitar </a:t>
            </a:r>
            <a:r>
              <a:rPr lang="de-DE" sz="1400" b="0" i="0" dirty="0" err="1">
                <a:solidFill>
                  <a:srgbClr val="050505"/>
                </a:solidFill>
                <a:effectLst/>
                <a:latin typeface="Tinos" panose="020B0604020202020204" charset="0"/>
                <a:ea typeface="Tinos" panose="020B0604020202020204" charset="0"/>
                <a:cs typeface="Tinos" panose="020B0604020202020204" charset="0"/>
              </a:rPr>
              <a:t>Paskov</a:t>
            </a:r>
            <a:r>
              <a:rPr lang="de-DE" sz="1400" b="0" i="0" dirty="0">
                <a:solidFill>
                  <a:srgbClr val="050505"/>
                </a:solidFill>
                <a:effectLst/>
                <a:latin typeface="Tinos" panose="020B0604020202020204" charset="0"/>
                <a:ea typeface="Tinos" panose="020B0604020202020204" charset="0"/>
                <a:cs typeface="Tinos" panose="020B0604020202020204" charset="0"/>
              </a:rPr>
              <a:t> </a:t>
            </a:r>
          </a:p>
          <a:p>
            <a:pPr marL="0" indent="0" algn="just">
              <a:buNone/>
            </a:pPr>
            <a:r>
              <a:rPr lang="de-DE" sz="1400" b="0" i="0" dirty="0">
                <a:solidFill>
                  <a:srgbClr val="050505"/>
                </a:solidFill>
                <a:effectLst/>
                <a:latin typeface="Tinos" panose="020B0604020202020204" charset="0"/>
                <a:ea typeface="Tinos" panose="020B0604020202020204" charset="0"/>
                <a:cs typeface="Tinos" panose="020B0604020202020204" charset="0"/>
              </a:rPr>
              <a:t>-kann aus dem kleinen Schneeglöckchen und dem Kaukasischen Schneeglöckchen gewonnen werden </a:t>
            </a:r>
          </a:p>
          <a:p>
            <a:pPr marL="0" indent="0" algn="just">
              <a:buNone/>
            </a:pPr>
            <a:r>
              <a:rPr lang="de-DE" sz="1400" b="0" i="0" dirty="0">
                <a:solidFill>
                  <a:srgbClr val="050505"/>
                </a:solidFill>
                <a:effectLst/>
                <a:latin typeface="Tinos" panose="020B0604020202020204" charset="0"/>
                <a:ea typeface="Tinos" panose="020B0604020202020204" charset="0"/>
                <a:cs typeface="Tinos" panose="020B0604020202020204" charset="0"/>
              </a:rPr>
              <a:t>-Einsatz zur Behandlung von Demenz, insbesondere Alzheimer </a:t>
            </a:r>
          </a:p>
          <a:p>
            <a:pPr marL="0" indent="0" algn="just">
              <a:buNone/>
            </a:pPr>
            <a:r>
              <a:rPr lang="de-DE" sz="1400" b="0" i="0" dirty="0">
                <a:solidFill>
                  <a:srgbClr val="050505"/>
                </a:solidFill>
                <a:effectLst/>
                <a:latin typeface="Tinos" panose="020B0604020202020204" charset="0"/>
                <a:ea typeface="Tinos" panose="020B0604020202020204" charset="0"/>
                <a:cs typeface="Tinos" panose="020B0604020202020204" charset="0"/>
              </a:rPr>
              <a:t>-wegen seiner Eigenschaften-Behandlung von Herz-Kreislauf-Erkrankungen</a:t>
            </a:r>
            <a:endParaRPr lang="de-DE" sz="1400" dirty="0">
              <a:latin typeface="Tinos" panose="020B0604020202020204" charset="0"/>
              <a:ea typeface="Tinos" panose="020B0604020202020204" charset="0"/>
              <a:cs typeface="Tinos" panose="020B0604020202020204" charset="0"/>
            </a:endParaRPr>
          </a:p>
        </p:txBody>
      </p:sp>
      <p:sp>
        <p:nvSpPr>
          <p:cNvPr id="78" name="Google Shape;78;p15"/>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4</a:t>
            </a:r>
            <a:endParaRPr dirty="0"/>
          </a:p>
        </p:txBody>
      </p:sp>
      <p:pic>
        <p:nvPicPr>
          <p:cNvPr id="1026" name="Picture 2" descr="Отваряне на снимката">
            <a:extLst>
              <a:ext uri="{FF2B5EF4-FFF2-40B4-BE49-F238E27FC236}">
                <a16:creationId xmlns:a16="http://schemas.microsoft.com/office/drawing/2014/main" xmlns="" id="{4D59355C-1EE3-452A-BB86-8028A4518759}"/>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19076"/>
          <a:stretch/>
        </p:blipFill>
        <p:spPr bwMode="auto">
          <a:xfrm>
            <a:off x="2219004" y="2806162"/>
            <a:ext cx="2330879" cy="153742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2">
            <a:extLst>
              <a:ext uri="{FF2B5EF4-FFF2-40B4-BE49-F238E27FC236}">
                <a16:creationId xmlns:a16="http://schemas.microsoft.com/office/drawing/2014/main" xmlns="" id="{66D3F385-AC7A-4ED9-89ED-4FB88BFE52DA}"/>
              </a:ext>
            </a:extLst>
          </p:cNvPr>
          <p:cNvPicPr>
            <a:picLocks noChangeAspect="1"/>
          </p:cNvPicPr>
          <p:nvPr/>
        </p:nvPicPr>
        <p:blipFill rotWithShape="1">
          <a:blip r:embed="rId4"/>
          <a:srcRect l="22039" r="24214"/>
          <a:stretch/>
        </p:blipFill>
        <p:spPr>
          <a:xfrm>
            <a:off x="5220864" y="2770012"/>
            <a:ext cx="2330879" cy="16097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xmlns="" val="684612923"/>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1619044" y="763763"/>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de-DE" sz="2800" b="0" dirty="0">
                <a:solidFill>
                  <a:srgbClr val="050505"/>
                </a:solidFill>
                <a:latin typeface="Oswald" panose="00000500000000000000" pitchFamily="2" charset="0"/>
                <a:ea typeface="Tinos" panose="020B0604020202020204" charset="0"/>
                <a:cs typeface="Tinos" panose="020B0604020202020204" charset="0"/>
              </a:rPr>
              <a:t>D</a:t>
            </a:r>
            <a:r>
              <a:rPr lang="de-DE" sz="2800" b="0" i="0" dirty="0">
                <a:solidFill>
                  <a:srgbClr val="050505"/>
                </a:solidFill>
                <a:effectLst/>
                <a:latin typeface="Oswald" panose="00000500000000000000" pitchFamily="2" charset="0"/>
                <a:ea typeface="Tinos" panose="020B0604020202020204" charset="0"/>
                <a:cs typeface="Tinos" panose="020B0604020202020204" charset="0"/>
              </a:rPr>
              <a:t>er erste Computer</a:t>
            </a:r>
            <a:endParaRPr lang="de-DE" sz="2800" dirty="0">
              <a:latin typeface="Oswald" panose="00000500000000000000" pitchFamily="2" charset="0"/>
            </a:endParaRPr>
          </a:p>
        </p:txBody>
      </p:sp>
      <p:sp>
        <p:nvSpPr>
          <p:cNvPr id="75" name="Google Shape;75;p15"/>
          <p:cNvSpPr txBox="1">
            <a:spLocks noGrp="1"/>
          </p:cNvSpPr>
          <p:nvPr>
            <p:ph type="body" idx="2"/>
          </p:nvPr>
        </p:nvSpPr>
        <p:spPr>
          <a:xfrm>
            <a:off x="1548023" y="1611893"/>
            <a:ext cx="3292500" cy="2207100"/>
          </a:xfrm>
          <a:prstGeom prst="rect">
            <a:avLst/>
          </a:prstGeom>
        </p:spPr>
        <p:txBody>
          <a:bodyPr spcFirstLastPara="1" wrap="square" lIns="91425" tIns="91425" rIns="91425" bIns="91425" anchor="t" anchorCtr="0">
            <a:noAutofit/>
          </a:bodyPr>
          <a:lstStyle/>
          <a:p>
            <a:pPr marL="0" indent="0" algn="just">
              <a:buNone/>
            </a:pPr>
            <a:r>
              <a:rPr lang="de-DE" sz="1400" b="0" i="0" dirty="0">
                <a:solidFill>
                  <a:srgbClr val="050505"/>
                </a:solidFill>
                <a:effectLst/>
                <a:latin typeface="Tinos" panose="020B0604020202020204" charset="0"/>
                <a:ea typeface="Tinos" panose="020B0604020202020204" charset="0"/>
                <a:cs typeface="Tinos" panose="020B0604020202020204" charset="0"/>
              </a:rPr>
              <a:t>-</a:t>
            </a:r>
            <a:r>
              <a:rPr lang="de-DE" sz="1400" b="0" i="0" dirty="0" err="1">
                <a:solidFill>
                  <a:srgbClr val="050505"/>
                </a:solidFill>
                <a:effectLst/>
                <a:latin typeface="Tinos" panose="020B0604020202020204" charset="0"/>
                <a:ea typeface="Tinos" panose="020B0604020202020204" charset="0"/>
                <a:cs typeface="Tinos" panose="020B0604020202020204" charset="0"/>
              </a:rPr>
              <a:t>efunden</a:t>
            </a:r>
            <a:r>
              <a:rPr lang="de-DE" sz="1400" b="0" i="0" dirty="0">
                <a:solidFill>
                  <a:srgbClr val="050505"/>
                </a:solidFill>
                <a:effectLst/>
                <a:latin typeface="Tinos" panose="020B0604020202020204" charset="0"/>
                <a:ea typeface="Tinos" panose="020B0604020202020204" charset="0"/>
                <a:cs typeface="Tinos" panose="020B0604020202020204" charset="0"/>
              </a:rPr>
              <a:t> von John </a:t>
            </a:r>
            <a:r>
              <a:rPr lang="de-DE" sz="1400" b="0" i="0" dirty="0" err="1">
                <a:solidFill>
                  <a:srgbClr val="050505"/>
                </a:solidFill>
                <a:effectLst/>
                <a:latin typeface="Tinos" panose="020B0604020202020204" charset="0"/>
                <a:ea typeface="Tinos" panose="020B0604020202020204" charset="0"/>
                <a:cs typeface="Tinos" panose="020B0604020202020204" charset="0"/>
              </a:rPr>
              <a:t>Atanasov</a:t>
            </a:r>
            <a:endParaRPr lang="de-DE" sz="1400" b="0" i="0" dirty="0">
              <a:solidFill>
                <a:srgbClr val="050505"/>
              </a:solidFill>
              <a:effectLst/>
              <a:latin typeface="Tinos" panose="020B0604020202020204" charset="0"/>
              <a:ea typeface="Tinos" panose="020B0604020202020204" charset="0"/>
              <a:cs typeface="Tinos" panose="020B0604020202020204" charset="0"/>
            </a:endParaRPr>
          </a:p>
          <a:p>
            <a:pPr marL="0" indent="0" algn="just">
              <a:buNone/>
            </a:pPr>
            <a:r>
              <a:rPr lang="de-DE" sz="1400" b="0" i="0" dirty="0">
                <a:solidFill>
                  <a:srgbClr val="050505"/>
                </a:solidFill>
                <a:effectLst/>
                <a:latin typeface="Tinos" panose="020B0604020202020204" charset="0"/>
                <a:ea typeface="Tinos" panose="020B0604020202020204" charset="0"/>
                <a:cs typeface="Tinos" panose="020B0604020202020204" charset="0"/>
              </a:rPr>
              <a:t>-zufällige Idee</a:t>
            </a:r>
          </a:p>
          <a:p>
            <a:pPr marL="0" indent="0" algn="just">
              <a:buNone/>
            </a:pPr>
            <a:r>
              <a:rPr lang="de-DE" sz="1400" b="0" i="0" dirty="0">
                <a:solidFill>
                  <a:srgbClr val="050505"/>
                </a:solidFill>
                <a:effectLst/>
                <a:latin typeface="Tinos" panose="020B0604020202020204" charset="0"/>
                <a:ea typeface="Tinos" panose="020B0604020202020204" charset="0"/>
                <a:cs typeface="Tinos" panose="020B0604020202020204" charset="0"/>
              </a:rPr>
              <a:t>-technische Hilfe von Kollegen</a:t>
            </a:r>
          </a:p>
          <a:p>
            <a:pPr marL="0" indent="0" algn="just">
              <a:buNone/>
            </a:pPr>
            <a:r>
              <a:rPr lang="de-DE" sz="1400" b="0" i="0" dirty="0">
                <a:solidFill>
                  <a:srgbClr val="050505"/>
                </a:solidFill>
                <a:effectLst/>
                <a:latin typeface="Tinos" panose="020B0604020202020204" charset="0"/>
                <a:ea typeface="Tinos" panose="020B0604020202020204" charset="0"/>
                <a:cs typeface="Tinos" panose="020B0604020202020204" charset="0"/>
              </a:rPr>
              <a:t>-der erste Computer, namens ABC</a:t>
            </a:r>
          </a:p>
          <a:p>
            <a:pPr marL="0" indent="0" algn="just">
              <a:buNone/>
            </a:pPr>
            <a:r>
              <a:rPr lang="de-DE" sz="1400" b="0" i="0" dirty="0">
                <a:solidFill>
                  <a:srgbClr val="050505"/>
                </a:solidFill>
                <a:effectLst/>
                <a:latin typeface="Tinos" panose="020B0604020202020204" charset="0"/>
                <a:ea typeface="Tinos" panose="020B0604020202020204" charset="0"/>
                <a:cs typeface="Tinos" panose="020B0604020202020204" charset="0"/>
              </a:rPr>
              <a:t>-bahnbrechende Erfindung</a:t>
            </a:r>
          </a:p>
          <a:p>
            <a:pPr marL="0" indent="0" algn="just">
              <a:buNone/>
            </a:pPr>
            <a:r>
              <a:rPr lang="de-DE" sz="1400" b="0" i="0" dirty="0">
                <a:solidFill>
                  <a:srgbClr val="050505"/>
                </a:solidFill>
                <a:effectLst/>
                <a:latin typeface="Tinos" panose="020B0604020202020204" charset="0"/>
                <a:ea typeface="Tinos" panose="020B0604020202020204" charset="0"/>
                <a:cs typeface="Tinos" panose="020B0604020202020204" charset="0"/>
              </a:rPr>
              <a:t>-Anerkennung in Bulgarien</a:t>
            </a:r>
          </a:p>
        </p:txBody>
      </p:sp>
      <p:sp>
        <p:nvSpPr>
          <p:cNvPr id="78" name="Google Shape;78;p15"/>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5</a:t>
            </a:r>
            <a:endParaRPr dirty="0"/>
          </a:p>
        </p:txBody>
      </p:sp>
      <p:pic>
        <p:nvPicPr>
          <p:cNvPr id="3074" name="Picture 2">
            <a:extLst>
              <a:ext uri="{FF2B5EF4-FFF2-40B4-BE49-F238E27FC236}">
                <a16:creationId xmlns:a16="http://schemas.microsoft.com/office/drawing/2014/main" xmlns="" id="{1688EB76-5A1A-465A-BAFE-0B02282E6568}"/>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66090" y="1703677"/>
            <a:ext cx="4084305" cy="202353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97229833"/>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1619044" y="651474"/>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2800" b="0" dirty="0">
                <a:solidFill>
                  <a:srgbClr val="050505"/>
                </a:solidFill>
                <a:latin typeface="Oswald" panose="00000500000000000000" pitchFamily="2" charset="0"/>
                <a:ea typeface="Tinos" panose="020B0604020202020204" charset="0"/>
                <a:cs typeface="Tinos" panose="020B0604020202020204" charset="0"/>
              </a:rPr>
              <a:t>D</a:t>
            </a:r>
            <a:r>
              <a:rPr lang="de-DE" sz="2800" b="0" dirty="0" err="1">
                <a:solidFill>
                  <a:srgbClr val="050505"/>
                </a:solidFill>
                <a:latin typeface="Oswald" panose="00000500000000000000" pitchFamily="2" charset="0"/>
                <a:ea typeface="Tinos" panose="020B0604020202020204" charset="0"/>
                <a:cs typeface="Tinos" panose="020B0604020202020204" charset="0"/>
              </a:rPr>
              <a:t>as</a:t>
            </a:r>
            <a:r>
              <a:rPr lang="de-DE" sz="2800" b="0" dirty="0">
                <a:solidFill>
                  <a:srgbClr val="050505"/>
                </a:solidFill>
                <a:latin typeface="Oswald" panose="00000500000000000000" pitchFamily="2" charset="0"/>
                <a:ea typeface="Tinos" panose="020B0604020202020204" charset="0"/>
                <a:cs typeface="Tinos" panose="020B0604020202020204" charset="0"/>
              </a:rPr>
              <a:t> kyrillische Alphabet</a:t>
            </a:r>
            <a:endParaRPr lang="de-DE" sz="2800" dirty="0">
              <a:latin typeface="Oswald" panose="00000500000000000000" pitchFamily="2" charset="0"/>
            </a:endParaRPr>
          </a:p>
        </p:txBody>
      </p:sp>
      <p:sp>
        <p:nvSpPr>
          <p:cNvPr id="75" name="Google Shape;75;p15"/>
          <p:cNvSpPr txBox="1">
            <a:spLocks noGrp="1"/>
          </p:cNvSpPr>
          <p:nvPr>
            <p:ph type="body" idx="2"/>
          </p:nvPr>
        </p:nvSpPr>
        <p:spPr>
          <a:xfrm>
            <a:off x="1548023" y="1611893"/>
            <a:ext cx="3292500" cy="2207100"/>
          </a:xfrm>
          <a:prstGeom prst="rect">
            <a:avLst/>
          </a:prstGeom>
        </p:spPr>
        <p:txBody>
          <a:bodyPr spcFirstLastPara="1" wrap="square" lIns="91425" tIns="91425" rIns="91425" bIns="91425" anchor="t" anchorCtr="0">
            <a:noAutofit/>
          </a:bodyPr>
          <a:lstStyle/>
          <a:p>
            <a:pPr marL="0" indent="0" algn="just">
              <a:buNone/>
            </a:pPr>
            <a:r>
              <a:rPr lang="de-DE" sz="1400" b="0" i="0" dirty="0">
                <a:solidFill>
                  <a:srgbClr val="050505"/>
                </a:solidFill>
                <a:effectLst/>
                <a:latin typeface="Tinos" panose="020B0604020202020204" charset="0"/>
                <a:ea typeface="Tinos" panose="020B0604020202020204" charset="0"/>
                <a:cs typeface="Tinos" panose="020B0604020202020204" charset="0"/>
              </a:rPr>
              <a:t>-Werk von Cyrill und Methodius</a:t>
            </a:r>
          </a:p>
          <a:p>
            <a:pPr marL="0" indent="0" algn="just">
              <a:buNone/>
            </a:pPr>
            <a:r>
              <a:rPr lang="de-DE" sz="1400" b="0" i="0" dirty="0">
                <a:solidFill>
                  <a:srgbClr val="050505"/>
                </a:solidFill>
                <a:effectLst/>
                <a:latin typeface="Tinos" panose="020B0604020202020204" charset="0"/>
                <a:ea typeface="Tinos" panose="020B0604020202020204" charset="0"/>
                <a:cs typeface="Tinos" panose="020B0604020202020204" charset="0"/>
              </a:rPr>
              <a:t>-von 250 Millionen Leute verwendet</a:t>
            </a:r>
          </a:p>
          <a:p>
            <a:pPr marL="0" indent="0" algn="just">
              <a:buNone/>
            </a:pPr>
            <a:r>
              <a:rPr lang="de-DE" sz="1400" dirty="0">
                <a:solidFill>
                  <a:srgbClr val="050505"/>
                </a:solidFill>
                <a:latin typeface="Tinos" panose="020B0604020202020204" charset="0"/>
                <a:ea typeface="Tinos" panose="020B0604020202020204" charset="0"/>
                <a:cs typeface="Tinos" panose="020B0604020202020204" charset="0"/>
              </a:rPr>
              <a:t>-der Ohrid-Schule der Literatur</a:t>
            </a:r>
          </a:p>
          <a:p>
            <a:pPr marL="0" indent="0" algn="just">
              <a:buNone/>
            </a:pPr>
            <a:endParaRPr lang="de-DE" sz="1400" b="0" i="0" dirty="0">
              <a:solidFill>
                <a:srgbClr val="050505"/>
              </a:solidFill>
              <a:effectLst/>
              <a:latin typeface="Tinos" panose="020B0604020202020204" charset="0"/>
              <a:ea typeface="Tinos" panose="020B0604020202020204" charset="0"/>
              <a:cs typeface="Tinos" panose="020B0604020202020204" charset="0"/>
            </a:endParaRPr>
          </a:p>
          <a:p>
            <a:pPr marL="0" indent="0" algn="just">
              <a:buNone/>
            </a:pPr>
            <a:endParaRPr lang="de-DE" sz="1400" b="0" i="0" dirty="0">
              <a:solidFill>
                <a:srgbClr val="050505"/>
              </a:solidFill>
              <a:effectLst/>
              <a:latin typeface="Tinos" panose="020B0604020202020204" charset="0"/>
              <a:ea typeface="Tinos" panose="020B0604020202020204" charset="0"/>
              <a:cs typeface="Tinos" panose="020B0604020202020204" charset="0"/>
            </a:endParaRPr>
          </a:p>
        </p:txBody>
      </p:sp>
      <p:sp>
        <p:nvSpPr>
          <p:cNvPr id="78" name="Google Shape;78;p15"/>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5</a:t>
            </a:r>
            <a:endParaRPr dirty="0"/>
          </a:p>
        </p:txBody>
      </p:sp>
      <p:pic>
        <p:nvPicPr>
          <p:cNvPr id="3" name="Picture 2">
            <a:extLst>
              <a:ext uri="{FF2B5EF4-FFF2-40B4-BE49-F238E27FC236}">
                <a16:creationId xmlns:a16="http://schemas.microsoft.com/office/drawing/2014/main" xmlns="" id="{DF2BE8F0-8D24-4937-9DF3-AD6A07018AF3}"/>
              </a:ext>
            </a:extLst>
          </p:cNvPr>
          <p:cNvPicPr>
            <a:picLocks noChangeAspect="1"/>
          </p:cNvPicPr>
          <p:nvPr/>
        </p:nvPicPr>
        <p:blipFill>
          <a:blip r:embed="rId3"/>
          <a:stretch>
            <a:fillRect/>
          </a:stretch>
        </p:blipFill>
        <p:spPr>
          <a:xfrm>
            <a:off x="5821257" y="1473283"/>
            <a:ext cx="1623800" cy="262514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xmlns="" val="254332765"/>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3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6</a:t>
            </a:r>
            <a:endParaRPr dirty="0"/>
          </a:p>
        </p:txBody>
      </p:sp>
      <p:sp>
        <p:nvSpPr>
          <p:cNvPr id="236" name="Google Shape;236;p33"/>
          <p:cNvSpPr txBox="1">
            <a:spLocks noGrp="1"/>
          </p:cNvSpPr>
          <p:nvPr>
            <p:ph type="body" idx="4294967295"/>
          </p:nvPr>
        </p:nvSpPr>
        <p:spPr>
          <a:xfrm>
            <a:off x="1482496" y="823550"/>
            <a:ext cx="6815683" cy="3274876"/>
          </a:xfrm>
          <a:prstGeom prst="rect">
            <a:avLst/>
          </a:prstGeom>
        </p:spPr>
        <p:txBody>
          <a:bodyPr spcFirstLastPara="1" wrap="square" lIns="91425" tIns="91425" rIns="91425" bIns="91425" anchor="t" anchorCtr="0">
            <a:noAutofit/>
          </a:bodyPr>
          <a:lstStyle/>
          <a:p>
            <a:pPr marL="0" indent="0" algn="just">
              <a:buNone/>
            </a:pPr>
            <a:r>
              <a:rPr lang="de-DE" sz="1800" b="0" i="0" dirty="0">
                <a:solidFill>
                  <a:srgbClr val="40444F"/>
                </a:solidFill>
                <a:effectLst/>
                <a:latin typeface="Tinos" panose="020B0604020202020204" charset="0"/>
                <a:ea typeface="Tinos" panose="020B0604020202020204" charset="0"/>
                <a:cs typeface="Tinos" panose="020B0604020202020204" charset="0"/>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lang="de-DE" sz="1800" b="1" dirty="0">
              <a:latin typeface="Tinos" panose="020B0604020202020204" charset="0"/>
              <a:ea typeface="Tinos" panose="020B0604020202020204" charset="0"/>
              <a:cs typeface="Tinos" panose="020B0604020202020204" charset="0"/>
              <a:sym typeface="Oswald"/>
            </a:endParaRPr>
          </a:p>
        </p:txBody>
      </p:sp>
    </p:spTree>
  </p:cSld>
  <p:clrMapOvr>
    <a:masterClrMapping/>
  </p:clrMapOvr>
  <p:transition spd="slow">
    <p:cover/>
  </p:transition>
</p:sld>
</file>

<file path=ppt/theme/theme1.xml><?xml version="1.0" encoding="utf-8"?>
<a:theme xmlns:a="http://schemas.openxmlformats.org/drawingml/2006/main" name="Quintus template">
  <a:themeElements>
    <a:clrScheme name="Custom 347">
      <a:dk1>
        <a:srgbClr val="25212A"/>
      </a:dk1>
      <a:lt1>
        <a:srgbClr val="FFFFFF"/>
      </a:lt1>
      <a:dk2>
        <a:srgbClr val="797281"/>
      </a:dk2>
      <a:lt2>
        <a:srgbClr val="E7E6E9"/>
      </a:lt2>
      <a:accent1>
        <a:srgbClr val="B87647"/>
      </a:accent1>
      <a:accent2>
        <a:srgbClr val="A85A5A"/>
      </a:accent2>
      <a:accent3>
        <a:srgbClr val="853E61"/>
      </a:accent3>
      <a:accent4>
        <a:srgbClr val="5C3959"/>
      </a:accent4>
      <a:accent5>
        <a:srgbClr val="CC4125"/>
      </a:accent5>
      <a:accent6>
        <a:srgbClr val="E4B681"/>
      </a:accent6>
      <a:hlink>
        <a:srgbClr val="25212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254</Words>
  <Application>Microsoft Office PowerPoint</Application>
  <PresentationFormat>Презентация на цял екран (16:9)</PresentationFormat>
  <Paragraphs>44</Paragraphs>
  <Slides>11</Slides>
  <Notes>8</Notes>
  <HiddenSlides>0</HiddenSlides>
  <MMClips>0</MMClips>
  <ScaleCrop>false</ScaleCrop>
  <HeadingPairs>
    <vt:vector size="6" baseType="variant">
      <vt:variant>
        <vt:lpstr>Използвани шрифтове</vt:lpstr>
      </vt:variant>
      <vt:variant>
        <vt:i4>4</vt:i4>
      </vt:variant>
      <vt:variant>
        <vt:lpstr>Тема</vt:lpstr>
      </vt:variant>
      <vt:variant>
        <vt:i4>1</vt:i4>
      </vt:variant>
      <vt:variant>
        <vt:lpstr>Заглавия на слайдовете</vt:lpstr>
      </vt:variant>
      <vt:variant>
        <vt:i4>11</vt:i4>
      </vt:variant>
    </vt:vector>
  </HeadingPairs>
  <TitlesOfParts>
    <vt:vector size="16" baseType="lpstr">
      <vt:lpstr>Arial</vt:lpstr>
      <vt:lpstr>Oswald</vt:lpstr>
      <vt:lpstr>Tinos</vt:lpstr>
      <vt:lpstr>Calibri</vt:lpstr>
      <vt:lpstr>Quintus template</vt:lpstr>
      <vt:lpstr>Bulgarische Erfindungen </vt:lpstr>
      <vt:lpstr>Слайд 2</vt:lpstr>
      <vt:lpstr>Struktur der Präsentation</vt:lpstr>
      <vt:lpstr>Lactobacillus Bulgaricus </vt:lpstr>
      <vt:lpstr>Die erste digitale Armbanduhr </vt:lpstr>
      <vt:lpstr>Das Arzneimittel Galantamin</vt:lpstr>
      <vt:lpstr>Der erste Computer</vt:lpstr>
      <vt:lpstr>Das kyrillische Alphabet</vt:lpstr>
      <vt:lpstr>Слайд 9</vt:lpstr>
      <vt:lpstr>Слайд 10</vt:lpstr>
      <vt:lpstr>Vielen Dank für die Aufmerksamkeit!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Николай Благьов</dc:creator>
  <cp:lastModifiedBy>ASPIRE</cp:lastModifiedBy>
  <cp:revision>30</cp:revision>
  <dcterms:modified xsi:type="dcterms:W3CDTF">2022-02-02T17:53:01Z</dcterms:modified>
</cp:coreProperties>
</file>