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D15DE30-9D0D-4874-81DF-6D65619D8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B671FF07-3FA8-4CAA-BF77-7C5928FCF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FDF4B081-EC1F-4706-9264-C78E97EF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BBC591C6-5FB0-49CE-8BD5-44AF8E5E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D0C52109-DA2F-4BAE-9B30-C80F1A46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4031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D90193B-DC8B-48D5-8ED8-09769E3C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BB4229E6-F9E7-4F25-AD62-3C8C2F38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5FA62FEF-F76A-4CB4-9FD0-E73BC47E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299E27A6-D471-40AC-A588-00944EEE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549C006B-DEE4-41A6-80AF-A097E5C5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676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xmlns="" id="{A1E5D04C-73AA-4EEB-806B-4BBE06822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B56F3BD8-3D6D-45EC-A9B8-7B5D2D774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9F451388-A509-4397-9933-115C5111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DD967117-607A-4499-BB46-2F19960B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8724BFD1-C9A6-4AA5-ACD2-F6D06213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1783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F8A4BDE-54B4-42DE-B5AA-B3FB2BAE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5E8671D9-7B1E-4DB3-9A04-EC9BCBCD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EE2296A9-E22E-46A7-BDAC-202DD098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56CF22C7-8317-4C92-B40B-EDFF969B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692E94D6-F082-40B6-BCC3-36E71AF6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4172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FFC95E0-3E1E-4D1F-8593-CD59268F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266DDEB8-2644-4B48-AB5D-ED737B1A8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21C589BD-31CD-4A29-B9EC-AB1CE23E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9ED9E3FF-BB10-4241-8C6A-C2191501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8F248BC5-EEE4-453C-A1CE-1C08A180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783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0EA97D6-0736-4746-B245-BC6044DA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D9BD2C0-3E29-4F17-BEED-50C48F319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8705102A-7392-495C-A242-8B1728698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0BFA309A-30C7-46D0-BD10-3BC97F80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E4C4DE4C-E7F3-4702-831E-0860B4E7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E6D7DB98-F253-4E4D-B905-07D33395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60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F6E7783-EFDD-481A-AEC1-87D5E829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FAEB279A-D4C4-450F-A63B-47FD1511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23033AF5-E91B-41A5-A12B-DE2A416A0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xmlns="" id="{F683948F-FF44-473C-BC1A-3796DB861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A460DBA7-38E0-47B9-83A3-F786874B8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xmlns="" id="{D9C78F04-DB0F-447E-87A2-D365D049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xmlns="" id="{14466716-6A89-4A4F-81FF-42780924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xmlns="" id="{2B78FF0B-8F5A-4727-980A-C90D37B9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77359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08179DF-97F9-4CDC-BE3A-C6C016BF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F8B0A41A-1037-41AE-9518-9C567AD4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xmlns="" id="{6F0A642B-3318-468A-9CF0-FF5C1ED8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xmlns="" id="{1506C297-D7AD-404B-898B-8FA135B6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7998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xmlns="" id="{495B64FD-1B0F-4C6D-A26C-4DE92412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xmlns="" id="{D96FE7EB-A7C7-4CA1-80AE-7695FDA5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xmlns="" id="{3A9419E4-01EF-4E18-AF73-8E2AAA2D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6667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C0B2013-BC45-4CE9-955E-46CCDE76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4C40BF9F-7D69-42C6-8D5C-D6D79CB7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DB0792A3-F43B-4784-9EDF-DEA83A1CC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DA89F6E2-C8C0-4995-AD81-2D67E78D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DD4965A6-9BD4-43E3-8858-646AD65D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7205E7A2-F6CC-47E3-A693-200810B4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9668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C7471F4-78E5-429A-90B1-8B07686A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DDB6E106-AC6B-4CB7-B479-BE6C5125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78363408-E29E-4841-B19D-D12F23686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AE091063-D471-4AD8-AEEB-47F225A1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B53E6AA5-A34B-4119-B01F-7FBB0527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794C6C3B-C183-411B-9EA7-005EB0A4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1308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F2A496B1-2FBC-4826-AB7F-1CF75EE3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43917A13-1F1E-4E44-B844-34FEF0BB1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53CBF799-B650-4D51-B1A7-12B58BE1C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127B-E6F0-4C29-9812-E2503E8D54B9}" type="datetimeFigureOut">
              <a:rPr lang="bg-BG" smtClean="0"/>
              <a:pPr/>
              <a:t>11.7.2022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98FB857B-2045-42A3-86D7-DD2214579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215A1014-04B0-440D-A243-982E768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9CD1-3316-412A-B705-15D946AD0B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078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2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карт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A4813711-20E2-4C0C-9021-B98EE425E4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" t="29950" r="783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9" name="Rectangle 34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BD7CB63-9FFA-408B-82A5-DB54C4218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e-DE" sz="6600" dirty="0" smtClean="0"/>
              <a:t>Die bulgarischen Dialekte</a:t>
            </a:r>
            <a:endParaRPr lang="bg-BG" sz="66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163D64BE-20CD-4E51-AA70-7C6F30EA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de-DE" dirty="0" smtClean="0"/>
              <a:t>Mihail Ivanov und </a:t>
            </a:r>
            <a:r>
              <a:rPr lang="de-DE" dirty="0" err="1" smtClean="0"/>
              <a:t>Tsvetoslav</a:t>
            </a:r>
            <a:r>
              <a:rPr lang="de-DE" dirty="0" smtClean="0"/>
              <a:t> </a:t>
            </a:r>
            <a:r>
              <a:rPr lang="de-DE" dirty="0" err="1" smtClean="0"/>
              <a:t>Minkovski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3200400" cy="166856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3115" y="0"/>
            <a:ext cx="2708886" cy="16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08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BF13C2D-E0A8-420D-B549-DA86EADB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anchor="t">
            <a:normAutofit/>
          </a:bodyPr>
          <a:lstStyle/>
          <a:p>
            <a:r>
              <a:rPr lang="de-DE" sz="3600" dirty="0" smtClean="0"/>
              <a:t>Was versteht sich unter dem Begriff Dialekt</a:t>
            </a:r>
            <a:r>
              <a:rPr lang="bg-BG" sz="3600" dirty="0" smtClean="0"/>
              <a:t>?</a:t>
            </a:r>
            <a:endParaRPr lang="bg-BG" sz="36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29F80831-2ADC-497F-A100-3B0DE248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de-DE" sz="2400" dirty="0" smtClean="0"/>
              <a:t>Dialekte sind die regional gesprochenen Varianten einer Sprache</a:t>
            </a:r>
          </a:p>
          <a:p>
            <a:r>
              <a:rPr lang="de-DE" sz="2400" dirty="0" smtClean="0"/>
              <a:t>44 Dialekte</a:t>
            </a:r>
          </a:p>
          <a:p>
            <a:r>
              <a:rPr lang="de-DE" sz="2400" smtClean="0"/>
              <a:t>5 Haupttypen</a:t>
            </a:r>
            <a:endParaRPr lang="bg-BG" sz="2400" dirty="0"/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xmlns="" id="{DDAE397D-2F47-480F-95CA-D5EDB2433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BD66E0D2-4D47-45F5-9F6C-04DF950CB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C36CD79E-81FA-41B2-9A38-E0E26BCBE8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58CF2E87-8DCB-4A21-A926-1879E39DE7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E8EBCED8-09A7-4078-908F-87C5C9094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881B8E24-1A3B-4288-834C-5C75EE6121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CE6C6947-62CC-47B5-8006-0DBB11057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5A3EA873-FF38-49B1-AA18-6CAA8278A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2B74FB34-BB05-4313-9474-A4F9B27A5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3673863D-063E-49A6-9856-52014BB4D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59E7384A-6379-482C-8070-680EA33AF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C6A49E1B-06B5-467F-97A5-EE77945A7E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C67D60A3-4CE7-453B-97D1-08DD83271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1333C1DC-BC77-4584-B472-AE19C4A09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30CC34F2-2D02-4DC8-8951-5E29E0866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C77A3E1B-1C72-4437-A8A1-FC659C9E85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4EE3E561-115A-4994-832B-FB79E4498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D389D14E-E715-4844-8E58-ED5A66AB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4208B28A-82FB-48D4-9087-806354C858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1330334B-C28B-49CB-8643-6EF946230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F221AA9B-1DD9-4FC4-947F-90C0582F71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9214B596-B3CC-43CB-A72A-2ADABBE5B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64F9BF67-14D7-4F9D-A8E4-4BB8DE351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6846"/>
            <a:ext cx="4484623" cy="107115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5074" y="5222082"/>
            <a:ext cx="2616926" cy="16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397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D462EE7E-14DF-497D-AE08-F6623DB88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CB64B9C-F8C0-4648-827B-CC06574E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259" y="891540"/>
            <a:ext cx="3507415" cy="1346693"/>
          </a:xfrm>
        </p:spPr>
        <p:txBody>
          <a:bodyPr>
            <a:normAutofit/>
          </a:bodyPr>
          <a:lstStyle/>
          <a:p>
            <a:r>
              <a:rPr lang="en-US" sz="3100" dirty="0" err="1" smtClean="0"/>
              <a:t>Mizianischer</a:t>
            </a:r>
            <a:r>
              <a:rPr lang="en-US" sz="3100" dirty="0" smtClean="0"/>
              <a:t> und </a:t>
            </a:r>
            <a:r>
              <a:rPr lang="en-US" sz="3100" dirty="0" err="1" smtClean="0"/>
              <a:t>balkanischer</a:t>
            </a:r>
            <a:r>
              <a:rPr lang="en-US" sz="3100" dirty="0" smtClean="0"/>
              <a:t> </a:t>
            </a:r>
            <a:r>
              <a:rPr lang="en-US" sz="3100" dirty="0" err="1" smtClean="0"/>
              <a:t>Dialekt</a:t>
            </a:r>
            <a:endParaRPr lang="bg-BG" sz="31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FBF0AC7-1F73-4A5E-882F-8C2A41F1A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F0DEBB77-1212-4BA8-A028-70BC65996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110" y="1171329"/>
            <a:ext cx="2966332" cy="451153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164" y="1035658"/>
            <a:ext cx="2959508" cy="208645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176" y="4431463"/>
            <a:ext cx="2989932" cy="68768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E4E4C34F-98A8-47DF-A7B0-57584BA45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259" y="2399100"/>
            <a:ext cx="3507415" cy="3645083"/>
          </a:xfrm>
        </p:spPr>
        <p:txBody>
          <a:bodyPr>
            <a:normAutofit/>
          </a:bodyPr>
          <a:lstStyle/>
          <a:p>
            <a:r>
              <a:rPr lang="de-DE" sz="2000" dirty="0" smtClean="0"/>
              <a:t>Weit verbreitet in den nordöstlichen Teilen des Landes </a:t>
            </a:r>
          </a:p>
          <a:p>
            <a:r>
              <a:rPr lang="de-DE" sz="2000" dirty="0" smtClean="0"/>
              <a:t>Charakteristisch für die Artikelform "o" ist das akzentuierte "y", wenn es unbetont ist, daher werden sie als O-Dialekt bezeichnet. </a:t>
            </a:r>
          </a:p>
          <a:p>
            <a:r>
              <a:rPr lang="de-DE" sz="2000" dirty="0" smtClean="0"/>
              <a:t>Beispiele:"</a:t>
            </a:r>
            <a:r>
              <a:rPr lang="de-DE" sz="2000" dirty="0" err="1" smtClean="0"/>
              <a:t>врато</a:t>
            </a:r>
            <a:r>
              <a:rPr lang="de-DE" sz="2000" dirty="0" smtClean="0"/>
              <a:t>" und "</a:t>
            </a:r>
            <a:r>
              <a:rPr lang="de-DE" sz="2000" dirty="0" err="1" smtClean="0"/>
              <a:t>хлябу</a:t>
            </a:r>
            <a:r>
              <a:rPr lang="de-DE" sz="2000" dirty="0" smtClean="0"/>
              <a:t> "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xmlns="" val="307147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0C1E112-F634-442E-BF14-5A5616B3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Rupischer</a:t>
            </a:r>
            <a:r>
              <a:rPr lang="en-US" sz="3600" dirty="0" smtClean="0"/>
              <a:t> </a:t>
            </a:r>
            <a:r>
              <a:rPr lang="en-US" sz="3600" dirty="0" err="1" smtClean="0"/>
              <a:t>Dialekt</a:t>
            </a:r>
            <a:endParaRPr lang="bg-BG" sz="36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D92BA196-1312-4D99-89C2-47B72DEE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de-DE" sz="2000" dirty="0" smtClean="0"/>
              <a:t>Es wird im Südosten des Landes gesprochen.</a:t>
            </a:r>
          </a:p>
          <a:p>
            <a:r>
              <a:rPr lang="de-DE" sz="2000" dirty="0" smtClean="0"/>
              <a:t>Unterteilt in vier Unterkategorien - Südöstliche, Östliche, Mittlere und Westliche Rupie </a:t>
            </a:r>
          </a:p>
          <a:p>
            <a:r>
              <a:rPr lang="de-DE" sz="2000" dirty="0" smtClean="0"/>
              <a:t>Beispiele: "fünfter Regen" anstelle von "regnen", "</a:t>
            </a:r>
            <a:r>
              <a:rPr lang="de-DE" sz="2000" dirty="0" err="1" smtClean="0"/>
              <a:t>rukam</a:t>
            </a:r>
            <a:r>
              <a:rPr lang="de-DE" sz="2000" dirty="0" smtClean="0"/>
              <a:t>" anstelle von "schreien" oder "</a:t>
            </a:r>
            <a:r>
              <a:rPr lang="de-DE" sz="2000" dirty="0" err="1" smtClean="0"/>
              <a:t>parliv</a:t>
            </a:r>
            <a:r>
              <a:rPr lang="de-DE" sz="2000" dirty="0" smtClean="0"/>
              <a:t>" anstelle von "heiß". </a:t>
            </a:r>
            <a:endParaRPr lang="de-DE" sz="20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1035959"/>
            <a:ext cx="2709334" cy="191008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866" y="3429000"/>
            <a:ext cx="2709334" cy="643465"/>
          </a:xfrm>
          <a:prstGeom prst="rect">
            <a:avLst/>
          </a:prstGeom>
        </p:spPr>
      </p:pic>
      <p:pic>
        <p:nvPicPr>
          <p:cNvPr id="7" name="Картина 6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673F65CB-F5B5-4AE8-BF9C-F9E0F98A8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200" y="2935909"/>
            <a:ext cx="2590053" cy="31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72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79EAC439-B6F6-4368-8F25-EA916B1A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n-US" sz="3100" dirty="0" err="1" smtClean="0"/>
              <a:t>Beloslatin</a:t>
            </a:r>
            <a:r>
              <a:rPr lang="en-US" sz="3100" dirty="0" smtClean="0"/>
              <a:t>-Pleven und Vidin-</a:t>
            </a:r>
            <a:r>
              <a:rPr lang="en-US" sz="3100" dirty="0" err="1" smtClean="0"/>
              <a:t>Lom</a:t>
            </a:r>
            <a:r>
              <a:rPr lang="en-US" sz="3100" dirty="0" smtClean="0"/>
              <a:t>-</a:t>
            </a:r>
            <a:r>
              <a:rPr lang="en-US" sz="3100" dirty="0" err="1" smtClean="0"/>
              <a:t>Dialekt</a:t>
            </a:r>
            <a:r>
              <a:rPr lang="en-US" sz="3100" dirty="0" smtClean="0"/>
              <a:t> </a:t>
            </a:r>
            <a:endParaRPr lang="bg-BG" sz="31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1CB8510F-567E-49C3-8888-B873E56C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Nordwest-Bulgarien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Dialekt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schwierigsten</a:t>
            </a:r>
            <a:r>
              <a:rPr lang="en-US" sz="2000" dirty="0" smtClean="0"/>
              <a:t> </a:t>
            </a:r>
            <a:r>
              <a:rPr lang="en-US" sz="2000" dirty="0" err="1" smtClean="0"/>
              <a:t>Aussprache</a:t>
            </a:r>
            <a:endParaRPr lang="en-US" sz="2000" dirty="0" smtClean="0"/>
          </a:p>
          <a:p>
            <a:r>
              <a:rPr lang="en-US" sz="2000" dirty="0" err="1" smtClean="0"/>
              <a:t>Beispiele</a:t>
            </a:r>
            <a:r>
              <a:rPr lang="en-US" sz="2000" dirty="0" smtClean="0"/>
              <a:t>: "</a:t>
            </a:r>
            <a:r>
              <a:rPr lang="en-US" sz="2000" dirty="0" err="1" smtClean="0"/>
              <a:t>Ya</a:t>
            </a:r>
            <a:r>
              <a:rPr lang="en-US" sz="2000" dirty="0" smtClean="0"/>
              <a:t> that I'll eat your bread" </a:t>
            </a:r>
            <a:r>
              <a:rPr lang="en-US" sz="2000" dirty="0" err="1" smtClean="0"/>
              <a:t>statt</a:t>
            </a:r>
            <a:r>
              <a:rPr lang="en-US" sz="2000" dirty="0" smtClean="0"/>
              <a:t> "I'll eat your bread" </a:t>
            </a:r>
            <a:r>
              <a:rPr lang="en-US" sz="2000" dirty="0" err="1" smtClean="0"/>
              <a:t>oder</a:t>
            </a:r>
            <a:r>
              <a:rPr lang="en-US" sz="2000" dirty="0" smtClean="0"/>
              <a:t> "</a:t>
            </a:r>
            <a:r>
              <a:rPr lang="en-US" sz="2000" dirty="0" err="1" smtClean="0"/>
              <a:t>Ya</a:t>
            </a:r>
            <a:r>
              <a:rPr lang="en-US" sz="2000" dirty="0" smtClean="0"/>
              <a:t> sit I want to say something to you" </a:t>
            </a:r>
            <a:r>
              <a:rPr lang="en-US" sz="2000" dirty="0" err="1" smtClean="0"/>
              <a:t>statt</a:t>
            </a:r>
            <a:r>
              <a:rPr lang="en-US" sz="2000" dirty="0" smtClean="0"/>
              <a:t> "Sit I want to say something to you".</a:t>
            </a:r>
          </a:p>
          <a:p>
            <a:endParaRPr lang="bg-BG" sz="2000" dirty="0"/>
          </a:p>
        </p:txBody>
      </p:sp>
      <p:pic>
        <p:nvPicPr>
          <p:cNvPr id="7" name="Картина 6" descr="Картина, която съдържа текст, вестник, разпис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A1C136E-4969-4F96-9CD1-B301EF728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344" y="681037"/>
            <a:ext cx="5452532" cy="52904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060" y="5886027"/>
            <a:ext cx="2709334" cy="65023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108" y="3788675"/>
            <a:ext cx="2590053" cy="18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04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9D6D0A0-8A2F-43C1-A597-1D47A27A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 smtClean="0"/>
              <a:t>Vielen</a:t>
            </a:r>
            <a:r>
              <a:rPr lang="en-US" sz="3600" dirty="0" smtClean="0"/>
              <a:t> Dank </a:t>
            </a:r>
            <a:r>
              <a:rPr lang="en-US" sz="3600" dirty="0" err="1" smtClean="0"/>
              <a:t>für</a:t>
            </a:r>
            <a:r>
              <a:rPr lang="en-US" sz="3600" dirty="0" smtClean="0"/>
              <a:t> </a:t>
            </a:r>
            <a:r>
              <a:rPr lang="en-US" sz="3600" dirty="0" err="1" smtClean="0"/>
              <a:t>Ihre</a:t>
            </a:r>
            <a:r>
              <a:rPr lang="en-US" sz="3600" dirty="0" smtClean="0"/>
              <a:t> </a:t>
            </a:r>
            <a:r>
              <a:rPr lang="en-US" sz="3600" dirty="0" err="1" smtClean="0"/>
              <a:t>Aufmerksamkeit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F49CE81-B2F4-47B2-9D4A-886DCE0A84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xmlns="" id="{4BE32177-3EAD-42DA-997C-8DAE1BFEE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xmlns="" id="{A0DEE160-9825-4DB5-8188-911AC13EA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9C5FEDB5-0AEE-40E4-9CA6-6718B956D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xmlns="" id="{1A11DF2D-1D4B-45DA-906B-2A1F84C99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xmlns="" id="{B6A5BAC0-9806-4124-A584-7F924A6589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xmlns="" id="{A8F6BFA3-38BE-4F0A-94D9-EF0E6EA01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xmlns="" id="{BE6BCF21-959F-419E-BCA4-B20AF92EF4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xmlns="" id="{54B6E037-E222-42EB-9AEB-C45EF2090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xmlns="" id="{A0494426-372E-42B8-87E1-170F1B596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xmlns="" id="{14DB5AB5-5D73-4375-8CF4-DF4B7A5D7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xmlns="" id="{009B2A6E-6D36-4A9A-AFAA-CF4D85914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xmlns="" id="{85DC0718-B29F-47A6-931F-F0EF9FA99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xmlns="" id="{AAED958D-AFCC-4BEF-818A-EFF7E41D17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xmlns="" id="{C216DD5A-D1AE-429E-937E-456A50345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xmlns="" id="{A845B253-9DEE-45AC-AADA-FAA6812C39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xmlns="" id="{CE7B6CBF-757B-4B55-84CB-062B712D3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xmlns="" id="{2CC28C7A-EF33-43D3-90CD-DCAC92546A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xmlns="" id="{BC0C9DCF-F15B-4B7A-A16B-37B4335E6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xmlns="" id="{94991FD1-406A-4958-87D4-8DFA9FEA4C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xmlns="" id="{5CD32F69-27AD-4088-877C-E2A40F8B0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837" y="737310"/>
            <a:ext cx="5586942" cy="180178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887" y="3315854"/>
            <a:ext cx="4901575" cy="3455611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429D0047-9884-4500-97F4-7FF73BE72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627" y="3315854"/>
            <a:ext cx="5259363" cy="34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303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181</Words>
  <Application>Microsoft Office PowerPoint</Application>
  <PresentationFormat>По избор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Тема на Office</vt:lpstr>
      <vt:lpstr>Die bulgarischen Dialekte</vt:lpstr>
      <vt:lpstr>Was versteht sich unter dem Begriff Dialekt?</vt:lpstr>
      <vt:lpstr>Mizianischer und balkanischer Dialekt</vt:lpstr>
      <vt:lpstr>Rupischer Dialekt</vt:lpstr>
      <vt:lpstr>Beloslatin-Pleven und Vidin-Lom-Dialekt </vt:lpstr>
      <vt:lpstr>Vielen Dank für Ihre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Диалекти в българския език</dc:title>
  <dc:creator>Михаил Н. Иванов</dc:creator>
  <cp:lastModifiedBy>ASPIRE</cp:lastModifiedBy>
  <cp:revision>17</cp:revision>
  <dcterms:created xsi:type="dcterms:W3CDTF">2022-04-09T14:39:58Z</dcterms:created>
  <dcterms:modified xsi:type="dcterms:W3CDTF">2022-07-11T05:24:43Z</dcterms:modified>
</cp:coreProperties>
</file>