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DE2058-D65C-4D39-B9B3-986144984C71}" v="513" dt="2019-11-11T17:17:36.406"/>
    <p1510:client id="{02434B16-032E-43E3-A2AF-6EBC021FCF9E}" v="946" dt="2019-11-06T19:16:22.989"/>
    <p1510:client id="{1931B353-6D8D-4119-A7A5-2897D1F9D3C4}" v="104" dt="2019-11-09T18:03:45.823"/>
    <p1510:client id="{30D78C3B-ED29-4478-A814-B4886410ABAC}" v="1009" dt="2019-11-09T16:44:18.557"/>
    <p1510:client id="{3115B95F-3D28-44F1-9F81-D5E21A529BCD}" v="122" dt="2019-11-10T17:13:07.877"/>
    <p1510:client id="{48ACE370-503C-4B04-95A9-C9DB4C4CC953}" v="1389" dt="2019-11-09T16:44:39.987"/>
    <p1510:client id="{55173506-A45B-4230-B565-F53EDB0DC1DC}" v="109" dt="2019-11-08T17:01:08.844"/>
    <p1510:client id="{578734B7-7EDF-43CA-961C-3CDA6740CDA6}" v="100" dt="2019-11-09T18:09:37.481"/>
    <p1510:client id="{82CEB10E-D1A2-43C5-98DC-76EE5D6CD476}" v="1" dt="2019-11-12T17:40:31.738"/>
    <p1510:client id="{852521F8-9EEC-4CEB-B422-8AC454F401F8}" v="229" dt="2019-11-06T18:24:56.710"/>
    <p1510:client id="{99F7DA39-D936-4BE7-BEE7-AF643BCB441A}" v="168" dt="2019-11-11T17:10:30.919"/>
    <p1510:client id="{AF931CAB-9598-41A9-B195-1BBD28361663}" v="213" dt="2019-11-12T18:10:21.541"/>
    <p1510:client id="{B339FA89-609F-434B-A978-15E015BD2448}" v="29" dt="2019-11-13T17:47:10.696"/>
    <p1510:client id="{B9E2082A-19D2-44EF-B922-6EB4730D2B34}" v="4" dt="2019-11-09T18:10:46.515"/>
    <p1510:client id="{CC26C7FE-8034-4A5F-8F9D-1B7DACBC043B}" v="24" dt="2019-11-10T17:14:54.056"/>
    <p1510:client id="{D8993FCE-C85B-4960-86F6-456012F66B52}" v="2" dt="2019-11-06T18:18:03.541"/>
    <p1510:client id="{DDCA6CB8-035A-47EC-A057-192D373245A5}" v="202" dt="2019-11-08T19:07:06.004"/>
    <p1510:client id="{E43F80A6-A920-4238-9D99-09D4C66D79F4}" v="12" dt="2019-11-11T19:22:23.825"/>
    <p1510:client id="{E484D300-8E5D-421E-8AEB-1D9D4CE6B7CC}" v="81" dt="2019-11-06T18:27:35.256"/>
    <p1510:client id="{F03C592E-B3A4-4F60-B0FD-74CB9807D528}" v="382" dt="2019-11-06T18:45:46.814"/>
    <p1510:client id="{FB4D4D1F-570A-4790-B5B5-D5BA665FD52C}" v="241" dt="2019-11-11T17:13:47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476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0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6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360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83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683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28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76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5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3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85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87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7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8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4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0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</p:sldLayoutIdLst>
  <p:transition spd="slow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>
            <a:extLst>
              <a:ext uri="{FF2B5EF4-FFF2-40B4-BE49-F238E27FC236}">
                <a16:creationId xmlns:a16="http://schemas.microsoft.com/office/drawing/2014/main" xmlns="" id="{10BE40E3-5550-4CDD-B4FD-387C33EBF1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71A6B738-E50C-4653-B343-B9D6A5EA27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498768D6-B28C-40A3-B381-39306F58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23">
              <a:extLst>
                <a:ext uri="{FF2B5EF4-FFF2-40B4-BE49-F238E27FC236}">
                  <a16:creationId xmlns:a16="http://schemas.microsoft.com/office/drawing/2014/main" xmlns="" id="{B27C15B9-7795-4321-AB30-DF1DEF65C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5">
              <a:extLst>
                <a:ext uri="{FF2B5EF4-FFF2-40B4-BE49-F238E27FC236}">
                  <a16:creationId xmlns:a16="http://schemas.microsoft.com/office/drawing/2014/main" xmlns="" id="{578EC957-1F3F-4C00-B023-C8725C2171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xmlns="" id="{3D642632-BBD5-46D6-A91D-9B2BF68219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7">
              <a:extLst>
                <a:ext uri="{FF2B5EF4-FFF2-40B4-BE49-F238E27FC236}">
                  <a16:creationId xmlns:a16="http://schemas.microsoft.com/office/drawing/2014/main" xmlns="" id="{BF9D518D-AFF5-4DE2-AEE2-0EC15479A9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8">
              <a:extLst>
                <a:ext uri="{FF2B5EF4-FFF2-40B4-BE49-F238E27FC236}">
                  <a16:creationId xmlns:a16="http://schemas.microsoft.com/office/drawing/2014/main" xmlns="" id="{14EF979B-B00D-460C-BD56-7EEAFB7E0F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9">
              <a:extLst>
                <a:ext uri="{FF2B5EF4-FFF2-40B4-BE49-F238E27FC236}">
                  <a16:creationId xmlns:a16="http://schemas.microsoft.com/office/drawing/2014/main" xmlns="" id="{3E40F9A1-6B82-400F-9397-26D1D36F1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xmlns="" id="{2EF7DDF1-FF86-4CA4-B08B-8939557EBD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xmlns="" id="{6D7C1F89-72B2-4FDC-B9E2-04F52D5C50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E7B93577-4DA4-40FF-9F20-A1CC505A2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20" y="14387"/>
            <a:ext cx="12191980" cy="6857990"/>
          </a:xfrm>
          <a:prstGeom prst="rect">
            <a:avLst/>
          </a:prstGeom>
        </p:spPr>
      </p:pic>
      <p:sp>
        <p:nvSpPr>
          <p:cNvPr id="63" name="Isosceles Triangle 63">
            <a:extLst>
              <a:ext uri="{FF2B5EF4-FFF2-40B4-BE49-F238E27FC236}">
                <a16:creationId xmlns:a16="http://schemas.microsoft.com/office/drawing/2014/main" xmlns="" id="{BBFBD429-C7AA-4D85-BEBF-26ECE2DBAF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Parallelogram 65">
            <a:extLst>
              <a:ext uri="{FF2B5EF4-FFF2-40B4-BE49-F238E27FC236}">
                <a16:creationId xmlns:a16="http://schemas.microsoft.com/office/drawing/2014/main" xmlns="" id="{7A9CEEF0-7547-4FA2-93BD-0B8C799DD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7">
            <a:extLst>
              <a:ext uri="{FF2B5EF4-FFF2-40B4-BE49-F238E27FC236}">
                <a16:creationId xmlns:a16="http://schemas.microsoft.com/office/drawing/2014/main" xmlns="" id="{AA02E860-D290-48CF-9C38-BC8EB8854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9">
            <a:extLst>
              <a:ext uri="{FF2B5EF4-FFF2-40B4-BE49-F238E27FC236}">
                <a16:creationId xmlns:a16="http://schemas.microsoft.com/office/drawing/2014/main" xmlns="" id="{CBF60179-3A15-468E-86D0-1C2FFD504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23">
            <a:extLst>
              <a:ext uri="{FF2B5EF4-FFF2-40B4-BE49-F238E27FC236}">
                <a16:creationId xmlns:a16="http://schemas.microsoft.com/office/drawing/2014/main" xmlns="" id="{87ED294B-4D40-44B4-86E7-F23C046882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707" y="2392392"/>
            <a:ext cx="10758029" cy="13208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6000" b="1">
                <a:solidFill>
                  <a:srgbClr val="2A5010"/>
                </a:solidFill>
                <a:latin typeface="Times New Roman"/>
                <a:cs typeface="Times New Roman"/>
              </a:rPr>
              <a:t>Unser Land, </a:t>
            </a:r>
            <a:r>
              <a:rPr lang="en-US" sz="6000" b="1" err="1">
                <a:solidFill>
                  <a:srgbClr val="2A5010"/>
                </a:solidFill>
                <a:latin typeface="Times New Roman"/>
                <a:cs typeface="Times New Roman"/>
              </a:rPr>
              <a:t>unsere</a:t>
            </a:r>
            <a:r>
              <a:rPr lang="en-US" sz="6000" b="1">
                <a:solidFill>
                  <a:srgbClr val="2A5010"/>
                </a:solidFill>
                <a:latin typeface="Times New Roman"/>
                <a:cs typeface="Times New Roman"/>
              </a:rPr>
              <a:t> Stadt und </a:t>
            </a:r>
            <a:r>
              <a:rPr lang="en-US" sz="6000" b="1" err="1">
                <a:solidFill>
                  <a:srgbClr val="2A5010"/>
                </a:solidFill>
                <a:latin typeface="Times New Roman"/>
                <a:cs typeface="Times New Roman"/>
              </a:rPr>
              <a:t>unsere</a:t>
            </a:r>
            <a:r>
              <a:rPr lang="en-US" sz="6000" b="1">
                <a:solidFill>
                  <a:srgbClr val="2A5010"/>
                </a:solidFill>
                <a:latin typeface="Times New Roman"/>
                <a:cs typeface="Times New Roman"/>
              </a:rPr>
              <a:t> Schule</a:t>
            </a:r>
            <a:endParaRPr lang="en-US">
              <a:solidFill>
                <a:srgbClr val="90C226"/>
              </a:solidFill>
              <a:latin typeface="Times New Roman"/>
              <a:cs typeface="Times New Roman"/>
            </a:endParaRPr>
          </a:p>
        </p:txBody>
      </p:sp>
      <p:sp>
        <p:nvSpPr>
          <p:cNvPr id="73" name="Rectangle 25">
            <a:extLst>
              <a:ext uri="{FF2B5EF4-FFF2-40B4-BE49-F238E27FC236}">
                <a16:creationId xmlns:a16="http://schemas.microsoft.com/office/drawing/2014/main" xmlns="" id="{55D78701-1D8D-45A3-9B44-A94C334622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Isosceles Triangle 75">
            <a:extLst>
              <a:ext uri="{FF2B5EF4-FFF2-40B4-BE49-F238E27FC236}">
                <a16:creationId xmlns:a16="http://schemas.microsoft.com/office/drawing/2014/main" xmlns="" id="{B8C595DB-254F-4E8B-9C0D-648B3FF1B0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829A6C-BBFA-404F-B786-DF30077F2608}"/>
              </a:ext>
            </a:extLst>
          </p:cNvPr>
          <p:cNvSpPr txBox="1"/>
          <p:nvPr/>
        </p:nvSpPr>
        <p:spPr>
          <a:xfrm>
            <a:off x="3159859" y="4286849"/>
            <a:ext cx="7781916" cy="93500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Ivona Georgieva, </a:t>
            </a:r>
            <a:r>
              <a:rPr lang="en-US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Vesselina</a:t>
            </a:r>
            <a:r>
              <a:rPr lang="en-US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 </a:t>
            </a:r>
            <a:r>
              <a:rPr lang="en-US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Jontscheva</a:t>
            </a:r>
            <a:r>
              <a:rPr lang="en-US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Ivajla</a:t>
            </a:r>
            <a:r>
              <a:rPr lang="en-US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Sabotinova</a:t>
            </a:r>
            <a:r>
              <a:rPr lang="en-US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; </a:t>
            </a:r>
            <a:r>
              <a:rPr lang="en-US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IX.d</a:t>
            </a:r>
            <a:r>
              <a:rPr lang="en-US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Klasse</a:t>
            </a:r>
            <a:r>
              <a:rPr lang="en-US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Profiliertes</a:t>
            </a:r>
            <a:r>
              <a:rPr lang="en-US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Fremdsprachengymnasium</a:t>
            </a:r>
            <a:r>
              <a:rPr lang="en-US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; Pleven; </a:t>
            </a:r>
            <a:r>
              <a:rPr lang="en-US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Bulgarien</a:t>
            </a:r>
            <a:endParaRPr lang="en-US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7" name="Rectangle 27">
            <a:extLst>
              <a:ext uri="{FF2B5EF4-FFF2-40B4-BE49-F238E27FC236}">
                <a16:creationId xmlns:a16="http://schemas.microsoft.com/office/drawing/2014/main" xmlns="" id="{2E000235-D5DF-4D2F-AECA-3814821B5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28">
            <a:extLst>
              <a:ext uri="{FF2B5EF4-FFF2-40B4-BE49-F238E27FC236}">
                <a16:creationId xmlns:a16="http://schemas.microsoft.com/office/drawing/2014/main" xmlns="" id="{D7CE0E87-2C2C-4907-BBE3-D24D86C42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29">
            <a:extLst>
              <a:ext uri="{FF2B5EF4-FFF2-40B4-BE49-F238E27FC236}">
                <a16:creationId xmlns:a16="http://schemas.microsoft.com/office/drawing/2014/main" xmlns="" id="{8FF0BC47-4F6D-4430-8C11-E1566CBF63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xmlns="" id="{5B73C5C4-3778-4E76-9467-8B46C9F91F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109A902E-E97A-45DC-96CD-DBECBEEBC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419" y="5722585"/>
            <a:ext cx="2381250" cy="752475"/>
          </a:xfrm>
          <a:prstGeom prst="rect">
            <a:avLst/>
          </a:prstGeom>
        </p:spPr>
      </p:pic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ED8BB49-40DC-4112-BC93-3A6E2D9FE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061" y="5361202"/>
            <a:ext cx="2743200" cy="14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82CEA507-31A2-46C6-A38D-D2AFBC01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485" y="4492801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latin typeface="Times New Roman"/>
                <a:cs typeface="Times New Roman"/>
              </a:rPr>
              <a:t>Unser  Motto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DAFF661A-C96E-4262-81A7-EB23EEFEA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61" y="5494872"/>
            <a:ext cx="9440034" cy="6216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600">
                <a:solidFill>
                  <a:schemeClr val="tx1"/>
                </a:solidFill>
                <a:latin typeface="Times New Roman"/>
                <a:cs typeface="Times New Roman"/>
              </a:rPr>
              <a:t>„ </a:t>
            </a:r>
            <a:r>
              <a:rPr lang="en-US" sz="3600" err="1">
                <a:solidFill>
                  <a:schemeClr val="tx1"/>
                </a:solidFill>
                <a:latin typeface="Times New Roman"/>
                <a:cs typeface="Times New Roman"/>
              </a:rPr>
              <a:t>Mehr</a:t>
            </a:r>
            <a:r>
              <a:rPr lang="en-US" sz="36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Times New Roman"/>
                <a:cs typeface="Times New Roman"/>
              </a:rPr>
              <a:t>Sprachen-mehr</a:t>
            </a:r>
            <a:r>
              <a:rPr lang="en-US" sz="3600">
                <a:solidFill>
                  <a:schemeClr val="tx1"/>
                </a:solidFill>
                <a:latin typeface="Times New Roman"/>
                <a:cs typeface="Times New Roman"/>
              </a:rPr>
              <a:t> Kulturen-</a:t>
            </a:r>
            <a:r>
              <a:rPr lang="en-US" sz="3600" err="1">
                <a:solidFill>
                  <a:schemeClr val="tx1"/>
                </a:solidFill>
                <a:latin typeface="Times New Roman"/>
                <a:cs typeface="Times New Roman"/>
              </a:rPr>
              <a:t>mehr</a:t>
            </a:r>
            <a:r>
              <a:rPr lang="en-US" sz="36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Times New Roman"/>
                <a:cs typeface="Times New Roman"/>
              </a:rPr>
              <a:t>Welten</a:t>
            </a:r>
            <a:r>
              <a:rPr lang="en-US" sz="3600">
                <a:solidFill>
                  <a:schemeClr val="tx1"/>
                </a:solidFill>
                <a:latin typeface="Times New Roman"/>
                <a:cs typeface="Times New Roman"/>
              </a:rPr>
              <a:t>“</a:t>
            </a:r>
            <a:r>
              <a:rPr lang="en-US" sz="3600">
                <a:solidFill>
                  <a:srgbClr val="739FD1"/>
                </a:solidFill>
                <a:latin typeface="Times New Roman"/>
                <a:cs typeface="Times New Roman"/>
              </a:rPr>
              <a:t> </a:t>
            </a:r>
            <a:endParaRPr lang="en-US" sz="36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739FD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Картина 4" descr="Картина, която съдържа сграда, открито, път, лицев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E706AB81-BDF0-459A-9242-C6A74D3B2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07" r="-1" b="35"/>
          <a:stretch/>
        </p:blipFill>
        <p:spPr>
          <a:xfrm>
            <a:off x="-1" y="-1"/>
            <a:ext cx="12198915" cy="4407587"/>
          </a:xfrm>
          <a:prstGeom prst="rect">
            <a:avLst/>
          </a:prstGeom>
        </p:spPr>
      </p:pic>
      <p:pic>
        <p:nvPicPr>
          <p:cNvPr id="5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ED8BB49-40DC-4112-BC93-3A6E2D9FE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11" y="4407586"/>
            <a:ext cx="2743200" cy="1021664"/>
          </a:xfrm>
          <a:prstGeom prst="rect">
            <a:avLst/>
          </a:prstGeom>
        </p:spPr>
      </p:pic>
      <p:pic>
        <p:nvPicPr>
          <p:cNvPr id="6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BC87CD9A-F13E-459C-8FAA-A3354DE54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034" y="4542180"/>
            <a:ext cx="23812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16737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6889E5AA-0FD6-476A-9AB8-5D9C1D67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490" y="4198485"/>
            <a:ext cx="5220339" cy="20041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err="1">
                <a:latin typeface="Times New Roman"/>
                <a:cs typeface="Times New Roman"/>
              </a:rPr>
              <a:t>Unsere</a:t>
            </a:r>
            <a:r>
              <a:rPr lang="en-US" sz="4800">
                <a:latin typeface="Times New Roman"/>
                <a:cs typeface="Times New Roman"/>
              </a:rPr>
              <a:t> Schule</a:t>
            </a:r>
            <a:endParaRPr lang="en-US" sz="48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Картина 8" descr="Картина, която съдържа лице, сграда, открито, хор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147A0B11-AA68-40F0-B096-D6A9DCA139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0" r="-4" b="-4"/>
          <a:stretch/>
        </p:blipFill>
        <p:spPr>
          <a:xfrm>
            <a:off x="80231" y="823196"/>
            <a:ext cx="3694156" cy="2606040"/>
          </a:xfrm>
          <a:custGeom>
            <a:avLst/>
            <a:gdLst>
              <a:gd name="connsiteX0" fmla="*/ 0 w 3694176"/>
              <a:gd name="connsiteY0" fmla="*/ 0 h 2606040"/>
              <a:gd name="connsiteX1" fmla="*/ 3578728 w 3694176"/>
              <a:gd name="connsiteY1" fmla="*/ 0 h 2606040"/>
              <a:gd name="connsiteX2" fmla="*/ 3694176 w 3694176"/>
              <a:gd name="connsiteY2" fmla="*/ 115448 h 2606040"/>
              <a:gd name="connsiteX3" fmla="*/ 3694176 w 3694176"/>
              <a:gd name="connsiteY3" fmla="*/ 2490592 h 2606040"/>
              <a:gd name="connsiteX4" fmla="*/ 3578728 w 3694176"/>
              <a:gd name="connsiteY4" fmla="*/ 2606040 h 2606040"/>
              <a:gd name="connsiteX5" fmla="*/ 0 w 3694176"/>
              <a:gd name="connsiteY5" fmla="*/ 2606040 h 260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4176" h="2606040">
                <a:moveTo>
                  <a:pt x="0" y="0"/>
                </a:moveTo>
                <a:lnTo>
                  <a:pt x="3578728" y="0"/>
                </a:lnTo>
                <a:cubicBezTo>
                  <a:pt x="3642488" y="0"/>
                  <a:pt x="3694176" y="51688"/>
                  <a:pt x="3694176" y="115448"/>
                </a:cubicBezTo>
                <a:lnTo>
                  <a:pt x="3694176" y="2490592"/>
                </a:lnTo>
                <a:cubicBezTo>
                  <a:pt x="3694176" y="2554352"/>
                  <a:pt x="3642488" y="2606040"/>
                  <a:pt x="3578728" y="2606040"/>
                </a:cubicBezTo>
                <a:lnTo>
                  <a:pt x="0" y="2606040"/>
                </a:lnTo>
                <a:close/>
              </a:path>
            </a:pathLst>
          </a:custGeom>
        </p:spPr>
      </p:pic>
      <p:pic>
        <p:nvPicPr>
          <p:cNvPr id="4" name="Картина 4" descr="Картина, която съдържа лице, група, хора, изправен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9917BA4A-0D7B-45D0-9604-04D51A3DF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" r="997" b="-4"/>
          <a:stretch/>
        </p:blipFill>
        <p:spPr>
          <a:xfrm>
            <a:off x="4320893" y="1"/>
            <a:ext cx="4005072" cy="2962656"/>
          </a:xfrm>
          <a:custGeom>
            <a:avLst/>
            <a:gdLst>
              <a:gd name="connsiteX0" fmla="*/ 0 w 4005072"/>
              <a:gd name="connsiteY0" fmla="*/ 0 h 2962656"/>
              <a:gd name="connsiteX1" fmla="*/ 4005072 w 4005072"/>
              <a:gd name="connsiteY1" fmla="*/ 0 h 2962656"/>
              <a:gd name="connsiteX2" fmla="*/ 4005072 w 4005072"/>
              <a:gd name="connsiteY2" fmla="*/ 2867525 h 2962656"/>
              <a:gd name="connsiteX3" fmla="*/ 3909941 w 4005072"/>
              <a:gd name="connsiteY3" fmla="*/ 2962656 h 2962656"/>
              <a:gd name="connsiteX4" fmla="*/ 95131 w 4005072"/>
              <a:gd name="connsiteY4" fmla="*/ 2962656 h 2962656"/>
              <a:gd name="connsiteX5" fmla="*/ 0 w 4005072"/>
              <a:gd name="connsiteY5" fmla="*/ 2867525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5072" h="2962656">
                <a:moveTo>
                  <a:pt x="0" y="0"/>
                </a:moveTo>
                <a:lnTo>
                  <a:pt x="4005072" y="0"/>
                </a:lnTo>
                <a:lnTo>
                  <a:pt x="4005072" y="2867525"/>
                </a:lnTo>
                <a:cubicBezTo>
                  <a:pt x="4005072" y="2920064"/>
                  <a:pt x="3962480" y="2962656"/>
                  <a:pt x="3909941" y="2962656"/>
                </a:cubicBezTo>
                <a:lnTo>
                  <a:pt x="95131" y="2962656"/>
                </a:lnTo>
                <a:cubicBezTo>
                  <a:pt x="42592" y="2962656"/>
                  <a:pt x="0" y="2920064"/>
                  <a:pt x="0" y="2867525"/>
                </a:cubicBezTo>
                <a:close/>
              </a:path>
            </a:pathLst>
          </a:custGeom>
        </p:spPr>
      </p:pic>
      <p:pic>
        <p:nvPicPr>
          <p:cNvPr id="5" name="Picture 6" descr="A picture containing table, room&#10;&#10;Description generated with very high confidence">
            <a:extLst>
              <a:ext uri="{FF2B5EF4-FFF2-40B4-BE49-F238E27FC236}">
                <a16:creationId xmlns:a16="http://schemas.microsoft.com/office/drawing/2014/main" xmlns="" id="{B921E7D4-11F8-4483-84B2-BDD08F34B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58" r="14780" b="-1"/>
          <a:stretch/>
        </p:blipFill>
        <p:spPr>
          <a:xfrm>
            <a:off x="9003390" y="938868"/>
            <a:ext cx="3246120" cy="4727448"/>
          </a:xfrm>
          <a:custGeom>
            <a:avLst/>
            <a:gdLst>
              <a:gd name="connsiteX0" fmla="*/ 75732 w 3246120"/>
              <a:gd name="connsiteY0" fmla="*/ 0 h 4727448"/>
              <a:gd name="connsiteX1" fmla="*/ 3246120 w 3246120"/>
              <a:gd name="connsiteY1" fmla="*/ 0 h 4727448"/>
              <a:gd name="connsiteX2" fmla="*/ 3246120 w 3246120"/>
              <a:gd name="connsiteY2" fmla="*/ 4727448 h 4727448"/>
              <a:gd name="connsiteX3" fmla="*/ 75732 w 3246120"/>
              <a:gd name="connsiteY3" fmla="*/ 4727448 h 4727448"/>
              <a:gd name="connsiteX4" fmla="*/ 0 w 3246120"/>
              <a:gd name="connsiteY4" fmla="*/ 4651716 h 4727448"/>
              <a:gd name="connsiteX5" fmla="*/ 0 w 3246120"/>
              <a:gd name="connsiteY5" fmla="*/ 75732 h 4727448"/>
              <a:gd name="connsiteX6" fmla="*/ 75732 w 3246120"/>
              <a:gd name="connsiteY6" fmla="*/ 0 h 472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46120" h="4727448">
                <a:moveTo>
                  <a:pt x="75732" y="0"/>
                </a:moveTo>
                <a:lnTo>
                  <a:pt x="3246120" y="0"/>
                </a:lnTo>
                <a:lnTo>
                  <a:pt x="3246120" y="4727448"/>
                </a:lnTo>
                <a:lnTo>
                  <a:pt x="75732" y="4727448"/>
                </a:lnTo>
                <a:cubicBezTo>
                  <a:pt x="33906" y="4727448"/>
                  <a:pt x="0" y="4693542"/>
                  <a:pt x="0" y="4651716"/>
                </a:cubicBezTo>
                <a:lnTo>
                  <a:pt x="0" y="75732"/>
                </a:lnTo>
                <a:cubicBezTo>
                  <a:pt x="0" y="33906"/>
                  <a:pt x="33906" y="0"/>
                  <a:pt x="75732" y="0"/>
                </a:cubicBezTo>
                <a:close/>
              </a:path>
            </a:pathLst>
          </a:custGeom>
        </p:spPr>
      </p:pic>
      <p:sp>
        <p:nvSpPr>
          <p:cNvPr id="47" name="Текстово поле 46">
            <a:extLst>
              <a:ext uri="{FF2B5EF4-FFF2-40B4-BE49-F238E27FC236}">
                <a16:creationId xmlns:a16="http://schemas.microsoft.com/office/drawing/2014/main" xmlns="" id="{E1197AE0-9121-47AB-BB28-579AECC876BA}"/>
              </a:ext>
            </a:extLst>
          </p:cNvPr>
          <p:cNvSpPr txBox="1"/>
          <p:nvPr/>
        </p:nvSpPr>
        <p:spPr>
          <a:xfrm>
            <a:off x="4724400" y="305662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g-BG" sz="2000" err="1">
                <a:latin typeface="Times New Roman"/>
                <a:cs typeface="Times New Roman"/>
              </a:rPr>
              <a:t>Unsere</a:t>
            </a:r>
            <a:r>
              <a:rPr lang="bg-BG" sz="2000">
                <a:latin typeface="Times New Roman"/>
                <a:cs typeface="Times New Roman"/>
              </a:rPr>
              <a:t> </a:t>
            </a:r>
            <a:r>
              <a:rPr lang="bg-BG" sz="2000" err="1">
                <a:latin typeface="Times New Roman"/>
                <a:cs typeface="Times New Roman"/>
              </a:rPr>
              <a:t>Klasse</a:t>
            </a:r>
            <a:endParaRPr lang="bg-BG" sz="2000">
              <a:latin typeface="Times New Roman"/>
              <a:cs typeface="Times New Roman"/>
            </a:endParaRPr>
          </a:p>
        </p:txBody>
      </p:sp>
      <p:sp>
        <p:nvSpPr>
          <p:cNvPr id="49" name="Текстово поле 48">
            <a:extLst>
              <a:ext uri="{FF2B5EF4-FFF2-40B4-BE49-F238E27FC236}">
                <a16:creationId xmlns:a16="http://schemas.microsoft.com/office/drawing/2014/main" xmlns="" id="{745A5B3A-119E-4258-A8B1-AAD9EB1A61C4}"/>
              </a:ext>
            </a:extLst>
          </p:cNvPr>
          <p:cNvSpPr txBox="1"/>
          <p:nvPr/>
        </p:nvSpPr>
        <p:spPr>
          <a:xfrm>
            <a:off x="9007056" y="580090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g-BG" sz="2000" err="1">
                <a:latin typeface="Times New Roman"/>
                <a:cs typeface="Times New Roman"/>
              </a:rPr>
              <a:t>Das</a:t>
            </a:r>
            <a:r>
              <a:rPr lang="bg-BG" sz="2000">
                <a:latin typeface="Times New Roman"/>
                <a:cs typeface="Times New Roman"/>
              </a:rPr>
              <a:t> </a:t>
            </a:r>
            <a:r>
              <a:rPr lang="bg-BG" sz="2000" err="1">
                <a:latin typeface="Times New Roman"/>
                <a:cs typeface="Times New Roman"/>
              </a:rPr>
              <a:t>Logo</a:t>
            </a:r>
            <a:r>
              <a:rPr lang="bg-BG" sz="2000">
                <a:latin typeface="Times New Roman"/>
                <a:cs typeface="Times New Roman"/>
              </a:rPr>
              <a:t> </a:t>
            </a:r>
            <a:r>
              <a:rPr lang="bg-BG" sz="2000" err="1">
                <a:latin typeface="Times New Roman"/>
                <a:cs typeface="Times New Roman"/>
              </a:rPr>
              <a:t>unserer</a:t>
            </a:r>
            <a:r>
              <a:rPr lang="bg-BG" sz="2000">
                <a:latin typeface="Times New Roman"/>
                <a:cs typeface="Times New Roman"/>
              </a:rPr>
              <a:t> </a:t>
            </a:r>
            <a:r>
              <a:rPr lang="bg-BG" sz="2000" err="1">
                <a:latin typeface="Times New Roman"/>
                <a:cs typeface="Times New Roman"/>
              </a:rPr>
              <a:t>Schule</a:t>
            </a:r>
            <a:endParaRPr lang="bg-BG" sz="2000">
              <a:latin typeface="Times New Roman"/>
              <a:cs typeface="Times New Roman"/>
            </a:endParaRPr>
          </a:p>
        </p:txBody>
      </p:sp>
      <p:sp>
        <p:nvSpPr>
          <p:cNvPr id="50" name="Текстово поле 49">
            <a:extLst>
              <a:ext uri="{FF2B5EF4-FFF2-40B4-BE49-F238E27FC236}">
                <a16:creationId xmlns:a16="http://schemas.microsoft.com/office/drawing/2014/main" xmlns="" id="{373A0404-A975-476F-BECF-C96D517A9E43}"/>
              </a:ext>
            </a:extLst>
          </p:cNvPr>
          <p:cNvSpPr txBox="1"/>
          <p:nvPr/>
        </p:nvSpPr>
        <p:spPr>
          <a:xfrm>
            <a:off x="78322" y="3587155"/>
            <a:ext cx="331804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g-BG" sz="2000" err="1">
                <a:latin typeface="Times New Roman"/>
                <a:cs typeface="Times New Roman"/>
              </a:rPr>
              <a:t>Festliche</a:t>
            </a:r>
            <a:r>
              <a:rPr lang="bg-BG" sz="2000">
                <a:latin typeface="Times New Roman"/>
                <a:cs typeface="Times New Roman"/>
              </a:rPr>
              <a:t> </a:t>
            </a:r>
            <a:r>
              <a:rPr lang="bg-BG" sz="2000" err="1">
                <a:latin typeface="Times New Roman"/>
                <a:cs typeface="Times New Roman"/>
              </a:rPr>
              <a:t>Eröffnung</a:t>
            </a:r>
            <a:r>
              <a:rPr lang="bg-BG" sz="2000">
                <a:latin typeface="Times New Roman"/>
                <a:cs typeface="Times New Roman"/>
              </a:rPr>
              <a:t> </a:t>
            </a:r>
            <a:r>
              <a:rPr lang="bg-BG" sz="2000" err="1">
                <a:latin typeface="Times New Roman"/>
                <a:cs typeface="Times New Roman"/>
              </a:rPr>
              <a:t>des</a:t>
            </a:r>
            <a:r>
              <a:rPr lang="bg-BG" sz="2000">
                <a:latin typeface="Times New Roman"/>
                <a:cs typeface="Times New Roman"/>
              </a:rPr>
              <a:t> </a:t>
            </a:r>
            <a:r>
              <a:rPr lang="bg-BG" sz="2000" err="1">
                <a:latin typeface="Times New Roman"/>
                <a:cs typeface="Times New Roman"/>
              </a:rPr>
              <a:t>neuen</a:t>
            </a:r>
            <a:r>
              <a:rPr lang="bg-BG" sz="2000">
                <a:latin typeface="Times New Roman"/>
                <a:cs typeface="Times New Roman"/>
              </a:rPr>
              <a:t> </a:t>
            </a:r>
            <a:r>
              <a:rPr lang="bg-BG" sz="2000" err="1">
                <a:latin typeface="Times New Roman"/>
                <a:cs typeface="Times New Roman"/>
              </a:rPr>
              <a:t>Schuljahres</a:t>
            </a:r>
            <a:endParaRPr lang="bg-BG" sz="2000">
              <a:latin typeface="Times New Roman"/>
              <a:cs typeface="Times New Roman"/>
            </a:endParaRPr>
          </a:p>
        </p:txBody>
      </p:sp>
      <p:pic>
        <p:nvPicPr>
          <p:cNvPr id="9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ED8BB49-40DC-4112-BC93-3A6E2D9FE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209" y="5894569"/>
            <a:ext cx="2225591" cy="713232"/>
          </a:xfrm>
          <a:prstGeom prst="rect">
            <a:avLst/>
          </a:prstGeom>
        </p:spPr>
      </p:pic>
      <p:pic>
        <p:nvPicPr>
          <p:cNvPr id="10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BC87CD9A-F13E-459C-8FAA-A3354DE54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429" y="5874948"/>
            <a:ext cx="23812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791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E1A5E0F7-BBEF-42D2-BDA1-F37C9DED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1" y="1196889"/>
            <a:ext cx="12137665" cy="4626864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>
                <a:solidFill>
                  <a:schemeClr val="accent2">
                    <a:lumMod val="50000"/>
                  </a:schemeClr>
                </a:solidFill>
              </a:rPr>
              <a:t>VIELEN DANK FÜR DIE AUFMERKSAMKEIT! </a:t>
            </a:r>
          </a:p>
        </p:txBody>
      </p:sp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18DBAE7E-9CD3-44BC-B157-250AA1E3C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50" y="4656711"/>
            <a:ext cx="2743200" cy="1426464"/>
          </a:xfrm>
          <a:prstGeom prst="rect">
            <a:avLst/>
          </a:prstGeom>
        </p:spPr>
      </p:pic>
      <p:pic>
        <p:nvPicPr>
          <p:cNvPr id="8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BC87CD9A-F13E-459C-8FAA-A3354DE54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734" y="4993706"/>
            <a:ext cx="23812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85614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9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xmlns="" id="{BF71F00B-1CCE-4D89-B0B2-DC8C5A919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" r="1" b="1"/>
          <a:stretch/>
        </p:blipFill>
        <p:spPr>
          <a:xfrm>
            <a:off x="452814" y="-1"/>
            <a:ext cx="4431171" cy="2621148"/>
          </a:xfrm>
          <a:custGeom>
            <a:avLst/>
            <a:gdLst>
              <a:gd name="connsiteX0" fmla="*/ 389783 w 4431171"/>
              <a:gd name="connsiteY0" fmla="*/ 0 h 2621148"/>
              <a:gd name="connsiteX1" fmla="*/ 4431171 w 4431171"/>
              <a:gd name="connsiteY1" fmla="*/ 0 h 2621148"/>
              <a:gd name="connsiteX2" fmla="*/ 4431171 w 4431171"/>
              <a:gd name="connsiteY2" fmla="*/ 1 h 2621148"/>
              <a:gd name="connsiteX3" fmla="*/ 3573751 w 4431171"/>
              <a:gd name="connsiteY3" fmla="*/ 1 h 2621148"/>
              <a:gd name="connsiteX4" fmla="*/ 3182231 w 4431171"/>
              <a:gd name="connsiteY4" fmla="*/ 2621148 h 2621148"/>
              <a:gd name="connsiteX5" fmla="*/ 0 w 4431171"/>
              <a:gd name="connsiteY5" fmla="*/ 2621148 h 26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171" h="2621148">
                <a:moveTo>
                  <a:pt x="389783" y="0"/>
                </a:moveTo>
                <a:lnTo>
                  <a:pt x="4431171" y="0"/>
                </a:lnTo>
                <a:lnTo>
                  <a:pt x="4431171" y="1"/>
                </a:lnTo>
                <a:lnTo>
                  <a:pt x="3573751" y="1"/>
                </a:lnTo>
                <a:lnTo>
                  <a:pt x="3182231" y="2621148"/>
                </a:lnTo>
                <a:lnTo>
                  <a:pt x="0" y="2621148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53630-435F-4D47-8612-407101AF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376" y="925902"/>
            <a:ext cx="5114776" cy="1320800"/>
          </a:xfrm>
        </p:spPr>
        <p:txBody>
          <a:bodyPr>
            <a:normAutofit/>
          </a:bodyPr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Unser Land – </a:t>
            </a:r>
            <a:r>
              <a:rPr lang="en-US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Bulgarien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</a:t>
            </a:r>
          </a:p>
        </p:txBody>
      </p:sp>
      <p:pic>
        <p:nvPicPr>
          <p:cNvPr id="21" name="Picture 21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xmlns="" id="{EEBE2A95-90F1-4672-94DE-807B5A75D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15209"/>
          <a:stretch/>
        </p:blipFill>
        <p:spPr>
          <a:xfrm>
            <a:off x="1" y="2621147"/>
            <a:ext cx="3635044" cy="4236853"/>
          </a:xfrm>
          <a:custGeom>
            <a:avLst/>
            <a:gdLst>
              <a:gd name="connsiteX0" fmla="*/ 452813 w 3635044"/>
              <a:gd name="connsiteY0" fmla="*/ 0 h 4236853"/>
              <a:gd name="connsiteX1" fmla="*/ 3635044 w 3635044"/>
              <a:gd name="connsiteY1" fmla="*/ 0 h 4236853"/>
              <a:gd name="connsiteX2" fmla="*/ 3002185 w 3635044"/>
              <a:gd name="connsiteY2" fmla="*/ 4236853 h 4236853"/>
              <a:gd name="connsiteX3" fmla="*/ 0 w 3635044"/>
              <a:gd name="connsiteY3" fmla="*/ 4236853 h 4236853"/>
              <a:gd name="connsiteX4" fmla="*/ 0 w 3635044"/>
              <a:gd name="connsiteY4" fmla="*/ 3045007 h 423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5044" h="4236853">
                <a:moveTo>
                  <a:pt x="452813" y="0"/>
                </a:moveTo>
                <a:lnTo>
                  <a:pt x="3635044" y="0"/>
                </a:lnTo>
                <a:lnTo>
                  <a:pt x="3002185" y="4236853"/>
                </a:lnTo>
                <a:lnTo>
                  <a:pt x="0" y="4236853"/>
                </a:lnTo>
                <a:lnTo>
                  <a:pt x="0" y="3045007"/>
                </a:lnTo>
                <a:close/>
              </a:path>
            </a:pathLst>
          </a:custGeom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xmlns="" id="{5212AA65-AC96-4A92-A0FD-EE0749BFFB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27">
            <a:extLst>
              <a:ext uri="{FF2B5EF4-FFF2-40B4-BE49-F238E27FC236}">
                <a16:creationId xmlns:a16="http://schemas.microsoft.com/office/drawing/2014/main" xmlns="" id="{38770F72-E528-4C5A-AE35-FC504F42AC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4292" y="2621146"/>
            <a:ext cx="32564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76E33535-1F34-4E8C-8B6E-45F8EAFC5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620664"/>
            <a:ext cx="5790511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05435"/>
            <a:r>
              <a:rPr lang="de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Bulgarien ist ein kleiner und sehr schöner Staat in Südosteuropa.</a:t>
            </a:r>
            <a:endParaRPr lang="en-US">
              <a:latin typeface="Times New Roman"/>
              <a:cs typeface="Times New Roman"/>
            </a:endParaRPr>
          </a:p>
          <a:p>
            <a:pPr indent="-305435"/>
            <a:r>
              <a:rPr lang="de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Bulgarien ist eines der ältesten Länder der Welt und hat nie seinen Namen gewechselt. </a:t>
            </a:r>
          </a:p>
          <a:p>
            <a:pPr indent="-305435"/>
            <a:r>
              <a:rPr lang="de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Es gibt circa 7 Mio.  Einwohner. </a:t>
            </a:r>
          </a:p>
          <a:p>
            <a:pPr indent="-305435"/>
            <a:r>
              <a:rPr lang="de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Die Hauptstadt heißt Sofia und ist ein kulturelles, wirtschaftliches und politisches Zentrum.</a:t>
            </a:r>
            <a:endParaRPr lang="de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Times New Roman"/>
            </a:endParaRPr>
          </a:p>
        </p:txBody>
      </p:sp>
      <p:pic>
        <p:nvPicPr>
          <p:cNvPr id="8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ED8BB49-40DC-4112-BC93-3A6E2D9FE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763" y="5930941"/>
            <a:ext cx="1985187" cy="752475"/>
          </a:xfrm>
          <a:prstGeom prst="rect">
            <a:avLst/>
          </a:prstGeom>
        </p:spPr>
      </p:pic>
      <p:pic>
        <p:nvPicPr>
          <p:cNvPr id="9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BC87CD9A-F13E-459C-8FAA-A3354DE54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984" y="5930941"/>
            <a:ext cx="23812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5978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BEBE5628-860C-4A46-AD3B-065E063B4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070" y="1314091"/>
            <a:ext cx="7920933" cy="1320800"/>
          </a:xfrm>
        </p:spPr>
        <p:txBody>
          <a:bodyPr/>
          <a:lstStyle/>
          <a:p>
            <a:pPr algn="ctr"/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Natur</a:t>
            </a:r>
            <a:r>
              <a:rPr lang="bg-BG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 </a:t>
            </a: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4" name="Picture 4" descr="A group of people on a beach&#10;&#10;Description generated with very high confidence">
            <a:extLst>
              <a:ext uri="{FF2B5EF4-FFF2-40B4-BE49-F238E27FC236}">
                <a16:creationId xmlns:a16="http://schemas.microsoft.com/office/drawing/2014/main" xmlns="" id="{FF1A340E-9781-471C-B674-3284AF7FF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7930" y="3282022"/>
            <a:ext cx="4100894" cy="2328683"/>
          </a:xfrm>
        </p:spPr>
      </p:pic>
      <p:pic>
        <p:nvPicPr>
          <p:cNvPr id="8" name="Picture 8" descr="A flock of birds sitting on top of a mountain&#10;&#10;Description generated with high confidence">
            <a:extLst>
              <a:ext uri="{FF2B5EF4-FFF2-40B4-BE49-F238E27FC236}">
                <a16:creationId xmlns:a16="http://schemas.microsoft.com/office/drawing/2014/main" xmlns="" id="{2A9A1076-0B0A-4D21-B543-3189F0FE4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760" y="2099834"/>
            <a:ext cx="3303916" cy="2457047"/>
          </a:xfrm>
          <a:prstGeom prst="rect">
            <a:avLst/>
          </a:prstGeom>
        </p:spPr>
      </p:pic>
      <p:pic>
        <p:nvPicPr>
          <p:cNvPr id="10" name="Picture 10" descr="A person riding on top of a snow covered slope&#10;&#10;Description generated with high confidence">
            <a:extLst>
              <a:ext uri="{FF2B5EF4-FFF2-40B4-BE49-F238E27FC236}">
                <a16:creationId xmlns:a16="http://schemas.microsoft.com/office/drawing/2014/main" xmlns="" id="{506C3417-D8D2-4079-910E-46C65B6B3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93" y="2083998"/>
            <a:ext cx="3188897" cy="2402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ADBE27F-C71E-4438-B028-63452EF3E43B}"/>
              </a:ext>
            </a:extLst>
          </p:cNvPr>
          <p:cNvSpPr txBox="1"/>
          <p:nvPr/>
        </p:nvSpPr>
        <p:spPr>
          <a:xfrm>
            <a:off x="411192" y="4537495"/>
            <a:ext cx="34189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Pamporovo – </a:t>
            </a:r>
            <a:r>
              <a:rPr lang="en-US" sz="2000" err="1"/>
              <a:t>ein</a:t>
            </a:r>
            <a:r>
              <a:rPr lang="en-US" sz="2000"/>
              <a:t> </a:t>
            </a:r>
            <a:r>
              <a:rPr lang="en-US" sz="2000" err="1"/>
              <a:t>Winterkurort</a:t>
            </a:r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F6CDF8-019B-441D-AA95-26A5DC4A2006}"/>
              </a:ext>
            </a:extLst>
          </p:cNvPr>
          <p:cNvSpPr txBox="1"/>
          <p:nvPr/>
        </p:nvSpPr>
        <p:spPr>
          <a:xfrm>
            <a:off x="4134929" y="5730815"/>
            <a:ext cx="37783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Die </a:t>
            </a:r>
            <a:r>
              <a:rPr lang="en-US" sz="2000" err="1"/>
              <a:t>bulgarische</a:t>
            </a:r>
            <a:r>
              <a:rPr lang="en-US" sz="2000"/>
              <a:t> </a:t>
            </a:r>
            <a:r>
              <a:rPr lang="en-US" sz="2000" err="1"/>
              <a:t>Schwarzmeerküste</a:t>
            </a:r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230440-CCC9-4100-84F1-E39574BA3DBD}"/>
              </a:ext>
            </a:extLst>
          </p:cNvPr>
          <p:cNvSpPr txBox="1"/>
          <p:nvPr/>
        </p:nvSpPr>
        <p:spPr>
          <a:xfrm>
            <a:off x="8994475" y="455187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Bulgarische</a:t>
            </a:r>
            <a:r>
              <a:rPr lang="en-US" sz="2000"/>
              <a:t> </a:t>
            </a:r>
            <a:r>
              <a:rPr lang="en-US" sz="2000" err="1"/>
              <a:t>Gebirge</a:t>
            </a:r>
            <a:endParaRPr lang="en-US" sz="2000"/>
          </a:p>
        </p:txBody>
      </p:sp>
      <p:pic>
        <p:nvPicPr>
          <p:cNvPr id="9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ED8BB49-40DC-4112-BC93-3A6E2D9FE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41" y="5754687"/>
            <a:ext cx="2471109" cy="752475"/>
          </a:xfrm>
          <a:prstGeom prst="rect">
            <a:avLst/>
          </a:prstGeom>
        </p:spPr>
      </p:pic>
      <p:pic>
        <p:nvPicPr>
          <p:cNvPr id="11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BC87CD9A-F13E-459C-8FAA-A3354DE54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1984" y="5754687"/>
            <a:ext cx="23812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49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7A352104-FB54-4EFC-B6F5-39B5ADA7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78" y="825259"/>
            <a:ext cx="4600696" cy="21332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Bulgarische</a:t>
            </a:r>
            <a:r>
              <a:rPr lang="bg-BG" sz="40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lang="bg-BG" sz="40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</a:rPr>
              <a:t/>
            </a:r>
            <a:br>
              <a:rPr lang="bg-BG" sz="40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</a:rPr>
            </a:br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Traditionen</a:t>
            </a:r>
            <a:r>
              <a:rPr lang="bg-BG" sz="40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und</a:t>
            </a:r>
            <a:r>
              <a:rPr lang="bg-BG" sz="40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Küche</a:t>
            </a:r>
            <a:r>
              <a:rPr lang="bg-BG" sz="40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</a:t>
            </a:r>
            <a:endParaRPr lang="en-US" sz="4000">
              <a:latin typeface="Times New Roman"/>
              <a:cs typeface="Times New Roman"/>
            </a:endParaRPr>
          </a:p>
        </p:txBody>
      </p:sp>
      <p:pic>
        <p:nvPicPr>
          <p:cNvPr id="8" name="Picture 8" descr="A group of people sitting around a fire&#10;&#10;Description generated with very high confidence">
            <a:extLst>
              <a:ext uri="{FF2B5EF4-FFF2-40B4-BE49-F238E27FC236}">
                <a16:creationId xmlns:a16="http://schemas.microsoft.com/office/drawing/2014/main" xmlns="" id="{6926C9CB-02BA-4B79-9C87-E361B8B0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527" y="819955"/>
            <a:ext cx="3344813" cy="1778983"/>
          </a:xfrm>
          <a:prstGeom prst="rect">
            <a:avLst/>
          </a:prstGeom>
        </p:spPr>
      </p:pic>
      <p:pic>
        <p:nvPicPr>
          <p:cNvPr id="10" name="Picture 10" descr="A picture containing indoor, white, red, sitting&#10;&#10;Description generated with very high confidence">
            <a:extLst>
              <a:ext uri="{FF2B5EF4-FFF2-40B4-BE49-F238E27FC236}">
                <a16:creationId xmlns:a16="http://schemas.microsoft.com/office/drawing/2014/main" xmlns="" id="{417E2675-F97C-40B5-AC06-ADE8F949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18" y="313426"/>
            <a:ext cx="2673168" cy="2472681"/>
          </a:xfrm>
          <a:prstGeom prst="rect">
            <a:avLst/>
          </a:prstGeom>
        </p:spPr>
      </p:pic>
      <p:pic>
        <p:nvPicPr>
          <p:cNvPr id="4" name="Picture 4" descr="A piece of cake on a plate&#10;&#10;Description generated with very high confidence">
            <a:extLst>
              <a:ext uri="{FF2B5EF4-FFF2-40B4-BE49-F238E27FC236}">
                <a16:creationId xmlns:a16="http://schemas.microsoft.com/office/drawing/2014/main" xmlns="" id="{9C315BD7-EFA8-4A5B-967D-8B16C4603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150" y="3772152"/>
            <a:ext cx="3245943" cy="1825842"/>
          </a:xfrm>
          <a:prstGeom prst="rect">
            <a:avLst/>
          </a:prstGeom>
        </p:spPr>
      </p:pic>
      <p:pic>
        <p:nvPicPr>
          <p:cNvPr id="6" name="Picture 6" descr="A table full of food&#10;&#10;Description generated with very high confidence">
            <a:extLst>
              <a:ext uri="{FF2B5EF4-FFF2-40B4-BE49-F238E27FC236}">
                <a16:creationId xmlns:a16="http://schemas.microsoft.com/office/drawing/2014/main" xmlns="" id="{784B4176-9501-4757-B615-4A1979023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7206" y="3587883"/>
            <a:ext cx="2987613" cy="22443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3220506-200F-4274-8A71-D0A09375DD91}"/>
              </a:ext>
            </a:extLst>
          </p:cNvPr>
          <p:cNvSpPr txBox="1"/>
          <p:nvPr/>
        </p:nvSpPr>
        <p:spPr>
          <a:xfrm>
            <a:off x="4896928" y="278345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err="1">
                <a:latin typeface="Times New Roman"/>
                <a:cs typeface="Times New Roman"/>
              </a:rPr>
              <a:t>Feuertanzen</a:t>
            </a:r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43813EA-2A32-48C9-A565-999009FFAB13}"/>
              </a:ext>
            </a:extLst>
          </p:cNvPr>
          <p:cNvSpPr txBox="1"/>
          <p:nvPr/>
        </p:nvSpPr>
        <p:spPr>
          <a:xfrm>
            <a:off x="8993577" y="285444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latin typeface="Times New Roman"/>
                <a:cs typeface="Times New Roman"/>
              </a:rPr>
              <a:t>Martenitsa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8423F90-8554-4E3F-81F4-22204AF1C624}"/>
              </a:ext>
            </a:extLst>
          </p:cNvPr>
          <p:cNvSpPr txBox="1"/>
          <p:nvPr/>
        </p:nvSpPr>
        <p:spPr>
          <a:xfrm>
            <a:off x="4895131" y="582966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Times New Roman"/>
                <a:cs typeface="Times New Roman"/>
              </a:rPr>
              <a:t>Bulgarischer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Käse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3041658-8F10-485A-8447-4AAD2F859FCB}"/>
              </a:ext>
            </a:extLst>
          </p:cNvPr>
          <p:cNvSpPr txBox="1"/>
          <p:nvPr/>
        </p:nvSpPr>
        <p:spPr>
          <a:xfrm>
            <a:off x="8833629" y="582876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Times New Roman"/>
                <a:cs typeface="Times New Roman"/>
              </a:rPr>
              <a:t>Bulgarische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Küche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7D5D267-E6FA-428B-A625-A5EBD68A818B}"/>
              </a:ext>
            </a:extLst>
          </p:cNvPr>
          <p:cNvSpPr txBox="1"/>
          <p:nvPr/>
        </p:nvSpPr>
        <p:spPr>
          <a:xfrm>
            <a:off x="813758" y="3272287"/>
            <a:ext cx="331829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Auf den </a:t>
            </a:r>
            <a:r>
              <a:rPr lang="en-US" err="1">
                <a:latin typeface="Times New Roman"/>
                <a:cs typeface="Times New Roman"/>
              </a:rPr>
              <a:t>Fotos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gibt</a:t>
            </a:r>
            <a:r>
              <a:rPr lang="en-US">
                <a:latin typeface="Times New Roman"/>
                <a:cs typeface="Times New Roman"/>
              </a:rPr>
              <a:t> es </a:t>
            </a:r>
            <a:r>
              <a:rPr lang="en-US" err="1">
                <a:latin typeface="Times New Roman"/>
                <a:cs typeface="Times New Roman"/>
              </a:rPr>
              <a:t>typische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bulgarische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Speisen</a:t>
            </a:r>
            <a:r>
              <a:rPr lang="en-US">
                <a:latin typeface="Times New Roman"/>
                <a:cs typeface="Times New Roman"/>
              </a:rPr>
              <a:t> und </a:t>
            </a:r>
            <a:r>
              <a:rPr lang="en-US" err="1">
                <a:latin typeface="Times New Roman"/>
                <a:cs typeface="Times New Roman"/>
              </a:rPr>
              <a:t>Traditionen</a:t>
            </a:r>
            <a:r>
              <a:rPr lang="en-US">
                <a:latin typeface="Times New Roman"/>
                <a:cs typeface="Times New Roman"/>
              </a:rPr>
              <a:t>, die bis </a:t>
            </a:r>
            <a:r>
              <a:rPr lang="en-US" err="1">
                <a:latin typeface="Times New Roman"/>
                <a:cs typeface="Times New Roman"/>
              </a:rPr>
              <a:t>heute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erhalten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sind</a:t>
            </a:r>
            <a:r>
              <a:rPr lang="en-US">
                <a:latin typeface="Times New Roman"/>
                <a:cs typeface="Times New Roman"/>
              </a:rPr>
              <a:t>. </a:t>
            </a:r>
          </a:p>
        </p:txBody>
      </p:sp>
      <p:pic>
        <p:nvPicPr>
          <p:cNvPr id="12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ED8BB49-40DC-4112-BC93-3A6E2D9FE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58" y="6013425"/>
            <a:ext cx="2539042" cy="791369"/>
          </a:xfrm>
          <a:prstGeom prst="rect">
            <a:avLst/>
          </a:prstGeom>
        </p:spPr>
      </p:pic>
      <p:pic>
        <p:nvPicPr>
          <p:cNvPr id="13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BC87CD9A-F13E-459C-8FAA-A3354DE54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0243" y="6198992"/>
            <a:ext cx="2024576" cy="5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47851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CC09CD-19B0-4478-81AA-F8F6B6AEF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68" y="997788"/>
            <a:ext cx="8596668" cy="1320800"/>
          </a:xfrm>
        </p:spPr>
        <p:txBody>
          <a:bodyPr/>
          <a:lstStyle/>
          <a:p>
            <a:pPr algn="ctr"/>
            <a:r>
              <a:rPr lang="en-US" sz="4000" dirty="0">
                <a:latin typeface="Times New Roman"/>
                <a:cs typeface="Times New Roman"/>
              </a:rPr>
              <a:t>Die </a:t>
            </a:r>
            <a:r>
              <a:rPr lang="en-US" sz="4000" dirty="0" err="1">
                <a:latin typeface="Times New Roman"/>
                <a:cs typeface="Times New Roman"/>
              </a:rPr>
              <a:t>Hauptstadt</a:t>
            </a:r>
            <a:r>
              <a:rPr lang="en-US" sz="4000" dirty="0">
                <a:latin typeface="Times New Roman"/>
                <a:cs typeface="Times New Roman"/>
              </a:rPr>
              <a:t> - Sofia</a:t>
            </a:r>
            <a:endParaRPr lang="en-US"/>
          </a:p>
        </p:txBody>
      </p:sp>
      <p:pic>
        <p:nvPicPr>
          <p:cNvPr id="4" name="Picture 4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xmlns="" id="{AB0594C7-B1D2-44D6-B9D0-6F66E1E43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1655" y="2534400"/>
            <a:ext cx="3352178" cy="2241755"/>
          </a:xfrm>
        </p:spPr>
      </p:pic>
      <p:pic>
        <p:nvPicPr>
          <p:cNvPr id="6" name="Picture 6" descr="A view of a city&#10;&#10;Description generated with very high confidence">
            <a:extLst>
              <a:ext uri="{FF2B5EF4-FFF2-40B4-BE49-F238E27FC236}">
                <a16:creationId xmlns:a16="http://schemas.microsoft.com/office/drawing/2014/main" xmlns="" id="{C142DD5E-5FEC-4FC0-88C7-4871F887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683" y="3435675"/>
            <a:ext cx="3879011" cy="2588955"/>
          </a:xfrm>
          <a:prstGeom prst="rect">
            <a:avLst/>
          </a:prstGeom>
        </p:spPr>
      </p:pic>
      <p:pic>
        <p:nvPicPr>
          <p:cNvPr id="8" name="Picture 8" descr="A picture containing outdoor, water, sitting, large&#10;&#10;Description generated with very high confidence">
            <a:extLst>
              <a:ext uri="{FF2B5EF4-FFF2-40B4-BE49-F238E27FC236}">
                <a16:creationId xmlns:a16="http://schemas.microsoft.com/office/drawing/2014/main" xmlns="" id="{9405860F-FF66-4406-BDD4-1C48D0504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42" y="2529067"/>
            <a:ext cx="3476445" cy="2331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30F63F-4620-4B21-92CF-7D43F54964BD}"/>
              </a:ext>
            </a:extLst>
          </p:cNvPr>
          <p:cNvSpPr txBox="1"/>
          <p:nvPr/>
        </p:nvSpPr>
        <p:spPr>
          <a:xfrm>
            <a:off x="4163683" y="601836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Die </a:t>
            </a:r>
            <a:r>
              <a:rPr lang="en-US" sz="2000" dirty="0" err="1">
                <a:latin typeface="Times New Roman"/>
                <a:cs typeface="Times New Roman"/>
              </a:rPr>
              <a:t>Hauptstadt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E2BE5A-4AD9-4826-A4E9-C3B11C956DD3}"/>
              </a:ext>
            </a:extLst>
          </p:cNvPr>
          <p:cNvSpPr txBox="1"/>
          <p:nvPr/>
        </p:nvSpPr>
        <p:spPr>
          <a:xfrm>
            <a:off x="251244" y="490950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Nationaler</a:t>
            </a:r>
            <a:r>
              <a:rPr lang="en-US" sz="2000" dirty="0">
                <a:latin typeface="Times New Roman"/>
                <a:cs typeface="Times New Roman"/>
              </a:rPr>
              <a:t> </a:t>
            </a:r>
            <a:r>
              <a:rPr lang="en-US" sz="2000" dirty="0" err="1">
                <a:latin typeface="Times New Roman"/>
                <a:cs typeface="Times New Roman"/>
              </a:rPr>
              <a:t>Kulturpalast</a:t>
            </a:r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9C28F05-301D-4DF2-849D-54B77936144A}"/>
              </a:ext>
            </a:extLst>
          </p:cNvPr>
          <p:cNvSpPr txBox="1"/>
          <p:nvPr/>
        </p:nvSpPr>
        <p:spPr>
          <a:xfrm>
            <a:off x="8330421" y="477921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Das </a:t>
            </a:r>
            <a:r>
              <a:rPr lang="en-US" sz="2000" dirty="0" err="1">
                <a:latin typeface="Times New Roman"/>
                <a:cs typeface="Times New Roman"/>
              </a:rPr>
              <a:t>Nationale</a:t>
            </a:r>
            <a:r>
              <a:rPr lang="en-US" sz="2000" dirty="0">
                <a:latin typeface="Times New Roman"/>
                <a:cs typeface="Times New Roman"/>
              </a:rPr>
              <a:t> Theater</a:t>
            </a:r>
          </a:p>
        </p:txBody>
      </p:sp>
      <p:pic>
        <p:nvPicPr>
          <p:cNvPr id="9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ED8BB49-40DC-4112-BC93-3A6E2D9FE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64" y="5741448"/>
            <a:ext cx="2743200" cy="953938"/>
          </a:xfrm>
          <a:prstGeom prst="rect">
            <a:avLst/>
          </a:prstGeom>
        </p:spPr>
      </p:pic>
      <p:pic>
        <p:nvPicPr>
          <p:cNvPr id="11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BC87CD9A-F13E-459C-8FAA-A3354DE54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6565" y="6024630"/>
            <a:ext cx="23812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6949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35B0A858-C75B-44BA-8376-5927DD4E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Unsere</a:t>
            </a:r>
            <a:r>
              <a:rPr lang="bg-BG" sz="40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Heimatstadt-Pleven</a:t>
            </a:r>
            <a:endParaRPr lang="bg-BG" sz="4000" err="1">
              <a:latin typeface="Times New Roman"/>
              <a:cs typeface="Times New Roman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6E1F6E7C-A2C8-4163-9111-CFB62BD49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74" y="1938629"/>
            <a:ext cx="5724074" cy="40355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7465" indent="0">
              <a:buNone/>
            </a:pPr>
            <a:r>
              <a:rPr lang="de" sz="24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Ple</a:t>
            </a:r>
            <a:r>
              <a:rPr lang="en-US" sz="24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w</a:t>
            </a:r>
            <a:r>
              <a:rPr lang="de" sz="24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en (bulgarisch </a:t>
            </a:r>
            <a:r>
              <a:rPr lang="de" sz="24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Плевен</a:t>
            </a:r>
            <a:r>
              <a:rPr lang="de" sz="24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) ist eine Stadt in Bulgarien im Tal des Flüsschens </a:t>
            </a:r>
            <a:r>
              <a:rPr lang="de" sz="24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Tutscheniza</a:t>
            </a:r>
            <a:r>
              <a:rPr lang="de" sz="24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, mit knapp 100.000 Einwohnern (Stand 2016) siebtgrößte Stadt des Landes und Verkehrszentrum </a:t>
            </a:r>
            <a:r>
              <a:rPr lang="de" sz="24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Nordbulgariens</a:t>
            </a:r>
            <a:r>
              <a:rPr lang="de" sz="24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. Darüber hinaus ist </a:t>
            </a:r>
            <a:r>
              <a:rPr lang="de" sz="24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Plewen</a:t>
            </a:r>
            <a:r>
              <a:rPr lang="de" sz="24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 ein kultureller Mittelpunkt mit Hochschulen, wissenschaftlichen Instituten, Theater, Philharmonie und Oper.</a:t>
            </a:r>
            <a:endParaRPr lang="bg-BG" sz="24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Times New Roman"/>
            </a:endParaRPr>
          </a:p>
        </p:txBody>
      </p:sp>
      <p:pic>
        <p:nvPicPr>
          <p:cNvPr id="4" name="Картина 4" descr="Картина, която съдържа открито, сграда, улица, лицев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F79B4105-3EFD-4796-8F8D-3DADABF53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574" y="2025579"/>
            <a:ext cx="4609547" cy="3458407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xmlns="" id="{1421F921-475F-4002-8A55-A3723A4CFEC3}"/>
              </a:ext>
            </a:extLst>
          </p:cNvPr>
          <p:cNvSpPr txBox="1"/>
          <p:nvPr/>
        </p:nvSpPr>
        <p:spPr>
          <a:xfrm>
            <a:off x="6985698" y="5512555"/>
            <a:ext cx="4309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g-BG" sz="240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Die</a:t>
            </a:r>
            <a:r>
              <a:rPr lang="bg-BG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 </a:t>
            </a:r>
            <a:r>
              <a:rPr lang="bg-BG" sz="240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Medizinische</a:t>
            </a:r>
            <a:r>
              <a:rPr lang="bg-BG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bg-BG" sz="240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Universität</a:t>
            </a:r>
            <a:endParaRPr lang="bg-BG" sz="240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ED8BB49-40DC-4112-BC93-3A6E2D9FE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611" y="5974220"/>
            <a:ext cx="2203689" cy="813446"/>
          </a:xfrm>
          <a:prstGeom prst="rect">
            <a:avLst/>
          </a:prstGeom>
        </p:spPr>
      </p:pic>
      <p:pic>
        <p:nvPicPr>
          <p:cNvPr id="8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BC87CD9A-F13E-459C-8FAA-A3354DE54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943" y="5974220"/>
            <a:ext cx="23812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1876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45168F2B-2D66-4E1C-8255-22D3943F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33" y="284755"/>
            <a:ext cx="10353762" cy="12573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j-lt"/>
                <a:cs typeface="+mj-lt"/>
              </a:rPr>
              <a:t>Unsere</a:t>
            </a:r>
            <a:r>
              <a:rPr lang="bg-BG" sz="40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j-lt"/>
                <a:cs typeface="+mj-lt"/>
              </a:rPr>
              <a:t> </a:t>
            </a:r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j-lt"/>
                <a:cs typeface="+mj-lt"/>
              </a:rPr>
              <a:t>Heimatstadt-Pleven</a:t>
            </a:r>
            <a:endParaRPr lang="bg-BG" sz="40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Times New Roman"/>
              <a:ea typeface="+mj-lt"/>
              <a:cs typeface="+mj-lt"/>
            </a:endParaRPr>
          </a:p>
          <a:p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Sehenswürdigkeiten</a:t>
            </a:r>
            <a:endParaRPr lang="bg-BG" sz="40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Картина 4" descr="Картина, която съдържа открито, сграда, лицев, стар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4B841926-E493-4A50-8229-C837C602A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08" y="1655168"/>
            <a:ext cx="2743200" cy="3031236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xmlns="" id="{81ECED52-7F73-417B-A53B-4C11ED909AB1}"/>
              </a:ext>
            </a:extLst>
          </p:cNvPr>
          <p:cNvSpPr txBox="1"/>
          <p:nvPr/>
        </p:nvSpPr>
        <p:spPr>
          <a:xfrm rot="10800000" flipV="1">
            <a:off x="3903113" y="5670562"/>
            <a:ext cx="401770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" sz="2400">
                <a:solidFill>
                  <a:schemeClr val="accent2">
                    <a:lumMod val="50000"/>
                  </a:schemeClr>
                </a:solidFill>
                <a:latin typeface="Times New Roman"/>
                <a:ea typeface="+mn-lt"/>
                <a:cs typeface="+mn-lt"/>
              </a:rPr>
              <a:t> Das Panorama “</a:t>
            </a:r>
            <a:r>
              <a:rPr lang="de" sz="240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+mn-lt"/>
                <a:cs typeface="+mn-lt"/>
              </a:rPr>
              <a:t>Plevener</a:t>
            </a:r>
            <a:r>
              <a:rPr lang="de" sz="2400">
                <a:solidFill>
                  <a:schemeClr val="accent2">
                    <a:lumMod val="50000"/>
                  </a:schemeClr>
                </a:solidFill>
                <a:latin typeface="Times New Roman"/>
                <a:ea typeface="+mn-lt"/>
                <a:cs typeface="+mn-lt"/>
              </a:rPr>
              <a:t>  Epopöe 1877”</a:t>
            </a:r>
            <a:r>
              <a:rPr lang="de" sz="2400">
                <a:solidFill>
                  <a:schemeClr val="accent2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 </a:t>
            </a:r>
            <a:endParaRPr lang="de" sz="2400">
              <a:solidFill>
                <a:schemeClr val="accent2">
                  <a:lumMod val="50000"/>
                </a:schemeClr>
              </a:solidFill>
              <a:latin typeface="Century Gothic"/>
            </a:endParaRPr>
          </a:p>
        </p:txBody>
      </p:sp>
      <p:pic>
        <p:nvPicPr>
          <p:cNvPr id="5" name="Картина 6" descr="Картина, която съдържа открито, сграда, изглед, улиц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B0C3F0F6-148B-4260-8337-A1D835E7F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970" y="3037567"/>
            <a:ext cx="3745831" cy="2490536"/>
          </a:xfrm>
          <a:prstGeom prst="rect">
            <a:avLst/>
          </a:prstGeom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xmlns="" id="{5B7C3EDF-43AC-4586-A4A1-27E8CAA7E2F1}"/>
              </a:ext>
            </a:extLst>
          </p:cNvPr>
          <p:cNvSpPr txBox="1"/>
          <p:nvPr/>
        </p:nvSpPr>
        <p:spPr>
          <a:xfrm>
            <a:off x="8258464" y="4591927"/>
            <a:ext cx="280335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g-BG" sz="240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Der</a:t>
            </a:r>
            <a:r>
              <a:rPr lang="bg-BG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bg-BG" sz="240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Park</a:t>
            </a:r>
            <a:r>
              <a:rPr lang="bg-BG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 "</a:t>
            </a:r>
            <a:r>
              <a:rPr lang="bg-BG" sz="240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Kailaka</a:t>
            </a:r>
            <a:r>
              <a:rPr lang="bg-BG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"</a:t>
            </a:r>
          </a:p>
        </p:txBody>
      </p:sp>
      <p:pic>
        <p:nvPicPr>
          <p:cNvPr id="9" name="Картина 9" descr="Картина, която съдържа открито, трева, сграда, рек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0A6A45CB-F43A-4FF0-81B3-057B16F1F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459" y="1845947"/>
            <a:ext cx="3538330" cy="2642703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xmlns="" id="{0BBAFF34-9A20-4ED1-8CD5-B46BDF92A1B0}"/>
              </a:ext>
            </a:extLst>
          </p:cNvPr>
          <p:cNvSpPr txBox="1"/>
          <p:nvPr/>
        </p:nvSpPr>
        <p:spPr>
          <a:xfrm>
            <a:off x="362517" y="467702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g-BG" sz="240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Das</a:t>
            </a:r>
            <a:r>
              <a:rPr lang="bg-BG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bg-BG" sz="240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Mausoleum</a:t>
            </a:r>
            <a:endParaRPr lang="bg-BG" sz="240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ED8BB49-40DC-4112-BC93-3A6E2D9FE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61" y="5639228"/>
            <a:ext cx="2032239" cy="1056764"/>
          </a:xfrm>
          <a:prstGeom prst="rect">
            <a:avLst/>
          </a:prstGeom>
        </p:spPr>
      </p:pic>
      <p:pic>
        <p:nvPicPr>
          <p:cNvPr id="11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BC87CD9A-F13E-459C-8FAA-A3354DE54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1984" y="5791372"/>
            <a:ext cx="23812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88886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8AF66CFE-80CA-44F7-A817-D8C61BB3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51" y="537713"/>
            <a:ext cx="8596668" cy="1320800"/>
          </a:xfrm>
        </p:spPr>
        <p:txBody>
          <a:bodyPr/>
          <a:lstStyle/>
          <a:p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j-lt"/>
                <a:cs typeface="+mj-lt"/>
              </a:rPr>
              <a:t>Unsere</a:t>
            </a:r>
            <a:r>
              <a:rPr lang="bg-BG" sz="40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j-lt"/>
                <a:cs typeface="+mj-lt"/>
              </a:rPr>
              <a:t> </a:t>
            </a:r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j-lt"/>
                <a:cs typeface="+mj-lt"/>
              </a:rPr>
              <a:t>Heimatstadt-Pleven</a:t>
            </a:r>
            <a:endParaRPr lang="en-US" sz="40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Times New Roman"/>
              <a:ea typeface="+mj-lt"/>
              <a:cs typeface="+mj-lt"/>
            </a:endParaRPr>
          </a:p>
          <a:p>
            <a:r>
              <a:rPr lang="bg-BG" sz="40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j-lt"/>
                <a:cs typeface="+mj-lt"/>
              </a:rPr>
              <a:t>Sehenswürdigkeiten</a:t>
            </a:r>
            <a:endParaRPr lang="en-US" sz="4000" err="1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Times New Roman"/>
              <a:ea typeface="+mj-lt"/>
              <a:cs typeface="+mj-lt"/>
            </a:endParaRP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xmlns="" id="{A29D634E-16FC-46C5-9E63-0DD48386F98F}"/>
              </a:ext>
            </a:extLst>
          </p:cNvPr>
          <p:cNvSpPr txBox="1"/>
          <p:nvPr/>
        </p:nvSpPr>
        <p:spPr>
          <a:xfrm>
            <a:off x="687864" y="4436834"/>
            <a:ext cx="29637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Das </a:t>
            </a:r>
            <a:r>
              <a:rPr lang="en-US" sz="240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Weinmuseum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 </a:t>
            </a:r>
            <a:endParaRPr lang="bg-BG" sz="240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  </a:t>
            </a:r>
            <a:r>
              <a:rPr lang="en-US" sz="240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im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 Park "</a:t>
            </a:r>
            <a:r>
              <a:rPr lang="en-US" sz="240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Kailaka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"</a:t>
            </a:r>
            <a:endParaRPr lang="bg-BG" sz="240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" name="Картина 5" descr="Картина, която съдържа сграда, закрито, мазе, пейк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B419BB7E-2A4E-48C4-A4E6-BA1DF6EFF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61" y="2039731"/>
            <a:ext cx="3372678" cy="2248451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xmlns="" id="{EAC55130-C697-4847-8938-8A25830E474E}"/>
              </a:ext>
            </a:extLst>
          </p:cNvPr>
          <p:cNvSpPr txBox="1"/>
          <p:nvPr/>
        </p:nvSpPr>
        <p:spPr>
          <a:xfrm>
            <a:off x="4169175" y="5391222"/>
            <a:ext cx="423058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Das 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Theater</a:t>
            </a:r>
            <a:r>
              <a:rPr lang="de-DE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„Ivan </a:t>
            </a:r>
            <a:r>
              <a:rPr lang="de-DE" sz="240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Radoev</a:t>
            </a:r>
            <a:r>
              <a:rPr lang="de-DE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“</a:t>
            </a:r>
            <a:endParaRPr lang="bg-BG" sz="240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xmlns="" id="{3529AD63-6C1B-486D-AE61-1D5E399696C2}"/>
              </a:ext>
            </a:extLst>
          </p:cNvPr>
          <p:cNvSpPr txBox="1"/>
          <p:nvPr/>
        </p:nvSpPr>
        <p:spPr>
          <a:xfrm>
            <a:off x="8676076" y="4459358"/>
            <a:ext cx="33370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Das Historische Museum </a:t>
            </a:r>
            <a:endParaRPr lang="bg-BG" sz="240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1" name="Картина 11" descr="Картина, която съдържа сграда, открито, червен, етаж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D540ED6B-F953-4776-A15C-2A75ED6D5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444" y="3166917"/>
            <a:ext cx="3582504" cy="2006314"/>
          </a:xfrm>
          <a:prstGeom prst="rect">
            <a:avLst/>
          </a:prstGeom>
        </p:spPr>
      </p:pic>
      <p:pic>
        <p:nvPicPr>
          <p:cNvPr id="13" name="Картина 13" descr="Картина, която съдържа открито, сграда, голям, лицев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62BD7324-1028-4196-B18A-57CB77719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473" y="2137183"/>
            <a:ext cx="3041375" cy="2243032"/>
          </a:xfrm>
          <a:prstGeom prst="rect">
            <a:avLst/>
          </a:prstGeom>
        </p:spPr>
      </p:pic>
      <p:pic>
        <p:nvPicPr>
          <p:cNvPr id="9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ED8BB49-40DC-4112-BC93-3A6E2D9FE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351" y="5852886"/>
            <a:ext cx="2057400" cy="934779"/>
          </a:xfrm>
          <a:prstGeom prst="rect">
            <a:avLst/>
          </a:prstGeom>
        </p:spPr>
      </p:pic>
      <p:pic>
        <p:nvPicPr>
          <p:cNvPr id="10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BC87CD9A-F13E-459C-8FAA-A3354DE54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1904" y="5944037"/>
            <a:ext cx="23812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1999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Картина 11" descr="Картина, която съдържа сграда, открито, улица, къща&#10;&#10;Описание, генерирано с много висока достоверност">
            <a:extLst>
              <a:ext uri="{FF2B5EF4-FFF2-40B4-BE49-F238E27FC236}">
                <a16:creationId xmlns:a16="http://schemas.microsoft.com/office/drawing/2014/main" xmlns="" id="{0BD2DE6F-C26D-4759-A1C1-63A4FFB8F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" r="19755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888B8BFE-261F-491E-99D8-7CDAEFA6A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93" y="393940"/>
            <a:ext cx="5288858" cy="13208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bg-BG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Die</a:t>
            </a:r>
            <a:r>
              <a:rPr lang="bg-B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lang="bg-BG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Geschichte-</a:t>
            </a:r>
            <a:r>
              <a:rPr lang="bg-B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bg-B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</a:rPr>
              <a:t/>
            </a:r>
            <a:br>
              <a:rPr lang="bg-B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</a:rPr>
            </a:br>
            <a:r>
              <a:rPr lang="bg-BG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des</a:t>
            </a:r>
            <a:r>
              <a:rPr lang="bg-B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Profilierten</a:t>
            </a:r>
            <a:r>
              <a:rPr lang="bg-B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Fremdsprachengymnasium</a:t>
            </a:r>
            <a:endParaRPr lang="bg-BG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9185CFEA-0B16-45AC-92E0-4A5743DFF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13" y="2174966"/>
            <a:ext cx="4383084" cy="4225829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305435">
              <a:lnSpc>
                <a:spcPct val="90000"/>
              </a:lnSpc>
            </a:pP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Die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Schule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wurde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1849-1850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vom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Renaissance-Lehrer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Emanuel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Vaskidovich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gegründet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indent="-305435">
              <a:lnSpc>
                <a:spcPct val="90000"/>
              </a:lnSpc>
            </a:pP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Seit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1908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hat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sich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die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Schule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zu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einer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Männerschule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entwickelt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indent="-305435">
              <a:lnSpc>
                <a:spcPct val="90000"/>
              </a:lnSpc>
            </a:pP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Seit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1982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ist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die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Schule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Mitglied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der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UNESCO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und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folgt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den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Ideen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der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Friedenserziehung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indent="-305435">
              <a:lnSpc>
                <a:spcPct val="90000"/>
              </a:lnSpc>
            </a:pP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Seit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dem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 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Schuljahr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1986-1987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lernen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die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Schüler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intensiv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English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Deutsch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Französisch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und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g-BG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Spanisch</a:t>
            </a:r>
            <a:r>
              <a:rPr lang="bg-BG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indent="-305435">
              <a:lnSpc>
                <a:spcPct val="90000"/>
              </a:lnSpc>
            </a:pPr>
            <a:r>
              <a:rPr lang="de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 Die Schule ist auch ein zertifiziertes Prüfungszentrum und gibt den Schülern die Möglichkeit, Sprachprüfungen in Deutsch und Englisch abzulegen/ </a:t>
            </a:r>
            <a:r>
              <a:rPr lang="de" sz="160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Edexcel</a:t>
            </a:r>
            <a:r>
              <a:rPr lang="de" sz="1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Times New Roman"/>
                <a:ea typeface="+mn-lt"/>
                <a:cs typeface="+mn-lt"/>
              </a:rPr>
              <a:t> und DSD I- DSD II/. Die guten Fremdsprachenkenntnisse ermöglichen den Schülern die erfolgreiche Teilnahme an vielen Projekten, Olympiaden und Wettbewerben. </a:t>
            </a:r>
            <a:endParaRPr lang="bg-BG" sz="16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Times New Roman"/>
            </a:endParaRPr>
          </a:p>
          <a:p>
            <a:pPr indent="-305435">
              <a:lnSpc>
                <a:spcPct val="90000"/>
              </a:lnSpc>
            </a:pPr>
            <a:endParaRPr lang="bg-BG" sz="14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</a:pPr>
            <a:endParaRPr lang="bg-BG" sz="14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</a:pPr>
            <a:endParaRPr lang="bg-BG" sz="13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</a:pPr>
            <a:endParaRPr lang="bg-BG" sz="13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5ED8BB49-40DC-4112-BC93-3A6E2D9FE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854" y="73684"/>
            <a:ext cx="2226196" cy="935966"/>
          </a:xfrm>
          <a:prstGeom prst="rect">
            <a:avLst/>
          </a:prstGeom>
        </p:spPr>
      </p:pic>
      <p:pic>
        <p:nvPicPr>
          <p:cNvPr id="15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xmlns="" id="{BC87CD9A-F13E-459C-8FAA-A3354DE54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2605" y="5965256"/>
            <a:ext cx="23812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37985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152</Words>
  <Application>Microsoft Office PowerPoint</Application>
  <PresentationFormat>По избор</PresentationFormat>
  <Paragraphs>50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13" baseType="lpstr">
      <vt:lpstr>Facet</vt:lpstr>
      <vt:lpstr>Unser Land, unsere Stadt und unsere Schule</vt:lpstr>
      <vt:lpstr>Unser Land – Bulgarien </vt:lpstr>
      <vt:lpstr>Natur  </vt:lpstr>
      <vt:lpstr>Bulgarische  Traditionen und Küche </vt:lpstr>
      <vt:lpstr>Die Hauptstadt - Sofia</vt:lpstr>
      <vt:lpstr>Unsere Heimatstadt-Pleven</vt:lpstr>
      <vt:lpstr>Unsere Heimatstadt-Pleven Sehenswürdigkeiten</vt:lpstr>
      <vt:lpstr>Unsere Heimatstadt-Pleven Sehenswürdigkeiten</vt:lpstr>
      <vt:lpstr>Die Geschichte-    des Profilierten Fremdsprachengymnasium</vt:lpstr>
      <vt:lpstr>Unser  Motto</vt:lpstr>
      <vt:lpstr>Unsere Schule</vt:lpstr>
      <vt:lpstr>VIELEN DANK FÜR DIE AUFMERKSAMKEIT! 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Win7</cp:lastModifiedBy>
  <cp:revision>102</cp:revision>
  <dcterms:created xsi:type="dcterms:W3CDTF">2013-07-15T20:26:40Z</dcterms:created>
  <dcterms:modified xsi:type="dcterms:W3CDTF">2019-11-15T14:38:30Z</dcterms:modified>
</cp:coreProperties>
</file>