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revisionInfo.xml" ContentType="application/vnd.ms-powerpoint.revisioninfo+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5"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D68053-3022-4B8E-ADAC-C3303DBB98F4}" v="1" dt="2019-11-10T22:45:17.859"/>
    <p1510:client id="{1CE9888B-F062-40E4-AAEC-613BFF0B68BC}" v="4" dt="2019-11-10T22:45:48.327"/>
    <p1510:client id="{845F9A10-116E-4D40-ACDF-DF49F5D7A6D6}" v="35" dt="2019-11-10T15:13:21.479"/>
    <p1510:client id="{87AB532F-19CE-4F7C-B03E-F3E07F65C737}" v="136" dt="2019-11-14T16:35:12.081"/>
    <p1510:client id="{A7A87189-35BA-4022-BDE0-AFEC8E36CF15}" v="68" dt="2019-11-10T19:35:52.423"/>
    <p1510:client id="{C1701A4B-67A4-45C9-9A46-E4ECCDB7A802}" v="1822" dt="2019-11-10T17:54:49.036"/>
    <p1510:client id="{DC26B217-F3F8-42B1-9F7E-694550C91C46}" v="4" dt="2019-11-10T18:11:41.240"/>
    <p1510:client id="{DCF9ED36-D7A2-4BB7-A0E9-11019A98EB89}" v="65" dt="2019-11-10T18:20:35.8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86" y="-9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cstate="print">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pPr/>
              <a:t>5/21/2020</a:t>
            </a:fld>
            <a:endParaRPr lang="en-US"/>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a:p>
        </p:txBody>
      </p:sp>
    </p:spTree>
    <p:extLst>
      <p:ext uri="{BB962C8B-B14F-4D97-AF65-F5344CB8AC3E}">
        <p14:creationId xmlns="" xmlns:p14="http://schemas.microsoft.com/office/powerpoint/2010/main" val="40732353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1A6AA8-A04B-4104-9AE2-BD48D340E27F}" type="datetimeFigureOut">
              <a:rPr lang="en-US" dirty="0"/>
              <a:pPr/>
              <a:t>5/21/2020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 xmlns:p14="http://schemas.microsoft.com/office/powerpoint/2010/main" val="346061147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E0BF79-FAC6-4A96-8DE1-F7B82E2E1652}" type="datetimeFigureOut">
              <a:rPr lang="en-US" dirty="0"/>
              <a:pPr/>
              <a:t>5/21/2020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 xmlns:p14="http://schemas.microsoft.com/office/powerpoint/2010/main" val="282595193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FF5DD9-2C52-442D-92E2-8072C0C3D7CD}" type="datetimeFigureOut">
              <a:rPr lang="en-US" dirty="0"/>
              <a:pPr/>
              <a:t>5/21/2020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 xmlns:p14="http://schemas.microsoft.com/office/powerpoint/2010/main" val="172150810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cstate="print">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pPr/>
              <a:t>5/21/2020</a:t>
            </a:fld>
            <a:endParaRPr lang="en-US"/>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pPr/>
              <a:t>‹#›</a:t>
            </a:fld>
            <a:endParaRPr lang="en-US"/>
          </a:p>
        </p:txBody>
      </p:sp>
    </p:spTree>
    <p:extLst>
      <p:ext uri="{BB962C8B-B14F-4D97-AF65-F5344CB8AC3E}">
        <p14:creationId xmlns="" xmlns:p14="http://schemas.microsoft.com/office/powerpoint/2010/main" val="16703982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D3D6FB-79CC-4683-A046-BBE785BA1BED}" type="datetimeFigureOut">
              <a:rPr lang="en-US" dirty="0"/>
              <a:pPr/>
              <a:t>5/21/2020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 xmlns:p14="http://schemas.microsoft.com/office/powerpoint/2010/main" val="109006091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12B3E8-48F1-4B23-8498-D8A04A81EC9C}" type="datetimeFigureOut">
              <a:rPr lang="en-US" dirty="0"/>
              <a:pPr/>
              <a:t>5/21/2020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 xmlns:p14="http://schemas.microsoft.com/office/powerpoint/2010/main" val="300217291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B90D90-AA62-404D-A741-635B4370F9CB}" type="datetimeFigureOut">
              <a:rPr lang="en-US" dirty="0"/>
              <a:pPr/>
              <a:t>5/21/2020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 xmlns:p14="http://schemas.microsoft.com/office/powerpoint/2010/main" val="102622617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pPr/>
              <a:t>5/21/2020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 xmlns:p14="http://schemas.microsoft.com/office/powerpoint/2010/main" val="124927357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1CF131DD-A141-4471-BCF9-C6073EDD7E20}" type="datetimeFigureOut">
              <a:rPr lang="en-US" dirty="0"/>
              <a:pPr/>
              <a:t>5/21/2020</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 xmlns:p14="http://schemas.microsoft.com/office/powerpoint/2010/main" val="415380114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pPr/>
              <a:t>5/21/2020</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 xmlns:p14="http://schemas.microsoft.com/office/powerpoint/2010/main" val="296605655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pPr/>
              <a:t>5/21/2020</a:t>
            </a:fld>
            <a:endParaRPr lang="en-US"/>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a:p>
        </p:txBody>
      </p:sp>
    </p:spTree>
    <p:extLst>
      <p:ext uri="{BB962C8B-B14F-4D97-AF65-F5344CB8AC3E}">
        <p14:creationId xmlns="" xmlns:p14="http://schemas.microsoft.com/office/powerpoint/2010/main" val="2704267357"/>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0">
            <a:extLst>
              <a:ext uri="{FF2B5EF4-FFF2-40B4-BE49-F238E27FC236}">
                <a16:creationId xmlns:a16="http://schemas.microsoft.com/office/drawing/2014/main" xmlns="" id="{6F40FBDA-CEB1-40F0-9AB9-BD9C402D70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7">
            <a:extLst>
              <a:ext uri="{FF2B5EF4-FFF2-40B4-BE49-F238E27FC236}">
                <a16:creationId xmlns:a16="http://schemas.microsoft.com/office/drawing/2014/main" xmlns="" id="{EC09DBE0-97E0-41C5-A489-F9029D3C4BEB}"/>
              </a:ext>
            </a:extLst>
          </p:cNvPr>
          <p:cNvPicPr>
            <a:picLocks noChangeAspect="1"/>
          </p:cNvPicPr>
          <p:nvPr/>
        </p:nvPicPr>
        <p:blipFill rotWithShape="1">
          <a:blip r:embed="rId2" cstate="print">
            <a:alphaModFix amt="45000"/>
          </a:blip>
          <a:srcRect/>
          <a:stretch/>
        </p:blipFill>
        <p:spPr>
          <a:xfrm>
            <a:off x="20" y="10"/>
            <a:ext cx="12191980" cy="6857990"/>
          </a:xfrm>
          <a:prstGeom prst="rect">
            <a:avLst/>
          </a:prstGeom>
        </p:spPr>
      </p:pic>
      <p:sp>
        <p:nvSpPr>
          <p:cNvPr id="24" name="Rectangle 22">
            <a:extLst>
              <a:ext uri="{FF2B5EF4-FFF2-40B4-BE49-F238E27FC236}">
                <a16:creationId xmlns:a16="http://schemas.microsoft.com/office/drawing/2014/main" xmlns="" id="{0344D4FE-ABEF-4230-9E4E-AD5782FC7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07870" y="1267730"/>
            <a:ext cx="9576262" cy="4307950"/>
          </a:xfrm>
          <a:prstGeom prst="rect">
            <a:avLst/>
          </a:prstGeom>
          <a:noFill/>
          <a:ln w="6350" cap="sq" cmpd="sng" algn="ctr">
            <a:solidFill>
              <a:schemeClr val="tx1">
                <a:lumMod val="75000"/>
                <a:lumOff val="25000"/>
              </a:schemeClr>
            </a:solidFill>
            <a:prstDash val="solid"/>
            <a:miter lim="800000"/>
          </a:ln>
          <a:effectLst>
            <a:outerShdw blurRad="50800" algn="ctr" rotWithShape="0">
              <a:prstClr val="black">
                <a:alpha val="66000"/>
              </a:prstClr>
            </a:outerShdw>
            <a:softEdge rad="0"/>
          </a:effectLst>
        </p:spPr>
      </p:sp>
      <p:sp>
        <p:nvSpPr>
          <p:cNvPr id="2" name="Title 1"/>
          <p:cNvSpPr>
            <a:spLocks noGrp="1"/>
          </p:cNvSpPr>
          <p:nvPr>
            <p:ph type="ctrTitle"/>
          </p:nvPr>
        </p:nvSpPr>
        <p:spPr>
          <a:xfrm>
            <a:off x="1561708" y="2091263"/>
            <a:ext cx="9068586" cy="2461504"/>
          </a:xfrm>
        </p:spPr>
        <p:txBody>
          <a:bodyPr>
            <a:normAutofit/>
          </a:bodyPr>
          <a:lstStyle/>
          <a:p>
            <a:r>
              <a:rPr lang="en-US" sz="6100">
                <a:cs typeface="Calibri Light"/>
              </a:rPr>
              <a:t>Unsere</a:t>
            </a:r>
            <a:r>
              <a:rPr lang="en-US" sz="6100" dirty="0">
                <a:cs typeface="Calibri Light"/>
              </a:rPr>
              <a:t> </a:t>
            </a:r>
            <a:r>
              <a:rPr lang="en-US" sz="6100" dirty="0" err="1">
                <a:cs typeface="Calibri Light"/>
              </a:rPr>
              <a:t>Arbeit</a:t>
            </a:r>
            <a:r>
              <a:rPr lang="en-US" sz="6100" dirty="0"/>
              <a:t/>
            </a:r>
            <a:br>
              <a:rPr lang="en-US" sz="6100" dirty="0"/>
            </a:br>
            <a:r>
              <a:rPr lang="en-US" sz="6100" dirty="0" err="1">
                <a:cs typeface="Calibri Light"/>
              </a:rPr>
              <a:t>zum</a:t>
            </a:r>
            <a:r>
              <a:rPr lang="en-US" sz="6100" dirty="0">
                <a:cs typeface="Calibri Light"/>
              </a:rPr>
              <a:t> </a:t>
            </a:r>
            <a:r>
              <a:rPr lang="en-US" sz="6100" dirty="0" err="1">
                <a:cs typeface="Calibri Light"/>
              </a:rPr>
              <a:t>Thema</a:t>
            </a:r>
            <a:r>
              <a:rPr lang="en-US" sz="6100" dirty="0">
                <a:cs typeface="Calibri Light"/>
              </a:rPr>
              <a:t/>
            </a:r>
            <a:br>
              <a:rPr lang="en-US" sz="6100" dirty="0">
                <a:cs typeface="Calibri Light"/>
              </a:rPr>
            </a:br>
            <a:r>
              <a:rPr lang="en-US" sz="6100" dirty="0">
                <a:cs typeface="Calibri Light"/>
              </a:rPr>
              <a:t>"</a:t>
            </a:r>
            <a:r>
              <a:rPr lang="en-US" sz="6100" dirty="0" err="1">
                <a:cs typeface="Calibri Light"/>
              </a:rPr>
              <a:t>Kommunikation</a:t>
            </a:r>
            <a:r>
              <a:rPr lang="en-US" sz="6100" dirty="0">
                <a:cs typeface="Calibri Light"/>
              </a:rPr>
              <a:t>"</a:t>
            </a:r>
          </a:p>
        </p:txBody>
      </p:sp>
      <p:sp>
        <p:nvSpPr>
          <p:cNvPr id="3" name="Subtitle 2"/>
          <p:cNvSpPr>
            <a:spLocks noGrp="1"/>
          </p:cNvSpPr>
          <p:nvPr>
            <p:ph type="subTitle" idx="1"/>
          </p:nvPr>
        </p:nvSpPr>
        <p:spPr>
          <a:xfrm>
            <a:off x="1561708" y="5684772"/>
            <a:ext cx="9070848" cy="457201"/>
          </a:xfrm>
        </p:spPr>
        <p:txBody>
          <a:bodyPr vert="horz" lIns="91440" tIns="45720" rIns="91440" bIns="45720" rtlCol="0" anchor="t">
            <a:normAutofit/>
          </a:bodyPr>
          <a:lstStyle/>
          <a:p>
            <a:r>
              <a:rPr lang="en-US" dirty="0"/>
              <a:t>Nikola </a:t>
            </a:r>
            <a:r>
              <a:rPr lang="en-US" dirty="0" err="1"/>
              <a:t>Pachevski</a:t>
            </a:r>
            <a:r>
              <a:rPr lang="en-US" dirty="0"/>
              <a:t>, </a:t>
            </a:r>
            <a:r>
              <a:rPr lang="en-US" dirty="0" err="1"/>
              <a:t>Profiliertes</a:t>
            </a:r>
            <a:r>
              <a:rPr lang="en-US" dirty="0"/>
              <a:t> </a:t>
            </a:r>
            <a:r>
              <a:rPr lang="en-US" dirty="0" err="1"/>
              <a:t>Fremdsprachengymnasium</a:t>
            </a:r>
            <a:r>
              <a:rPr lang="en-US" dirty="0"/>
              <a:t> – Pleven, </a:t>
            </a:r>
            <a:r>
              <a:rPr lang="en-US" dirty="0" err="1"/>
              <a:t>Bulgarien</a:t>
            </a:r>
            <a:endParaRPr lang="en-US" dirty="0"/>
          </a:p>
        </p:txBody>
      </p:sp>
      <p:sp>
        <p:nvSpPr>
          <p:cNvPr id="26" name="Rectangle 24">
            <a:extLst>
              <a:ext uri="{FF2B5EF4-FFF2-40B4-BE49-F238E27FC236}">
                <a16:creationId xmlns:a16="http://schemas.microsoft.com/office/drawing/2014/main" xmlns="" id="{9325F979-D3F9-4926-81B7-7ACCB31A50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47801" y="1411615"/>
            <a:ext cx="9296400" cy="4034770"/>
          </a:xfrm>
          <a:prstGeom prst="rect">
            <a:avLst/>
          </a:prstGeom>
          <a:noFill/>
          <a:ln w="6350" cap="sq" cmpd="sng" algn="ctr">
            <a:solidFill>
              <a:schemeClr val="tx1">
                <a:lumMod val="75000"/>
                <a:lumOff val="25000"/>
                <a:alpha val="80000"/>
              </a:schemeClr>
            </a:solidFill>
            <a:prstDash val="solid"/>
            <a:miter lim="800000"/>
          </a:ln>
          <a:effectLst/>
        </p:spPr>
      </p:sp>
      <p:sp>
        <p:nvSpPr>
          <p:cNvPr id="6" name="Текстово поле 5"/>
          <p:cNvSpPr txBox="1"/>
          <p:nvPr/>
        </p:nvSpPr>
        <p:spPr>
          <a:xfrm>
            <a:off x="569844" y="6396335"/>
            <a:ext cx="11622156" cy="461665"/>
          </a:xfrm>
          <a:prstGeom prst="rect">
            <a:avLst/>
          </a:prstGeom>
          <a:noFill/>
        </p:spPr>
        <p:txBody>
          <a:bodyPr wrap="square" rtlCol="0">
            <a:spAutoFit/>
          </a:bodyPr>
          <a:lstStyle/>
          <a:p>
            <a:pPr algn="r"/>
            <a:r>
              <a:rPr lang="de-DE" sz="1200" dirty="0" smtClean="0"/>
              <a:t>Die </a:t>
            </a:r>
            <a:r>
              <a:rPr lang="de-DE" sz="1200" dirty="0"/>
              <a:t>Unterstützung der Europäischen Kommission für die Erstellung dieser Veröffentlichung stellt keine Billigung des Inhalts dar, welcher nur die Ansichten der Verfasser wiedergibt, und die Kommission kann nicht für eine etwaige Verwendung der darin enthaltenen Informationen haftbar gemacht werden. 	</a:t>
            </a:r>
          </a:p>
        </p:txBody>
      </p:sp>
      <p:pic>
        <p:nvPicPr>
          <p:cNvPr id="12" name="Картина 11" descr="81449628_3655766644433545_6292695729425088512_n.png"/>
          <p:cNvPicPr>
            <a:picLocks noChangeAspect="1"/>
          </p:cNvPicPr>
          <p:nvPr/>
        </p:nvPicPr>
        <p:blipFill>
          <a:blip r:embed="rId3" cstate="print"/>
          <a:stretch>
            <a:fillRect/>
          </a:stretch>
        </p:blipFill>
        <p:spPr>
          <a:xfrm>
            <a:off x="3836523" y="0"/>
            <a:ext cx="4449347" cy="1252025"/>
          </a:xfrm>
          <a:prstGeom prst="rect">
            <a:avLst/>
          </a:prstGeom>
        </p:spPr>
      </p:pic>
    </p:spTree>
    <p:extLst>
      <p:ext uri="{BB962C8B-B14F-4D97-AF65-F5344CB8AC3E}">
        <p14:creationId xmlns="" xmlns:p14="http://schemas.microsoft.com/office/powerpoint/2010/main" val="1098572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AB24E0-69E3-4168-9FB1-0949A4EE5F63}"/>
              </a:ext>
            </a:extLst>
          </p:cNvPr>
          <p:cNvSpPr>
            <a:spLocks noGrp="1"/>
          </p:cNvSpPr>
          <p:nvPr>
            <p:ph type="title"/>
          </p:nvPr>
        </p:nvSpPr>
        <p:spPr>
          <a:xfrm>
            <a:off x="2042532" y="466033"/>
            <a:ext cx="8106937" cy="1371600"/>
          </a:xfrm>
        </p:spPr>
        <p:txBody>
          <a:bodyPr>
            <a:normAutofit fontScale="90000"/>
          </a:bodyPr>
          <a:lstStyle/>
          <a:p>
            <a:r>
              <a:rPr lang="en-US" b="1"/>
              <a:t>Das </a:t>
            </a:r>
            <a:r>
              <a:rPr lang="en-US" b="1" err="1"/>
              <a:t>Ergebnis</a:t>
            </a:r>
            <a:r>
              <a:rPr lang="en-US" b="1"/>
              <a:t> </a:t>
            </a:r>
            <a:r>
              <a:rPr lang="en-US" b="1" err="1"/>
              <a:t>unserer</a:t>
            </a:r>
            <a:r>
              <a:rPr lang="en-US" b="1"/>
              <a:t> Mühe</a:t>
            </a:r>
          </a:p>
        </p:txBody>
      </p:sp>
      <p:pic>
        <p:nvPicPr>
          <p:cNvPr id="4" name="Picture 4" descr="A picture containing stationary&#10;&#10;Description generated with very high confidence">
            <a:extLst>
              <a:ext uri="{FF2B5EF4-FFF2-40B4-BE49-F238E27FC236}">
                <a16:creationId xmlns:a16="http://schemas.microsoft.com/office/drawing/2014/main" xmlns="" id="{C16CB9BA-7B1E-4DE4-A6EC-BCF68D06AC49}"/>
              </a:ext>
            </a:extLst>
          </p:cNvPr>
          <p:cNvPicPr>
            <a:picLocks noGrp="1" noChangeAspect="1"/>
          </p:cNvPicPr>
          <p:nvPr>
            <p:ph idx="1"/>
          </p:nvPr>
        </p:nvPicPr>
        <p:blipFill>
          <a:blip r:embed="rId2" cstate="print"/>
          <a:stretch>
            <a:fillRect/>
          </a:stretch>
        </p:blipFill>
        <p:spPr>
          <a:xfrm>
            <a:off x="4088665" y="1557464"/>
            <a:ext cx="7688204" cy="4932500"/>
          </a:xfrm>
        </p:spPr>
      </p:pic>
      <p:sp>
        <p:nvSpPr>
          <p:cNvPr id="6" name="TextBox 5">
            <a:extLst>
              <a:ext uri="{FF2B5EF4-FFF2-40B4-BE49-F238E27FC236}">
                <a16:creationId xmlns:a16="http://schemas.microsoft.com/office/drawing/2014/main" xmlns="" id="{DB6F5FC8-1FC7-45B3-B0FA-F5CDF8010A87}"/>
              </a:ext>
            </a:extLst>
          </p:cNvPr>
          <p:cNvSpPr txBox="1"/>
          <p:nvPr/>
        </p:nvSpPr>
        <p:spPr>
          <a:xfrm>
            <a:off x="509907" y="1659172"/>
            <a:ext cx="34966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Endlich </a:t>
            </a:r>
            <a:r>
              <a:rPr lang="en-US" b="1" err="1"/>
              <a:t>sind</a:t>
            </a:r>
            <a:r>
              <a:rPr lang="en-US" b="1"/>
              <a:t> </a:t>
            </a:r>
            <a:r>
              <a:rPr lang="en-US" b="1" err="1"/>
              <a:t>wir</a:t>
            </a:r>
            <a:r>
              <a:rPr lang="en-US" b="1"/>
              <a:t> </a:t>
            </a:r>
            <a:r>
              <a:rPr lang="en-US" b="1" err="1"/>
              <a:t>fertig</a:t>
            </a:r>
            <a:r>
              <a:rPr lang="en-US" b="1"/>
              <a:t>!</a:t>
            </a:r>
          </a:p>
        </p:txBody>
      </p:sp>
      <p:pic>
        <p:nvPicPr>
          <p:cNvPr id="11" name="Картина 10" descr="81449628_3655766644433545_6292695729425088512_n.png"/>
          <p:cNvPicPr>
            <a:picLocks noChangeAspect="1"/>
          </p:cNvPicPr>
          <p:nvPr/>
        </p:nvPicPr>
        <p:blipFill>
          <a:blip r:embed="rId3" cstate="print"/>
          <a:stretch>
            <a:fillRect/>
          </a:stretch>
        </p:blipFill>
        <p:spPr>
          <a:xfrm>
            <a:off x="225082" y="5746826"/>
            <a:ext cx="3221503" cy="906516"/>
          </a:xfrm>
          <a:prstGeom prst="rect">
            <a:avLst/>
          </a:prstGeom>
        </p:spPr>
      </p:pic>
    </p:spTree>
    <p:extLst>
      <p:ext uri="{BB962C8B-B14F-4D97-AF65-F5344CB8AC3E}">
        <p14:creationId xmlns="" xmlns:p14="http://schemas.microsoft.com/office/powerpoint/2010/main" val="207878884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34DC46-E08C-4D75-B083-16BC955E40A3}"/>
              </a:ext>
            </a:extLst>
          </p:cNvPr>
          <p:cNvSpPr>
            <a:spLocks noGrp="1"/>
          </p:cNvSpPr>
          <p:nvPr>
            <p:ph type="title"/>
          </p:nvPr>
        </p:nvSpPr>
        <p:spPr/>
        <p:txBody>
          <a:bodyPr/>
          <a:lstStyle/>
          <a:p>
            <a:endParaRPr lang="en-US"/>
          </a:p>
        </p:txBody>
      </p:sp>
      <p:pic>
        <p:nvPicPr>
          <p:cNvPr id="4" name="Picture 4" descr="A close up of a map&#10;&#10;Description generated with high confidence">
            <a:extLst>
              <a:ext uri="{FF2B5EF4-FFF2-40B4-BE49-F238E27FC236}">
                <a16:creationId xmlns:a16="http://schemas.microsoft.com/office/drawing/2014/main" xmlns="" id="{D8E3B506-B9D2-41EF-8C4D-B7CDE94E570E}"/>
              </a:ext>
            </a:extLst>
          </p:cNvPr>
          <p:cNvPicPr>
            <a:picLocks noGrp="1" noChangeAspect="1"/>
          </p:cNvPicPr>
          <p:nvPr>
            <p:ph idx="1"/>
          </p:nvPr>
        </p:nvPicPr>
        <p:blipFill>
          <a:blip r:embed="rId2" cstate="print"/>
          <a:stretch>
            <a:fillRect/>
          </a:stretch>
        </p:blipFill>
        <p:spPr>
          <a:xfrm>
            <a:off x="205758" y="244584"/>
            <a:ext cx="11836239" cy="6366602"/>
          </a:xfrm>
        </p:spPr>
      </p:pic>
      <p:pic>
        <p:nvPicPr>
          <p:cNvPr id="7" name="Картина 6" descr="81449628_3655766644433545_6292695729425088512_n.png"/>
          <p:cNvPicPr>
            <a:picLocks noChangeAspect="1"/>
          </p:cNvPicPr>
          <p:nvPr/>
        </p:nvPicPr>
        <p:blipFill>
          <a:blip r:embed="rId3" cstate="print"/>
          <a:stretch>
            <a:fillRect/>
          </a:stretch>
        </p:blipFill>
        <p:spPr>
          <a:xfrm>
            <a:off x="4515728" y="5779177"/>
            <a:ext cx="3174609" cy="893320"/>
          </a:xfrm>
          <a:prstGeom prst="rect">
            <a:avLst/>
          </a:prstGeom>
        </p:spPr>
      </p:pic>
    </p:spTree>
    <p:extLst>
      <p:ext uri="{BB962C8B-B14F-4D97-AF65-F5344CB8AC3E}">
        <p14:creationId xmlns="" xmlns:p14="http://schemas.microsoft.com/office/powerpoint/2010/main" val="186367594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759C26-CAF2-41B0-84AF-619629E719AE}"/>
              </a:ext>
            </a:extLst>
          </p:cNvPr>
          <p:cNvSpPr>
            <a:spLocks noGrp="1"/>
          </p:cNvSpPr>
          <p:nvPr>
            <p:ph type="title"/>
          </p:nvPr>
        </p:nvSpPr>
        <p:spPr/>
        <p:txBody>
          <a:bodyPr/>
          <a:lstStyle/>
          <a:p>
            <a:r>
              <a:rPr lang="en-US" err="1"/>
              <a:t>Aktivitäten</a:t>
            </a:r>
            <a:r>
              <a:rPr lang="en-US"/>
              <a:t> auf </a:t>
            </a:r>
            <a:r>
              <a:rPr lang="en-US" err="1"/>
              <a:t>Englisch</a:t>
            </a:r>
          </a:p>
        </p:txBody>
      </p:sp>
      <p:pic>
        <p:nvPicPr>
          <p:cNvPr id="4" name="Picture 4" descr="A group of people sitting at a table&#10;&#10;Description generated with very high confidence">
            <a:extLst>
              <a:ext uri="{FF2B5EF4-FFF2-40B4-BE49-F238E27FC236}">
                <a16:creationId xmlns:a16="http://schemas.microsoft.com/office/drawing/2014/main" xmlns="" id="{80958AA0-74AA-462B-977F-75269F1B6A57}"/>
              </a:ext>
            </a:extLst>
          </p:cNvPr>
          <p:cNvPicPr>
            <a:picLocks noGrp="1" noChangeAspect="1"/>
          </p:cNvPicPr>
          <p:nvPr>
            <p:ph idx="1"/>
          </p:nvPr>
        </p:nvPicPr>
        <p:blipFill>
          <a:blip r:embed="rId2" cstate="print"/>
          <a:stretch>
            <a:fillRect/>
          </a:stretch>
        </p:blipFill>
        <p:spPr>
          <a:xfrm>
            <a:off x="3989370" y="2014578"/>
            <a:ext cx="6832020" cy="4015554"/>
          </a:xfrm>
        </p:spPr>
      </p:pic>
      <p:sp>
        <p:nvSpPr>
          <p:cNvPr id="6" name="TextBox 5">
            <a:extLst>
              <a:ext uri="{FF2B5EF4-FFF2-40B4-BE49-F238E27FC236}">
                <a16:creationId xmlns:a16="http://schemas.microsoft.com/office/drawing/2014/main" xmlns="" id="{F1B2EBD6-0749-40CF-885E-BA33A8DB282D}"/>
              </a:ext>
            </a:extLst>
          </p:cNvPr>
          <p:cNvSpPr txBox="1"/>
          <p:nvPr/>
        </p:nvSpPr>
        <p:spPr>
          <a:xfrm>
            <a:off x="520871" y="2318535"/>
            <a:ext cx="295693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t>Jeder</a:t>
            </a:r>
            <a:r>
              <a:rPr lang="en-US" dirty="0"/>
              <a:t> von </a:t>
            </a:r>
            <a:r>
              <a:rPr lang="en-US" dirty="0" err="1"/>
              <a:t>uns</a:t>
            </a:r>
            <a:r>
              <a:rPr lang="en-US" dirty="0"/>
              <a:t> </a:t>
            </a:r>
            <a:r>
              <a:rPr lang="en-US" dirty="0" err="1"/>
              <a:t>sollte</a:t>
            </a:r>
            <a:r>
              <a:rPr lang="en-US" dirty="0"/>
              <a:t> </a:t>
            </a:r>
            <a:r>
              <a:rPr lang="en-US" b="1" dirty="0" err="1"/>
              <a:t>zwei</a:t>
            </a:r>
            <a:r>
              <a:rPr lang="en-US" b="1" dirty="0"/>
              <a:t> </a:t>
            </a:r>
            <a:r>
              <a:rPr lang="en-US" b="1" dirty="0" err="1"/>
              <a:t>Wörter</a:t>
            </a:r>
            <a:r>
              <a:rPr lang="en-US" b="1" dirty="0"/>
              <a:t> </a:t>
            </a:r>
            <a:r>
              <a:rPr lang="en-US" b="1" dirty="0" err="1"/>
              <a:t>zum</a:t>
            </a:r>
            <a:r>
              <a:rPr lang="en-US" b="1" dirty="0"/>
              <a:t> </a:t>
            </a:r>
            <a:r>
              <a:rPr lang="en-US" b="1" dirty="0" err="1"/>
              <a:t>Thema</a:t>
            </a:r>
            <a:r>
              <a:rPr lang="en-US" b="1" dirty="0"/>
              <a:t> "Communication"</a:t>
            </a:r>
            <a:r>
              <a:rPr lang="en-US" dirty="0"/>
              <a:t> </a:t>
            </a:r>
            <a:r>
              <a:rPr lang="en-US" dirty="0" err="1"/>
              <a:t>schreiben</a:t>
            </a:r>
            <a:r>
              <a:rPr lang="en-US" dirty="0"/>
              <a:t>, </a:t>
            </a:r>
            <a:r>
              <a:rPr lang="en-US" b="1" dirty="0"/>
              <a:t>die </a:t>
            </a:r>
            <a:r>
              <a:rPr lang="en-US" b="1" dirty="0" err="1"/>
              <a:t>Transkription</a:t>
            </a:r>
            <a:r>
              <a:rPr lang="en-US" dirty="0"/>
              <a:t> </a:t>
            </a:r>
            <a:r>
              <a:rPr lang="en-US" dirty="0" err="1"/>
              <a:t>finden</a:t>
            </a:r>
            <a:r>
              <a:rPr lang="en-US" dirty="0"/>
              <a:t> und </a:t>
            </a:r>
            <a:r>
              <a:rPr lang="en-US" b="1" dirty="0"/>
              <a:t>die </a:t>
            </a:r>
            <a:r>
              <a:rPr lang="en-US" b="1" dirty="0" err="1"/>
              <a:t>Wörter</a:t>
            </a:r>
            <a:r>
              <a:rPr lang="en-US" b="1" dirty="0"/>
              <a:t> </a:t>
            </a:r>
            <a:r>
              <a:rPr lang="en-US" b="1" dirty="0" err="1"/>
              <a:t>vorstellen</a:t>
            </a:r>
            <a:r>
              <a:rPr lang="en-US" dirty="0"/>
              <a:t>. Dann </a:t>
            </a:r>
            <a:r>
              <a:rPr lang="en-US" dirty="0" err="1"/>
              <a:t>machten</a:t>
            </a:r>
            <a:r>
              <a:rPr lang="en-US" dirty="0"/>
              <a:t> </a:t>
            </a:r>
            <a:r>
              <a:rPr lang="en-US" b="1" dirty="0" err="1"/>
              <a:t>wir</a:t>
            </a:r>
            <a:r>
              <a:rPr lang="en-US" b="1" dirty="0"/>
              <a:t> </a:t>
            </a:r>
            <a:r>
              <a:rPr lang="en-US" b="1" dirty="0" err="1"/>
              <a:t>ein</a:t>
            </a:r>
            <a:r>
              <a:rPr lang="en-US" b="1" dirty="0"/>
              <a:t> </a:t>
            </a:r>
            <a:r>
              <a:rPr lang="en-US" b="1" dirty="0" err="1"/>
              <a:t>großes</a:t>
            </a:r>
            <a:r>
              <a:rPr lang="en-US" b="1" dirty="0"/>
              <a:t> Poster.</a:t>
            </a:r>
            <a:endParaRPr lang="en-US" dirty="0"/>
          </a:p>
        </p:txBody>
      </p:sp>
      <p:pic>
        <p:nvPicPr>
          <p:cNvPr id="10" name="Картина 9" descr="81449628_3655766644433545_6292695729425088512_n.png"/>
          <p:cNvPicPr>
            <a:picLocks noChangeAspect="1"/>
          </p:cNvPicPr>
          <p:nvPr/>
        </p:nvPicPr>
        <p:blipFill>
          <a:blip r:embed="rId3" cstate="print"/>
          <a:stretch>
            <a:fillRect/>
          </a:stretch>
        </p:blipFill>
        <p:spPr>
          <a:xfrm>
            <a:off x="239151" y="5680705"/>
            <a:ext cx="3458893" cy="973316"/>
          </a:xfrm>
          <a:prstGeom prst="rect">
            <a:avLst/>
          </a:prstGeom>
        </p:spPr>
      </p:pic>
    </p:spTree>
    <p:extLst>
      <p:ext uri="{BB962C8B-B14F-4D97-AF65-F5344CB8AC3E}">
        <p14:creationId xmlns="" xmlns:p14="http://schemas.microsoft.com/office/powerpoint/2010/main" val="63728982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75381D-CA5D-4C09-989C-5E3A95ED3AF7}"/>
              </a:ext>
            </a:extLst>
          </p:cNvPr>
          <p:cNvSpPr>
            <a:spLocks noGrp="1"/>
          </p:cNvSpPr>
          <p:nvPr>
            <p:ph type="title"/>
          </p:nvPr>
        </p:nvSpPr>
        <p:spPr>
          <a:xfrm>
            <a:off x="1587190" y="512496"/>
            <a:ext cx="9026913" cy="1371600"/>
          </a:xfrm>
        </p:spPr>
        <p:txBody>
          <a:bodyPr/>
          <a:lstStyle/>
          <a:p>
            <a:r>
              <a:rPr lang="en-US"/>
              <a:t>Projekt "</a:t>
            </a:r>
            <a:r>
              <a:rPr lang="en-US" err="1"/>
              <a:t>Gute</a:t>
            </a:r>
            <a:r>
              <a:rPr lang="en-US"/>
              <a:t> Kommunikation"</a:t>
            </a:r>
          </a:p>
        </p:txBody>
      </p:sp>
      <p:sp>
        <p:nvSpPr>
          <p:cNvPr id="3" name="Content Placeholder 2">
            <a:extLst>
              <a:ext uri="{FF2B5EF4-FFF2-40B4-BE49-F238E27FC236}">
                <a16:creationId xmlns:a16="http://schemas.microsoft.com/office/drawing/2014/main" xmlns="" id="{B095372D-CDFB-4B7F-AC9E-FE938E3C7F93}"/>
              </a:ext>
            </a:extLst>
          </p:cNvPr>
          <p:cNvSpPr>
            <a:spLocks noGrp="1"/>
          </p:cNvSpPr>
          <p:nvPr>
            <p:ph sz="half" idx="1"/>
          </p:nvPr>
        </p:nvSpPr>
        <p:spPr>
          <a:xfrm>
            <a:off x="1066800" y="2103120"/>
            <a:ext cx="3203002" cy="3749040"/>
          </a:xfrm>
        </p:spPr>
        <p:txBody>
          <a:bodyPr vert="horz" lIns="91440" tIns="45720" rIns="91440" bIns="45720" rtlCol="0" anchor="t">
            <a:normAutofit/>
          </a:bodyPr>
          <a:lstStyle/>
          <a:p>
            <a:pPr marL="0" indent="0">
              <a:buNone/>
            </a:pPr>
            <a:r>
              <a:rPr lang="en-US" err="1"/>
              <a:t>Wir</a:t>
            </a:r>
            <a:r>
              <a:rPr lang="en-US"/>
              <a:t> </a:t>
            </a:r>
            <a:r>
              <a:rPr lang="en-US" err="1"/>
              <a:t>haben</a:t>
            </a:r>
            <a:r>
              <a:rPr lang="en-US"/>
              <a:t> das </a:t>
            </a:r>
            <a:r>
              <a:rPr lang="en-US" err="1"/>
              <a:t>gleiche</a:t>
            </a:r>
            <a:r>
              <a:rPr lang="en-US"/>
              <a:t> auf Deutsch </a:t>
            </a:r>
            <a:r>
              <a:rPr lang="en-US" err="1"/>
              <a:t>gemacht</a:t>
            </a:r>
            <a:r>
              <a:rPr lang="en-US"/>
              <a:t>, und </a:t>
            </a:r>
            <a:r>
              <a:rPr lang="en-US" err="1"/>
              <a:t>wir</a:t>
            </a:r>
            <a:r>
              <a:rPr lang="en-US"/>
              <a:t> </a:t>
            </a:r>
            <a:r>
              <a:rPr lang="en-US" err="1"/>
              <a:t>haben</a:t>
            </a:r>
            <a:r>
              <a:rPr lang="en-US"/>
              <a:t> </a:t>
            </a:r>
            <a:r>
              <a:rPr lang="en-US" err="1"/>
              <a:t>danach</a:t>
            </a:r>
            <a:r>
              <a:rPr lang="en-US"/>
              <a:t> </a:t>
            </a:r>
            <a:r>
              <a:rPr lang="en-US" err="1"/>
              <a:t>ein</a:t>
            </a:r>
            <a:r>
              <a:rPr lang="en-US"/>
              <a:t> </a:t>
            </a:r>
            <a:r>
              <a:rPr lang="en-US" err="1"/>
              <a:t>großes</a:t>
            </a:r>
            <a:r>
              <a:rPr lang="en-US"/>
              <a:t> Poster </a:t>
            </a:r>
            <a:r>
              <a:rPr lang="en-US" err="1"/>
              <a:t>zum</a:t>
            </a:r>
            <a:r>
              <a:rPr lang="en-US"/>
              <a:t> </a:t>
            </a:r>
            <a:r>
              <a:rPr lang="en-US" err="1"/>
              <a:t>Thema</a:t>
            </a:r>
            <a:r>
              <a:rPr lang="en-US"/>
              <a:t> "</a:t>
            </a:r>
            <a:r>
              <a:rPr lang="en-US" err="1"/>
              <a:t>Gute</a:t>
            </a:r>
            <a:r>
              <a:rPr lang="en-US"/>
              <a:t> Kommunikation" </a:t>
            </a:r>
            <a:r>
              <a:rPr lang="en-US" err="1"/>
              <a:t>mit</a:t>
            </a:r>
            <a:r>
              <a:rPr lang="en-US"/>
              <a:t> den </a:t>
            </a:r>
            <a:r>
              <a:rPr lang="en-US" err="1"/>
              <a:t>Wörtern</a:t>
            </a:r>
            <a:r>
              <a:rPr lang="en-US"/>
              <a:t> </a:t>
            </a:r>
            <a:r>
              <a:rPr lang="en-US" err="1"/>
              <a:t>gemacht</a:t>
            </a:r>
            <a:endParaRPr lang="en-US"/>
          </a:p>
        </p:txBody>
      </p:sp>
      <p:pic>
        <p:nvPicPr>
          <p:cNvPr id="7" name="Picture 7" descr="A stack of flyers on a table&#10;&#10;Description generated with high confidence">
            <a:extLst>
              <a:ext uri="{FF2B5EF4-FFF2-40B4-BE49-F238E27FC236}">
                <a16:creationId xmlns:a16="http://schemas.microsoft.com/office/drawing/2014/main" xmlns="" id="{7379ECC2-7D1D-43C8-9060-E63AC1E2C001}"/>
              </a:ext>
            </a:extLst>
          </p:cNvPr>
          <p:cNvPicPr>
            <a:picLocks noGrp="1" noChangeAspect="1"/>
          </p:cNvPicPr>
          <p:nvPr>
            <p:ph sz="half" idx="2"/>
          </p:nvPr>
        </p:nvPicPr>
        <p:blipFill>
          <a:blip r:embed="rId2" cstate="print"/>
          <a:stretch>
            <a:fillRect/>
          </a:stretch>
        </p:blipFill>
        <p:spPr>
          <a:xfrm>
            <a:off x="5133280" y="1889389"/>
            <a:ext cx="5900109" cy="4427405"/>
          </a:xfrm>
        </p:spPr>
      </p:pic>
      <p:pic>
        <p:nvPicPr>
          <p:cNvPr id="10" name="Картина 9" descr="81449628_3655766644433545_6292695729425088512_n.png"/>
          <p:cNvPicPr>
            <a:picLocks noChangeAspect="1"/>
          </p:cNvPicPr>
          <p:nvPr/>
        </p:nvPicPr>
        <p:blipFill>
          <a:blip r:embed="rId3" cstate="print"/>
          <a:stretch>
            <a:fillRect/>
          </a:stretch>
        </p:blipFill>
        <p:spPr>
          <a:xfrm>
            <a:off x="225084" y="5525959"/>
            <a:ext cx="4131212" cy="1162504"/>
          </a:xfrm>
          <a:prstGeom prst="rect">
            <a:avLst/>
          </a:prstGeom>
        </p:spPr>
      </p:pic>
    </p:spTree>
    <p:extLst>
      <p:ext uri="{BB962C8B-B14F-4D97-AF65-F5344CB8AC3E}">
        <p14:creationId xmlns="" xmlns:p14="http://schemas.microsoft.com/office/powerpoint/2010/main" val="113501235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4967F423-D21C-4F37-A0B7-750026A171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1">
            <a:extLst>
              <a:ext uri="{FF2B5EF4-FFF2-40B4-BE49-F238E27FC236}">
                <a16:creationId xmlns:a16="http://schemas.microsoft.com/office/drawing/2014/main" xmlns="" id="{E83C928E-A02D-4C4C-B4F3-645EC73119A5}"/>
              </a:ext>
            </a:extLst>
          </p:cNvPr>
          <p:cNvSpPr>
            <a:spLocks noGrp="1"/>
          </p:cNvSpPr>
          <p:nvPr>
            <p:ph type="title"/>
          </p:nvPr>
        </p:nvSpPr>
        <p:spPr>
          <a:xfrm>
            <a:off x="6790381" y="420967"/>
            <a:ext cx="4602152" cy="1718225"/>
          </a:xfrm>
        </p:spPr>
        <p:txBody>
          <a:bodyPr vert="horz" lIns="91440" tIns="45720" rIns="91440" bIns="45720" rtlCol="0" anchor="ctr">
            <a:normAutofit/>
          </a:bodyPr>
          <a:lstStyle/>
          <a:p>
            <a:r>
              <a:rPr lang="en-US"/>
              <a:t>Bonus: schönes Bild</a:t>
            </a:r>
          </a:p>
        </p:txBody>
      </p:sp>
      <p:sp>
        <p:nvSpPr>
          <p:cNvPr id="21" name="Rectangle 20">
            <a:extLst>
              <a:ext uri="{FF2B5EF4-FFF2-40B4-BE49-F238E27FC236}">
                <a16:creationId xmlns:a16="http://schemas.microsoft.com/office/drawing/2014/main" xmlns="" id="{43047B46-4F2F-4746-8B82-B30EAAAE03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66" y="0"/>
            <a:ext cx="63443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A54E8A8E-D194-4D55-92A3-6B0799722E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43024" y="253548"/>
            <a:ext cx="5851795" cy="6384816"/>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pic>
        <p:nvPicPr>
          <p:cNvPr id="9" name="Picture 10" descr="A picture containing table, small, building, sitting&#10;&#10;Description generated with very high confidence">
            <a:extLst>
              <a:ext uri="{FF2B5EF4-FFF2-40B4-BE49-F238E27FC236}">
                <a16:creationId xmlns:a16="http://schemas.microsoft.com/office/drawing/2014/main" xmlns="" id="{310D5878-9FF2-43F0-AB53-40ED0D9E6158}"/>
              </a:ext>
            </a:extLst>
          </p:cNvPr>
          <p:cNvPicPr>
            <a:picLocks noGrp="1" noChangeAspect="1"/>
          </p:cNvPicPr>
          <p:nvPr>
            <p:ph sz="half" idx="2"/>
          </p:nvPr>
        </p:nvPicPr>
        <p:blipFill rotWithShape="1">
          <a:blip r:embed="rId2" cstate="print"/>
          <a:srcRect l="9054" r="22517" b="1"/>
          <a:stretch/>
        </p:blipFill>
        <p:spPr>
          <a:xfrm>
            <a:off x="407432" y="419292"/>
            <a:ext cx="5522976" cy="6053328"/>
          </a:xfrm>
          <a:prstGeom prst="rect">
            <a:avLst/>
          </a:prstGeom>
        </p:spPr>
      </p:pic>
      <p:sp>
        <p:nvSpPr>
          <p:cNvPr id="3" name="Content Placeholder 2">
            <a:extLst>
              <a:ext uri="{FF2B5EF4-FFF2-40B4-BE49-F238E27FC236}">
                <a16:creationId xmlns:a16="http://schemas.microsoft.com/office/drawing/2014/main" xmlns="" id="{C8E4A2B3-6650-411C-80F0-92A3EDB3399E}"/>
              </a:ext>
            </a:extLst>
          </p:cNvPr>
          <p:cNvSpPr>
            <a:spLocks noGrp="1"/>
          </p:cNvSpPr>
          <p:nvPr>
            <p:ph sz="half" idx="1"/>
          </p:nvPr>
        </p:nvSpPr>
        <p:spPr>
          <a:xfrm>
            <a:off x="6790381" y="2204383"/>
            <a:ext cx="4602152" cy="3596880"/>
          </a:xfrm>
        </p:spPr>
        <p:txBody>
          <a:bodyPr vert="horz" lIns="91440" tIns="45720" rIns="91440" bIns="45720" rtlCol="0" anchor="t">
            <a:normAutofit/>
          </a:bodyPr>
          <a:lstStyle/>
          <a:p>
            <a:pPr marL="0"/>
            <a:r>
              <a:rPr lang="en-US" dirty="0"/>
              <a:t>Eine </a:t>
            </a:r>
            <a:r>
              <a:rPr lang="en-US" dirty="0" err="1"/>
              <a:t>unsere</a:t>
            </a:r>
            <a:r>
              <a:rPr lang="en-US" dirty="0"/>
              <a:t> </a:t>
            </a:r>
            <a:r>
              <a:rPr lang="en-US" dirty="0" err="1"/>
              <a:t>Mitschülerin</a:t>
            </a:r>
            <a:r>
              <a:rPr lang="en-US" dirty="0"/>
              <a:t> </a:t>
            </a:r>
            <a:r>
              <a:rPr lang="en-US" dirty="0" err="1"/>
              <a:t>wollte</a:t>
            </a:r>
            <a:r>
              <a:rPr lang="en-US" dirty="0"/>
              <a:t> </a:t>
            </a:r>
            <a:r>
              <a:rPr lang="en-US" dirty="0" err="1"/>
              <a:t>beitragen</a:t>
            </a:r>
            <a:r>
              <a:rPr lang="en-US" dirty="0"/>
              <a:t>, </a:t>
            </a:r>
            <a:r>
              <a:rPr lang="en-US" dirty="0" err="1"/>
              <a:t>deshalb</a:t>
            </a:r>
            <a:r>
              <a:rPr lang="en-US" dirty="0"/>
              <a:t> </a:t>
            </a:r>
            <a:r>
              <a:rPr lang="en-US" dirty="0" err="1"/>
              <a:t>malte</a:t>
            </a:r>
            <a:r>
              <a:rPr lang="en-US" dirty="0"/>
              <a:t> </a:t>
            </a:r>
            <a:r>
              <a:rPr lang="en-US" dirty="0" err="1"/>
              <a:t>sie</a:t>
            </a:r>
            <a:r>
              <a:rPr lang="en-US" dirty="0"/>
              <a:t> </a:t>
            </a:r>
            <a:r>
              <a:rPr lang="en-US" dirty="0" err="1"/>
              <a:t>ein</a:t>
            </a:r>
            <a:r>
              <a:rPr lang="en-US" dirty="0"/>
              <a:t> </a:t>
            </a:r>
            <a:r>
              <a:rPr lang="en-US" dirty="0" err="1"/>
              <a:t>wunderschönes</a:t>
            </a:r>
            <a:r>
              <a:rPr lang="en-US" dirty="0"/>
              <a:t> Bild </a:t>
            </a:r>
            <a:r>
              <a:rPr lang="en-US" dirty="0" err="1"/>
              <a:t>zu</a:t>
            </a:r>
            <a:r>
              <a:rPr lang="en-US" dirty="0"/>
              <a:t>  </a:t>
            </a:r>
            <a:r>
              <a:rPr lang="en-US" dirty="0" err="1"/>
              <a:t>diesem</a:t>
            </a:r>
            <a:r>
              <a:rPr lang="en-US" dirty="0"/>
              <a:t> </a:t>
            </a:r>
            <a:r>
              <a:rPr lang="en-US" dirty="0" err="1"/>
              <a:t>Thema</a:t>
            </a:r>
            <a:r>
              <a:rPr lang="en-US" dirty="0"/>
              <a:t>!</a:t>
            </a:r>
          </a:p>
        </p:txBody>
      </p:sp>
      <p:pic>
        <p:nvPicPr>
          <p:cNvPr id="4" name="Picture 4" descr="A person holding a sign&#10;&#10;Description generated with high confidence">
            <a:extLst>
              <a:ext uri="{FF2B5EF4-FFF2-40B4-BE49-F238E27FC236}">
                <a16:creationId xmlns:a16="http://schemas.microsoft.com/office/drawing/2014/main" xmlns="" id="{B0258C7C-F4B9-481C-BD0A-77CBAA8F6334}"/>
              </a:ext>
            </a:extLst>
          </p:cNvPr>
          <p:cNvPicPr>
            <a:picLocks noChangeAspect="1"/>
          </p:cNvPicPr>
          <p:nvPr/>
        </p:nvPicPr>
        <p:blipFill>
          <a:blip r:embed="rId3" cstate="print"/>
          <a:stretch>
            <a:fillRect/>
          </a:stretch>
        </p:blipFill>
        <p:spPr>
          <a:xfrm>
            <a:off x="6694449" y="3267307"/>
            <a:ext cx="4787590" cy="3185532"/>
          </a:xfrm>
          <a:prstGeom prst="rect">
            <a:avLst/>
          </a:prstGeom>
        </p:spPr>
      </p:pic>
      <p:pic>
        <p:nvPicPr>
          <p:cNvPr id="13" name="Картина 12" descr="81449628_3655766644433545_6292695729425088512_n.png"/>
          <p:cNvPicPr>
            <a:picLocks noChangeAspect="1"/>
          </p:cNvPicPr>
          <p:nvPr/>
        </p:nvPicPr>
        <p:blipFill>
          <a:blip r:embed="rId4" cstate="print"/>
          <a:stretch>
            <a:fillRect/>
          </a:stretch>
        </p:blipFill>
        <p:spPr>
          <a:xfrm>
            <a:off x="407961" y="5413417"/>
            <a:ext cx="3858831" cy="1085857"/>
          </a:xfrm>
          <a:prstGeom prst="rect">
            <a:avLst/>
          </a:prstGeom>
        </p:spPr>
      </p:pic>
    </p:spTree>
    <p:extLst>
      <p:ext uri="{BB962C8B-B14F-4D97-AF65-F5344CB8AC3E}">
        <p14:creationId xmlns="" xmlns:p14="http://schemas.microsoft.com/office/powerpoint/2010/main" val="147819650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03C906-15C9-4159-88D1-285474B08E99}"/>
              </a:ext>
            </a:extLst>
          </p:cNvPr>
          <p:cNvSpPr>
            <a:spLocks noGrp="1"/>
          </p:cNvSpPr>
          <p:nvPr>
            <p:ph type="title"/>
          </p:nvPr>
        </p:nvSpPr>
        <p:spPr>
          <a:xfrm>
            <a:off x="829820" y="870295"/>
            <a:ext cx="2688308" cy="1371600"/>
          </a:xfrm>
        </p:spPr>
        <p:txBody>
          <a:bodyPr>
            <a:normAutofit fontScale="90000"/>
          </a:bodyPr>
          <a:lstStyle/>
          <a:p>
            <a:r>
              <a:rPr lang="en-US"/>
              <a:t>Am Ende</a:t>
            </a:r>
          </a:p>
        </p:txBody>
      </p:sp>
      <p:sp>
        <p:nvSpPr>
          <p:cNvPr id="3" name="Content Placeholder 2">
            <a:extLst>
              <a:ext uri="{FF2B5EF4-FFF2-40B4-BE49-F238E27FC236}">
                <a16:creationId xmlns:a16="http://schemas.microsoft.com/office/drawing/2014/main" xmlns="" id="{515311F3-DC28-4A39-828A-73D3EEEBAE2E}"/>
              </a:ext>
            </a:extLst>
          </p:cNvPr>
          <p:cNvSpPr>
            <a:spLocks noGrp="1"/>
          </p:cNvSpPr>
          <p:nvPr>
            <p:ph sz="half" idx="1"/>
          </p:nvPr>
        </p:nvSpPr>
        <p:spPr>
          <a:xfrm>
            <a:off x="369849" y="2186754"/>
            <a:ext cx="4754880" cy="3749040"/>
          </a:xfrm>
        </p:spPr>
        <p:txBody>
          <a:bodyPr vert="horz" lIns="91440" tIns="45720" rIns="91440" bIns="45720" rtlCol="0" anchor="t">
            <a:normAutofit/>
          </a:bodyPr>
          <a:lstStyle/>
          <a:p>
            <a:pPr marL="0" indent="0">
              <a:buNone/>
            </a:pPr>
            <a:r>
              <a:rPr lang="en-US">
                <a:ea typeface="+mn-lt"/>
                <a:cs typeface="+mn-lt"/>
              </a:rPr>
              <a:t>Zum </a:t>
            </a:r>
            <a:r>
              <a:rPr lang="en-US" err="1">
                <a:ea typeface="+mn-lt"/>
                <a:cs typeface="+mn-lt"/>
              </a:rPr>
              <a:t>Schluss</a:t>
            </a:r>
            <a:r>
              <a:rPr lang="en-US">
                <a:ea typeface="+mn-lt"/>
                <a:cs typeface="+mn-lt"/>
              </a:rPr>
              <a:t> </a:t>
            </a:r>
            <a:r>
              <a:rPr lang="en-US" err="1">
                <a:ea typeface="+mn-lt"/>
                <a:cs typeface="+mn-lt"/>
              </a:rPr>
              <a:t>haben</a:t>
            </a:r>
            <a:r>
              <a:rPr lang="en-US">
                <a:ea typeface="+mn-lt"/>
                <a:cs typeface="+mn-lt"/>
              </a:rPr>
              <a:t> </a:t>
            </a:r>
            <a:r>
              <a:rPr lang="en-US" err="1">
                <a:ea typeface="+mn-lt"/>
                <a:cs typeface="+mn-lt"/>
              </a:rPr>
              <a:t>wir</a:t>
            </a:r>
            <a:r>
              <a:rPr lang="en-US">
                <a:ea typeface="+mn-lt"/>
                <a:cs typeface="+mn-lt"/>
              </a:rPr>
              <a:t> </a:t>
            </a:r>
            <a:r>
              <a:rPr lang="en-US" err="1">
                <a:ea typeface="+mn-lt"/>
                <a:cs typeface="+mn-lt"/>
              </a:rPr>
              <a:t>alles</a:t>
            </a:r>
            <a:r>
              <a:rPr lang="en-US">
                <a:ea typeface="+mn-lt"/>
                <a:cs typeface="+mn-lt"/>
              </a:rPr>
              <a:t> </a:t>
            </a:r>
            <a:r>
              <a:rPr lang="en-US" err="1">
                <a:ea typeface="+mn-lt"/>
                <a:cs typeface="+mn-lt"/>
              </a:rPr>
              <a:t>kombiniert</a:t>
            </a:r>
            <a:r>
              <a:rPr lang="en-US">
                <a:ea typeface="+mn-lt"/>
                <a:cs typeface="+mn-lt"/>
              </a:rPr>
              <a:t> und </a:t>
            </a:r>
            <a:r>
              <a:rPr lang="en-US" err="1">
                <a:ea typeface="+mn-lt"/>
                <a:cs typeface="+mn-lt"/>
              </a:rPr>
              <a:t>wir</a:t>
            </a:r>
            <a:r>
              <a:rPr lang="en-US">
                <a:ea typeface="+mn-lt"/>
                <a:cs typeface="+mn-lt"/>
              </a:rPr>
              <a:t> </a:t>
            </a:r>
            <a:r>
              <a:rPr lang="en-US" err="1">
                <a:ea typeface="+mn-lt"/>
                <a:cs typeface="+mn-lt"/>
              </a:rPr>
              <a:t>waren</a:t>
            </a:r>
            <a:r>
              <a:rPr lang="en-US">
                <a:ea typeface="+mn-lt"/>
                <a:cs typeface="+mn-lt"/>
              </a:rPr>
              <a:t> </a:t>
            </a:r>
            <a:r>
              <a:rPr lang="en-US" err="1">
                <a:ea typeface="+mn-lt"/>
                <a:cs typeface="+mn-lt"/>
              </a:rPr>
              <a:t>fertig</a:t>
            </a:r>
            <a:r>
              <a:rPr lang="en-US">
                <a:ea typeface="+mn-lt"/>
                <a:cs typeface="+mn-lt"/>
              </a:rPr>
              <a:t>! </a:t>
            </a:r>
            <a:r>
              <a:rPr lang="en-US" err="1">
                <a:ea typeface="+mn-lt"/>
                <a:cs typeface="+mn-lt"/>
              </a:rPr>
              <a:t>Wir</a:t>
            </a:r>
            <a:r>
              <a:rPr lang="en-US">
                <a:ea typeface="+mn-lt"/>
                <a:cs typeface="+mn-lt"/>
              </a:rPr>
              <a:t> </a:t>
            </a:r>
            <a:r>
              <a:rPr lang="en-US" err="1">
                <a:ea typeface="+mn-lt"/>
                <a:cs typeface="+mn-lt"/>
              </a:rPr>
              <a:t>haben</a:t>
            </a:r>
            <a:r>
              <a:rPr lang="en-US">
                <a:ea typeface="+mn-lt"/>
                <a:cs typeface="+mn-lt"/>
              </a:rPr>
              <a:t> </a:t>
            </a:r>
            <a:r>
              <a:rPr lang="en-US" err="1">
                <a:ea typeface="+mn-lt"/>
                <a:cs typeface="+mn-lt"/>
              </a:rPr>
              <a:t>uns</a:t>
            </a:r>
            <a:r>
              <a:rPr lang="en-US">
                <a:ea typeface="+mn-lt"/>
                <a:cs typeface="+mn-lt"/>
              </a:rPr>
              <a:t> </a:t>
            </a:r>
            <a:r>
              <a:rPr lang="en-US" err="1">
                <a:ea typeface="+mn-lt"/>
                <a:cs typeface="+mn-lt"/>
              </a:rPr>
              <a:t>viel</a:t>
            </a:r>
            <a:r>
              <a:rPr lang="en-US">
                <a:ea typeface="+mn-lt"/>
                <a:cs typeface="+mn-lt"/>
              </a:rPr>
              <a:t> Mühe </a:t>
            </a:r>
            <a:r>
              <a:rPr lang="en-US" err="1">
                <a:ea typeface="+mn-lt"/>
                <a:cs typeface="+mn-lt"/>
              </a:rPr>
              <a:t>gegeben</a:t>
            </a:r>
            <a:r>
              <a:rPr lang="en-US">
                <a:ea typeface="+mn-lt"/>
                <a:cs typeface="+mn-lt"/>
              </a:rPr>
              <a:t>, </a:t>
            </a:r>
            <a:r>
              <a:rPr lang="en-US" err="1">
                <a:ea typeface="+mn-lt"/>
                <a:cs typeface="+mn-lt"/>
              </a:rPr>
              <a:t>aber</a:t>
            </a:r>
            <a:r>
              <a:rPr lang="en-US">
                <a:ea typeface="+mn-lt"/>
                <a:cs typeface="+mn-lt"/>
              </a:rPr>
              <a:t> </a:t>
            </a:r>
            <a:r>
              <a:rPr lang="en-US" err="1">
                <a:ea typeface="+mn-lt"/>
                <a:cs typeface="+mn-lt"/>
              </a:rPr>
              <a:t>dabei</a:t>
            </a:r>
            <a:r>
              <a:rPr lang="en-US">
                <a:ea typeface="+mn-lt"/>
                <a:cs typeface="+mn-lt"/>
              </a:rPr>
              <a:t> </a:t>
            </a:r>
            <a:r>
              <a:rPr lang="en-US" err="1">
                <a:ea typeface="+mn-lt"/>
                <a:cs typeface="+mn-lt"/>
              </a:rPr>
              <a:t>viel</a:t>
            </a:r>
            <a:r>
              <a:rPr lang="en-US">
                <a:ea typeface="+mn-lt"/>
                <a:cs typeface="+mn-lt"/>
              </a:rPr>
              <a:t> </a:t>
            </a:r>
            <a:r>
              <a:rPr lang="en-US" err="1">
                <a:ea typeface="+mn-lt"/>
                <a:cs typeface="+mn-lt"/>
              </a:rPr>
              <a:t>Spaß</a:t>
            </a:r>
            <a:r>
              <a:rPr lang="en-US">
                <a:ea typeface="+mn-lt"/>
                <a:cs typeface="+mn-lt"/>
              </a:rPr>
              <a:t> </a:t>
            </a:r>
            <a:r>
              <a:rPr lang="en-US" err="1">
                <a:ea typeface="+mn-lt"/>
                <a:cs typeface="+mn-lt"/>
              </a:rPr>
              <a:t>gehabt</a:t>
            </a:r>
            <a:r>
              <a:rPr lang="en-US">
                <a:ea typeface="+mn-lt"/>
                <a:cs typeface="+mn-lt"/>
              </a:rPr>
              <a:t>, und </a:t>
            </a:r>
            <a:r>
              <a:rPr lang="en-US" err="1">
                <a:ea typeface="+mn-lt"/>
                <a:cs typeface="+mn-lt"/>
              </a:rPr>
              <a:t>wir</a:t>
            </a:r>
            <a:r>
              <a:rPr lang="en-US">
                <a:ea typeface="+mn-lt"/>
                <a:cs typeface="+mn-lt"/>
              </a:rPr>
              <a:t> </a:t>
            </a:r>
            <a:r>
              <a:rPr lang="en-US" err="1">
                <a:ea typeface="+mn-lt"/>
                <a:cs typeface="+mn-lt"/>
              </a:rPr>
              <a:t>hoffen</a:t>
            </a:r>
            <a:r>
              <a:rPr lang="en-US">
                <a:ea typeface="+mn-lt"/>
                <a:cs typeface="+mn-lt"/>
              </a:rPr>
              <a:t>, </a:t>
            </a:r>
            <a:r>
              <a:rPr lang="en-US" err="1">
                <a:ea typeface="+mn-lt"/>
                <a:cs typeface="+mn-lt"/>
              </a:rPr>
              <a:t>dass</a:t>
            </a:r>
            <a:r>
              <a:rPr lang="en-US">
                <a:ea typeface="+mn-lt"/>
                <a:cs typeface="+mn-lt"/>
              </a:rPr>
              <a:t> </a:t>
            </a:r>
            <a:r>
              <a:rPr lang="en-US" err="1">
                <a:ea typeface="+mn-lt"/>
                <a:cs typeface="+mn-lt"/>
              </a:rPr>
              <a:t>euch</a:t>
            </a:r>
            <a:r>
              <a:rPr lang="en-US">
                <a:ea typeface="+mn-lt"/>
                <a:cs typeface="+mn-lt"/>
              </a:rPr>
              <a:t> das </a:t>
            </a:r>
            <a:r>
              <a:rPr lang="en-US" err="1">
                <a:ea typeface="+mn-lt"/>
                <a:cs typeface="+mn-lt"/>
              </a:rPr>
              <a:t>Ergebnis</a:t>
            </a:r>
            <a:r>
              <a:rPr lang="en-US">
                <a:ea typeface="+mn-lt"/>
                <a:cs typeface="+mn-lt"/>
              </a:rPr>
              <a:t> </a:t>
            </a:r>
            <a:r>
              <a:rPr lang="en-US" err="1">
                <a:ea typeface="+mn-lt"/>
                <a:cs typeface="+mn-lt"/>
              </a:rPr>
              <a:t>unserer</a:t>
            </a:r>
            <a:r>
              <a:rPr lang="en-US">
                <a:ea typeface="+mn-lt"/>
                <a:cs typeface="+mn-lt"/>
              </a:rPr>
              <a:t> Arbeit </a:t>
            </a:r>
            <a:r>
              <a:rPr lang="en-US" err="1">
                <a:ea typeface="+mn-lt"/>
                <a:cs typeface="+mn-lt"/>
              </a:rPr>
              <a:t>gefällt</a:t>
            </a:r>
            <a:r>
              <a:rPr lang="en-US">
                <a:ea typeface="+mn-lt"/>
                <a:cs typeface="+mn-lt"/>
              </a:rPr>
              <a:t> und </a:t>
            </a:r>
            <a:r>
              <a:rPr lang="en-US" err="1">
                <a:ea typeface="+mn-lt"/>
                <a:cs typeface="+mn-lt"/>
              </a:rPr>
              <a:t>dass</a:t>
            </a:r>
            <a:r>
              <a:rPr lang="en-US">
                <a:ea typeface="+mn-lt"/>
                <a:cs typeface="+mn-lt"/>
              </a:rPr>
              <a:t> </a:t>
            </a:r>
            <a:r>
              <a:rPr lang="en-US" err="1">
                <a:ea typeface="+mn-lt"/>
                <a:cs typeface="+mn-lt"/>
              </a:rPr>
              <a:t>ihr</a:t>
            </a:r>
            <a:r>
              <a:rPr lang="en-US">
                <a:ea typeface="+mn-lt"/>
                <a:cs typeface="+mn-lt"/>
              </a:rPr>
              <a:t> die </a:t>
            </a:r>
            <a:r>
              <a:rPr lang="en-US" err="1">
                <a:ea typeface="+mn-lt"/>
                <a:cs typeface="+mn-lt"/>
              </a:rPr>
              <a:t>Präsentation</a:t>
            </a:r>
            <a:r>
              <a:rPr lang="en-US">
                <a:ea typeface="+mn-lt"/>
                <a:cs typeface="+mn-lt"/>
              </a:rPr>
              <a:t> </a:t>
            </a:r>
            <a:r>
              <a:rPr lang="en-US" err="1">
                <a:ea typeface="+mn-lt"/>
                <a:cs typeface="+mn-lt"/>
              </a:rPr>
              <a:t>genossen</a:t>
            </a:r>
            <a:r>
              <a:rPr lang="en-US">
                <a:ea typeface="+mn-lt"/>
                <a:cs typeface="+mn-lt"/>
              </a:rPr>
              <a:t> </a:t>
            </a:r>
            <a:r>
              <a:rPr lang="en-US" err="1">
                <a:ea typeface="+mn-lt"/>
                <a:cs typeface="+mn-lt"/>
              </a:rPr>
              <a:t>habt</a:t>
            </a:r>
            <a:r>
              <a:rPr lang="en-US">
                <a:ea typeface="+mn-lt"/>
                <a:cs typeface="+mn-lt"/>
              </a:rPr>
              <a:t>! Viel </a:t>
            </a:r>
            <a:r>
              <a:rPr lang="en-US" err="1">
                <a:ea typeface="+mn-lt"/>
                <a:cs typeface="+mn-lt"/>
              </a:rPr>
              <a:t>Spaß</a:t>
            </a:r>
            <a:r>
              <a:rPr lang="en-US">
                <a:ea typeface="+mn-lt"/>
                <a:cs typeface="+mn-lt"/>
              </a:rPr>
              <a:t>! </a:t>
            </a:r>
            <a:endParaRPr lang="en-US"/>
          </a:p>
        </p:txBody>
      </p:sp>
      <p:pic>
        <p:nvPicPr>
          <p:cNvPr id="5" name="Picture 5" descr="A group of people standing in front of a crowd posing for the camera&#10;&#10;Description generated with very high confidence">
            <a:extLst>
              <a:ext uri="{FF2B5EF4-FFF2-40B4-BE49-F238E27FC236}">
                <a16:creationId xmlns:a16="http://schemas.microsoft.com/office/drawing/2014/main" xmlns="" id="{4B763E7E-891F-4C40-9885-44B854DDF1BB}"/>
              </a:ext>
            </a:extLst>
          </p:cNvPr>
          <p:cNvPicPr>
            <a:picLocks noGrp="1" noChangeAspect="1"/>
          </p:cNvPicPr>
          <p:nvPr>
            <p:ph sz="half" idx="2"/>
          </p:nvPr>
        </p:nvPicPr>
        <p:blipFill>
          <a:blip r:embed="rId2" cstate="print"/>
          <a:stretch>
            <a:fillRect/>
          </a:stretch>
        </p:blipFill>
        <p:spPr>
          <a:xfrm>
            <a:off x="5190986" y="734781"/>
            <a:ext cx="6593993" cy="4401128"/>
          </a:xfrm>
        </p:spPr>
      </p:pic>
      <p:pic>
        <p:nvPicPr>
          <p:cNvPr id="9" name="Картина 8" descr="81449628_3655766644433545_6292695729425088512_n.png"/>
          <p:cNvPicPr>
            <a:picLocks noChangeAspect="1"/>
          </p:cNvPicPr>
          <p:nvPr/>
        </p:nvPicPr>
        <p:blipFill>
          <a:blip r:embed="rId3" cstate="print"/>
          <a:stretch>
            <a:fillRect/>
          </a:stretch>
        </p:blipFill>
        <p:spPr>
          <a:xfrm>
            <a:off x="239151" y="5343078"/>
            <a:ext cx="4623582" cy="1301054"/>
          </a:xfrm>
          <a:prstGeom prst="rect">
            <a:avLst/>
          </a:prstGeom>
        </p:spPr>
      </p:pic>
    </p:spTree>
    <p:extLst>
      <p:ext uri="{BB962C8B-B14F-4D97-AF65-F5344CB8AC3E}">
        <p14:creationId xmlns="" xmlns:p14="http://schemas.microsoft.com/office/powerpoint/2010/main" val="126065685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8EDB3F-D0BB-463B-AE8D-CA65876B5092}"/>
              </a:ext>
            </a:extLst>
          </p:cNvPr>
          <p:cNvSpPr>
            <a:spLocks noGrp="1"/>
          </p:cNvSpPr>
          <p:nvPr>
            <p:ph type="title"/>
          </p:nvPr>
        </p:nvSpPr>
        <p:spPr>
          <a:xfrm>
            <a:off x="6995532" y="531081"/>
            <a:ext cx="4770864" cy="1371600"/>
          </a:xfrm>
        </p:spPr>
        <p:txBody>
          <a:bodyPr>
            <a:normAutofit/>
          </a:bodyPr>
          <a:lstStyle/>
          <a:p>
            <a:r>
              <a:rPr lang="en-US" sz="3000" b="1" err="1"/>
              <a:t>Wortigel</a:t>
            </a:r>
            <a:r>
              <a:rPr lang="en-US" sz="3000" b="1"/>
              <a:t> "</a:t>
            </a:r>
            <a:r>
              <a:rPr lang="en-US" sz="3000" b="1" err="1"/>
              <a:t>Freundschaft</a:t>
            </a:r>
            <a:r>
              <a:rPr lang="en-US" sz="3000" b="1"/>
              <a:t>"</a:t>
            </a:r>
          </a:p>
        </p:txBody>
      </p:sp>
      <p:sp>
        <p:nvSpPr>
          <p:cNvPr id="8" name="Content Placeholder 7">
            <a:extLst>
              <a:ext uri="{FF2B5EF4-FFF2-40B4-BE49-F238E27FC236}">
                <a16:creationId xmlns:a16="http://schemas.microsoft.com/office/drawing/2014/main" xmlns="" id="{8E11B8C5-345E-4B22-B783-9F2F84723C60}"/>
              </a:ext>
            </a:extLst>
          </p:cNvPr>
          <p:cNvSpPr>
            <a:spLocks noGrp="1"/>
          </p:cNvSpPr>
          <p:nvPr>
            <p:ph sz="half" idx="1"/>
          </p:nvPr>
        </p:nvSpPr>
        <p:spPr/>
        <p:txBody>
          <a:bodyPr vert="horz" lIns="91440" tIns="45720" rIns="91440" bIns="45720" rtlCol="0" anchor="t">
            <a:normAutofit/>
          </a:bodyPr>
          <a:lstStyle/>
          <a:p>
            <a:pPr marL="0" indent="0">
              <a:buNone/>
            </a:pPr>
            <a:endParaRPr lang="en-US" sz="2400"/>
          </a:p>
          <a:p>
            <a:pPr marL="0" indent="0">
              <a:buNone/>
            </a:pPr>
            <a:r>
              <a:rPr lang="en-US" sz="2400"/>
              <a:t>Unser </a:t>
            </a:r>
            <a:r>
              <a:rPr lang="en-US" sz="2400" err="1"/>
              <a:t>erstes</a:t>
            </a:r>
            <a:r>
              <a:rPr lang="en-US" sz="2400"/>
              <a:t> Projekt</a:t>
            </a:r>
            <a:endParaRPr lang="en-US"/>
          </a:p>
        </p:txBody>
      </p:sp>
      <p:sp>
        <p:nvSpPr>
          <p:cNvPr id="9" name="Content Placeholder 8">
            <a:extLst>
              <a:ext uri="{FF2B5EF4-FFF2-40B4-BE49-F238E27FC236}">
                <a16:creationId xmlns:a16="http://schemas.microsoft.com/office/drawing/2014/main" xmlns="" id="{A55AD5D1-6D36-43B7-BEA9-ABDC4C34FD6B}"/>
              </a:ext>
            </a:extLst>
          </p:cNvPr>
          <p:cNvSpPr>
            <a:spLocks noGrp="1"/>
          </p:cNvSpPr>
          <p:nvPr>
            <p:ph sz="half" idx="2"/>
          </p:nvPr>
        </p:nvSpPr>
        <p:spPr>
          <a:xfrm>
            <a:off x="6860904" y="2103120"/>
            <a:ext cx="5099936" cy="3749040"/>
          </a:xfrm>
        </p:spPr>
        <p:txBody>
          <a:bodyPr vert="horz" lIns="91440" tIns="45720" rIns="91440" bIns="45720" rtlCol="0" anchor="t">
            <a:normAutofit/>
          </a:bodyPr>
          <a:lstStyle/>
          <a:p>
            <a:r>
              <a:rPr lang="en-US" sz="2400"/>
              <a:t>Unser </a:t>
            </a:r>
            <a:r>
              <a:rPr lang="en-US" sz="2400" err="1"/>
              <a:t>erstes</a:t>
            </a:r>
            <a:r>
              <a:rPr lang="en-US" sz="2400"/>
              <a:t> Projekt</a:t>
            </a:r>
            <a:endParaRPr lang="bg-BG"/>
          </a:p>
          <a:p>
            <a:r>
              <a:rPr lang="en-US" err="1"/>
              <a:t>Zuerst</a:t>
            </a:r>
            <a:r>
              <a:rPr lang="en-US">
                <a:ea typeface="+mn-lt"/>
                <a:cs typeface="+mn-lt"/>
              </a:rPr>
              <a:t> </a:t>
            </a:r>
            <a:r>
              <a:rPr lang="en-US" err="1">
                <a:ea typeface="+mn-lt"/>
                <a:cs typeface="+mn-lt"/>
              </a:rPr>
              <a:t>haben</a:t>
            </a:r>
            <a:r>
              <a:rPr lang="en-US">
                <a:ea typeface="+mn-lt"/>
                <a:cs typeface="+mn-lt"/>
              </a:rPr>
              <a:t> </a:t>
            </a:r>
            <a:r>
              <a:rPr lang="en-US" err="1">
                <a:ea typeface="+mn-lt"/>
                <a:cs typeface="+mn-lt"/>
              </a:rPr>
              <a:t>wir</a:t>
            </a:r>
            <a:r>
              <a:rPr lang="en-US">
                <a:ea typeface="+mn-lt"/>
                <a:cs typeface="+mn-lt"/>
              </a:rPr>
              <a:t> </a:t>
            </a:r>
            <a:r>
              <a:rPr lang="en-US" err="1">
                <a:ea typeface="+mn-lt"/>
                <a:cs typeface="+mn-lt"/>
              </a:rPr>
              <a:t>viel</a:t>
            </a:r>
            <a:r>
              <a:rPr lang="en-US">
                <a:ea typeface="+mn-lt"/>
                <a:cs typeface="+mn-lt"/>
              </a:rPr>
              <a:t> </a:t>
            </a:r>
            <a:r>
              <a:rPr lang="en-US" err="1">
                <a:ea typeface="+mn-lt"/>
                <a:cs typeface="+mn-lt"/>
              </a:rPr>
              <a:t>diskusiert</a:t>
            </a:r>
            <a:r>
              <a:rPr lang="en-US">
                <a:ea typeface="+mn-lt"/>
                <a:cs typeface="+mn-lt"/>
              </a:rPr>
              <a:t> und </a:t>
            </a:r>
            <a:r>
              <a:rPr lang="en-US" err="1">
                <a:ea typeface="+mn-lt"/>
                <a:cs typeface="+mn-lt"/>
              </a:rPr>
              <a:t>Einfälle</a:t>
            </a:r>
            <a:r>
              <a:rPr lang="en-US">
                <a:ea typeface="+mn-lt"/>
                <a:cs typeface="+mn-lt"/>
              </a:rPr>
              <a:t> </a:t>
            </a:r>
            <a:r>
              <a:rPr lang="en-US" err="1">
                <a:ea typeface="+mn-lt"/>
                <a:cs typeface="+mn-lt"/>
              </a:rPr>
              <a:t>gesammelt</a:t>
            </a:r>
            <a:r>
              <a:rPr lang="en-US">
                <a:ea typeface="+mn-lt"/>
                <a:cs typeface="+mn-lt"/>
              </a:rPr>
              <a:t>, und </a:t>
            </a:r>
            <a:r>
              <a:rPr lang="en-US" err="1">
                <a:ea typeface="+mn-lt"/>
                <a:cs typeface="+mn-lt"/>
              </a:rPr>
              <a:t>dann</a:t>
            </a:r>
            <a:r>
              <a:rPr lang="en-US">
                <a:ea typeface="+mn-lt"/>
                <a:cs typeface="+mn-lt"/>
              </a:rPr>
              <a:t> </a:t>
            </a:r>
            <a:r>
              <a:rPr lang="en-US" err="1">
                <a:ea typeface="+mn-lt"/>
                <a:cs typeface="+mn-lt"/>
              </a:rPr>
              <a:t>einen</a:t>
            </a:r>
            <a:r>
              <a:rPr lang="en-US">
                <a:ea typeface="+mn-lt"/>
                <a:cs typeface="+mn-lt"/>
              </a:rPr>
              <a:t> </a:t>
            </a:r>
            <a:r>
              <a:rPr lang="en-US" err="1">
                <a:ea typeface="+mn-lt"/>
                <a:cs typeface="+mn-lt"/>
              </a:rPr>
              <a:t>kleinen</a:t>
            </a:r>
            <a:r>
              <a:rPr lang="en-US">
                <a:ea typeface="+mn-lt"/>
                <a:cs typeface="+mn-lt"/>
              </a:rPr>
              <a:t> Wort-</a:t>
            </a:r>
            <a:r>
              <a:rPr lang="en-US" err="1">
                <a:ea typeface="+mn-lt"/>
                <a:cs typeface="+mn-lt"/>
              </a:rPr>
              <a:t>igel</a:t>
            </a:r>
            <a:r>
              <a:rPr lang="en-US">
                <a:ea typeface="+mn-lt"/>
                <a:cs typeface="+mn-lt"/>
              </a:rPr>
              <a:t> </a:t>
            </a:r>
            <a:r>
              <a:rPr lang="en-US" err="1">
                <a:ea typeface="+mn-lt"/>
                <a:cs typeface="+mn-lt"/>
              </a:rPr>
              <a:t>zum</a:t>
            </a:r>
            <a:r>
              <a:rPr lang="en-US">
                <a:ea typeface="+mn-lt"/>
                <a:cs typeface="+mn-lt"/>
              </a:rPr>
              <a:t> </a:t>
            </a:r>
            <a:r>
              <a:rPr lang="en-US" err="1">
                <a:ea typeface="+mn-lt"/>
                <a:cs typeface="+mn-lt"/>
              </a:rPr>
              <a:t>Thema</a:t>
            </a:r>
            <a:r>
              <a:rPr lang="en-US">
                <a:ea typeface="+mn-lt"/>
                <a:cs typeface="+mn-lt"/>
              </a:rPr>
              <a:t> “</a:t>
            </a:r>
            <a:r>
              <a:rPr lang="en-US" err="1">
                <a:ea typeface="+mn-lt"/>
                <a:cs typeface="+mn-lt"/>
              </a:rPr>
              <a:t>Freundschaft</a:t>
            </a:r>
            <a:r>
              <a:rPr lang="en-US">
                <a:ea typeface="+mn-lt"/>
                <a:cs typeface="+mn-lt"/>
              </a:rPr>
              <a:t>”, die </a:t>
            </a:r>
            <a:r>
              <a:rPr lang="en-US" err="1">
                <a:ea typeface="+mn-lt"/>
                <a:cs typeface="+mn-lt"/>
              </a:rPr>
              <a:t>beste</a:t>
            </a:r>
            <a:r>
              <a:rPr lang="en-US">
                <a:ea typeface="+mn-lt"/>
                <a:cs typeface="+mn-lt"/>
              </a:rPr>
              <a:t> </a:t>
            </a:r>
            <a:r>
              <a:rPr lang="en-US" err="1">
                <a:ea typeface="+mn-lt"/>
                <a:cs typeface="+mn-lt"/>
              </a:rPr>
              <a:t>Kommunikationsart</a:t>
            </a:r>
            <a:r>
              <a:rPr lang="en-US">
                <a:ea typeface="+mn-lt"/>
                <a:cs typeface="+mn-lt"/>
              </a:rPr>
              <a:t> </a:t>
            </a:r>
            <a:r>
              <a:rPr lang="en-US" err="1">
                <a:ea typeface="+mn-lt"/>
                <a:cs typeface="+mn-lt"/>
              </a:rPr>
              <a:t>gemacht</a:t>
            </a:r>
            <a:r>
              <a:rPr lang="en-US">
                <a:ea typeface="+mn-lt"/>
                <a:cs typeface="+mn-lt"/>
              </a:rPr>
              <a:t>.</a:t>
            </a:r>
            <a:endParaRPr lang="bg-BG"/>
          </a:p>
        </p:txBody>
      </p:sp>
      <p:pic>
        <p:nvPicPr>
          <p:cNvPr id="4" name="Picture 4" descr="A close up of text on a white background&#10;&#10;Description generated with very high confidence">
            <a:extLst>
              <a:ext uri="{FF2B5EF4-FFF2-40B4-BE49-F238E27FC236}">
                <a16:creationId xmlns:a16="http://schemas.microsoft.com/office/drawing/2014/main" xmlns="" id="{C37A16B1-A90D-4938-B927-842CBC19D265}"/>
              </a:ext>
            </a:extLst>
          </p:cNvPr>
          <p:cNvPicPr>
            <a:picLocks noChangeAspect="1"/>
          </p:cNvPicPr>
          <p:nvPr/>
        </p:nvPicPr>
        <p:blipFill>
          <a:blip r:embed="rId2" cstate="print"/>
          <a:stretch>
            <a:fillRect/>
          </a:stretch>
        </p:blipFill>
        <p:spPr>
          <a:xfrm>
            <a:off x="430288" y="1164477"/>
            <a:ext cx="6352189" cy="4021466"/>
          </a:xfrm>
          <a:prstGeom prst="rect">
            <a:avLst/>
          </a:prstGeom>
        </p:spPr>
      </p:pic>
      <p:pic>
        <p:nvPicPr>
          <p:cNvPr id="12" name="Картина 11" descr="81449628_3655766644433545_6292695729425088512_n.png"/>
          <p:cNvPicPr>
            <a:picLocks noChangeAspect="1"/>
          </p:cNvPicPr>
          <p:nvPr/>
        </p:nvPicPr>
        <p:blipFill>
          <a:blip r:embed="rId3" cstate="print"/>
          <a:stretch>
            <a:fillRect/>
          </a:stretch>
        </p:blipFill>
        <p:spPr>
          <a:xfrm>
            <a:off x="7194148" y="5300876"/>
            <a:ext cx="4758701" cy="1339076"/>
          </a:xfrm>
          <a:prstGeom prst="rect">
            <a:avLst/>
          </a:prstGeom>
        </p:spPr>
      </p:pic>
    </p:spTree>
    <p:extLst>
      <p:ext uri="{BB962C8B-B14F-4D97-AF65-F5344CB8AC3E}">
        <p14:creationId xmlns="" xmlns:p14="http://schemas.microsoft.com/office/powerpoint/2010/main" val="238880077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D5B2CC-DA3C-4892-A6BA-7E9C5C481A68}"/>
              </a:ext>
            </a:extLst>
          </p:cNvPr>
          <p:cNvSpPr>
            <a:spLocks noGrp="1"/>
          </p:cNvSpPr>
          <p:nvPr>
            <p:ph type="title"/>
          </p:nvPr>
        </p:nvSpPr>
        <p:spPr>
          <a:xfrm>
            <a:off x="2479288" y="391692"/>
            <a:ext cx="7976421" cy="1371600"/>
          </a:xfrm>
        </p:spPr>
        <p:txBody>
          <a:bodyPr>
            <a:normAutofit/>
          </a:bodyPr>
          <a:lstStyle/>
          <a:p>
            <a:r>
              <a:rPr lang="en-US" sz="2800" err="1"/>
              <a:t>Etwas</a:t>
            </a:r>
            <a:r>
              <a:rPr lang="en-US" sz="2800"/>
              <a:t> </a:t>
            </a:r>
            <a:r>
              <a:rPr lang="en-US" sz="2800" err="1"/>
              <a:t>Größeres</a:t>
            </a:r>
            <a:r>
              <a:rPr lang="en-US" sz="2800"/>
              <a:t> - </a:t>
            </a:r>
            <a:r>
              <a:rPr lang="en-US" sz="2800" b="1" err="1"/>
              <a:t>Mindmap</a:t>
            </a:r>
            <a:r>
              <a:rPr lang="en-US" sz="2800" b="1"/>
              <a:t> Kommunikation</a:t>
            </a:r>
          </a:p>
        </p:txBody>
      </p:sp>
      <p:sp>
        <p:nvSpPr>
          <p:cNvPr id="3" name="Content Placeholder 2">
            <a:extLst>
              <a:ext uri="{FF2B5EF4-FFF2-40B4-BE49-F238E27FC236}">
                <a16:creationId xmlns:a16="http://schemas.microsoft.com/office/drawing/2014/main" xmlns="" id="{11091541-7696-466F-A90D-D9BA379C82FD}"/>
              </a:ext>
            </a:extLst>
          </p:cNvPr>
          <p:cNvSpPr>
            <a:spLocks noGrp="1"/>
          </p:cNvSpPr>
          <p:nvPr>
            <p:ph sz="half" idx="1"/>
          </p:nvPr>
        </p:nvSpPr>
        <p:spPr>
          <a:xfrm>
            <a:off x="397727" y="1760022"/>
            <a:ext cx="4632717" cy="4519601"/>
          </a:xfrm>
        </p:spPr>
        <p:txBody>
          <a:bodyPr vert="horz" lIns="91440" tIns="45720" rIns="91440" bIns="45720" rtlCol="0" anchor="t">
            <a:normAutofit/>
          </a:bodyPr>
          <a:lstStyle/>
          <a:p>
            <a:r>
              <a:rPr lang="en-US" sz="2400" err="1"/>
              <a:t>Nächstes</a:t>
            </a:r>
            <a:r>
              <a:rPr lang="en-US" sz="2400"/>
              <a:t> Ziel:</a:t>
            </a:r>
            <a:endParaRPr lang="en-US"/>
          </a:p>
          <a:p>
            <a:pPr marL="0" indent="0">
              <a:buNone/>
            </a:pPr>
            <a:r>
              <a:rPr lang="en-US" sz="2400" b="1">
                <a:ea typeface="+mn-lt"/>
                <a:cs typeface="+mn-lt"/>
              </a:rPr>
              <a:t> Ein </a:t>
            </a:r>
            <a:r>
              <a:rPr lang="en-US" sz="2400" b="1" err="1">
                <a:ea typeface="+mn-lt"/>
                <a:cs typeface="+mn-lt"/>
              </a:rPr>
              <a:t>Mindmap</a:t>
            </a:r>
            <a:endParaRPr lang="en-US" err="1">
              <a:ea typeface="+mn-lt"/>
              <a:cs typeface="+mn-lt"/>
            </a:endParaRPr>
          </a:p>
          <a:p>
            <a:r>
              <a:rPr lang="en-US" sz="2400" b="1">
                <a:ea typeface="+mn-lt"/>
                <a:cs typeface="+mn-lt"/>
              </a:rPr>
              <a:t>6 Gruppen </a:t>
            </a:r>
            <a:r>
              <a:rPr lang="en-US" sz="2400" b="1" err="1">
                <a:ea typeface="+mn-lt"/>
                <a:cs typeface="+mn-lt"/>
              </a:rPr>
              <a:t>arbeiten</a:t>
            </a:r>
            <a:r>
              <a:rPr lang="en-US" sz="2400" b="1">
                <a:ea typeface="+mn-lt"/>
                <a:cs typeface="+mn-lt"/>
              </a:rPr>
              <a:t> </a:t>
            </a:r>
            <a:r>
              <a:rPr lang="en-US" sz="2400" b="1" err="1">
                <a:ea typeface="+mn-lt"/>
                <a:cs typeface="+mn-lt"/>
              </a:rPr>
              <a:t>daran</a:t>
            </a:r>
            <a:r>
              <a:rPr lang="en-US" sz="2400"/>
              <a:t> </a:t>
            </a:r>
          </a:p>
          <a:p>
            <a:pPr marL="0" indent="0">
              <a:buNone/>
            </a:pPr>
            <a:endParaRPr lang="en-US" sz="2400" b="1"/>
          </a:p>
          <a:p>
            <a:pPr marL="0" indent="0">
              <a:buNone/>
            </a:pPr>
            <a:endParaRPr lang="en-US"/>
          </a:p>
        </p:txBody>
      </p:sp>
      <p:pic>
        <p:nvPicPr>
          <p:cNvPr id="7" name="Picture 7" descr="A close up of text on a whiteboard&#10;&#10;Description generated with high confidence">
            <a:extLst>
              <a:ext uri="{FF2B5EF4-FFF2-40B4-BE49-F238E27FC236}">
                <a16:creationId xmlns:a16="http://schemas.microsoft.com/office/drawing/2014/main" xmlns="" id="{AB74A0CF-8112-494C-B065-3D47F84EB9F6}"/>
              </a:ext>
            </a:extLst>
          </p:cNvPr>
          <p:cNvPicPr>
            <a:picLocks noGrp="1" noChangeAspect="1"/>
          </p:cNvPicPr>
          <p:nvPr>
            <p:ph sz="half" idx="2"/>
          </p:nvPr>
        </p:nvPicPr>
        <p:blipFill>
          <a:blip r:embed="rId2" cstate="print"/>
          <a:stretch>
            <a:fillRect/>
          </a:stretch>
        </p:blipFill>
        <p:spPr>
          <a:xfrm>
            <a:off x="4629351" y="1759094"/>
            <a:ext cx="7215560" cy="4058491"/>
          </a:xfrm>
        </p:spPr>
      </p:pic>
      <p:pic>
        <p:nvPicPr>
          <p:cNvPr id="10" name="Картина 9" descr="81449628_3655766644433545_6292695729425088512_n.png"/>
          <p:cNvPicPr>
            <a:picLocks noChangeAspect="1"/>
          </p:cNvPicPr>
          <p:nvPr/>
        </p:nvPicPr>
        <p:blipFill>
          <a:blip r:embed="rId3" cstate="print"/>
          <a:stretch>
            <a:fillRect/>
          </a:stretch>
        </p:blipFill>
        <p:spPr>
          <a:xfrm>
            <a:off x="239150" y="5554095"/>
            <a:ext cx="3808837" cy="1071789"/>
          </a:xfrm>
          <a:prstGeom prst="rect">
            <a:avLst/>
          </a:prstGeom>
        </p:spPr>
      </p:pic>
    </p:spTree>
    <p:extLst>
      <p:ext uri="{BB962C8B-B14F-4D97-AF65-F5344CB8AC3E}">
        <p14:creationId xmlns="" xmlns:p14="http://schemas.microsoft.com/office/powerpoint/2010/main" val="333084927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55C2A2-6068-45A6-A1EF-35B107ADCF64}"/>
              </a:ext>
            </a:extLst>
          </p:cNvPr>
          <p:cNvSpPr>
            <a:spLocks noGrp="1"/>
          </p:cNvSpPr>
          <p:nvPr>
            <p:ph type="title"/>
          </p:nvPr>
        </p:nvSpPr>
        <p:spPr>
          <a:xfrm>
            <a:off x="1224776" y="289368"/>
            <a:ext cx="9965055" cy="1371600"/>
          </a:xfrm>
        </p:spPr>
        <p:txBody>
          <a:bodyPr>
            <a:normAutofit/>
          </a:bodyPr>
          <a:lstStyle/>
          <a:p>
            <a:r>
              <a:rPr lang="en-US" sz="4000"/>
              <a:t>Gruppe "</a:t>
            </a:r>
            <a:r>
              <a:rPr lang="en-US" sz="4000" err="1">
                <a:ea typeface="+mj-lt"/>
                <a:cs typeface="+mj-lt"/>
              </a:rPr>
              <a:t>Gute</a:t>
            </a:r>
            <a:r>
              <a:rPr lang="en-US" sz="4000">
                <a:ea typeface="+mj-lt"/>
                <a:cs typeface="+mj-lt"/>
              </a:rPr>
              <a:t> Kommunikation </a:t>
            </a:r>
            <a:r>
              <a:rPr lang="en-US" sz="4000" err="1">
                <a:ea typeface="+mj-lt"/>
                <a:cs typeface="+mj-lt"/>
              </a:rPr>
              <a:t>im</a:t>
            </a:r>
            <a:r>
              <a:rPr lang="en-US" sz="4000">
                <a:ea typeface="+mj-lt"/>
                <a:cs typeface="+mj-lt"/>
              </a:rPr>
              <a:t> </a:t>
            </a:r>
            <a:r>
              <a:rPr lang="en-US" sz="4000" err="1">
                <a:ea typeface="+mj-lt"/>
                <a:cs typeface="+mj-lt"/>
              </a:rPr>
              <a:t>Beruf</a:t>
            </a:r>
            <a:r>
              <a:rPr lang="en-US" sz="4000">
                <a:ea typeface="+mj-lt"/>
                <a:cs typeface="+mj-lt"/>
              </a:rPr>
              <a:t>"</a:t>
            </a:r>
          </a:p>
          <a:p>
            <a:endParaRPr lang="en-US"/>
          </a:p>
        </p:txBody>
      </p:sp>
      <p:pic>
        <p:nvPicPr>
          <p:cNvPr id="5" name="Picture 5" descr="A young boy sitting at a table&#10;&#10;Description generated with high confidence">
            <a:extLst>
              <a:ext uri="{FF2B5EF4-FFF2-40B4-BE49-F238E27FC236}">
                <a16:creationId xmlns:a16="http://schemas.microsoft.com/office/drawing/2014/main" xmlns="" id="{00927252-57FE-4CFF-BA47-A437D27C74D5}"/>
              </a:ext>
            </a:extLst>
          </p:cNvPr>
          <p:cNvPicPr>
            <a:picLocks noGrp="1" noChangeAspect="1"/>
          </p:cNvPicPr>
          <p:nvPr>
            <p:ph idx="1"/>
          </p:nvPr>
        </p:nvPicPr>
        <p:blipFill>
          <a:blip r:embed="rId2" cstate="print"/>
          <a:stretch>
            <a:fillRect/>
          </a:stretch>
        </p:blipFill>
        <p:spPr>
          <a:xfrm>
            <a:off x="1949961" y="1038373"/>
            <a:ext cx="7301044" cy="5494863"/>
          </a:xfrm>
        </p:spPr>
      </p:pic>
      <p:pic>
        <p:nvPicPr>
          <p:cNvPr id="8" name="Картина 7" descr="81449628_3655766644433545_6292695729425088512_n.png"/>
          <p:cNvPicPr>
            <a:picLocks noChangeAspect="1"/>
          </p:cNvPicPr>
          <p:nvPr/>
        </p:nvPicPr>
        <p:blipFill>
          <a:blip r:embed="rId3" cstate="print"/>
          <a:stretch>
            <a:fillRect/>
          </a:stretch>
        </p:blipFill>
        <p:spPr>
          <a:xfrm>
            <a:off x="9340948" y="5905786"/>
            <a:ext cx="2611901" cy="734977"/>
          </a:xfrm>
          <a:prstGeom prst="rect">
            <a:avLst/>
          </a:prstGeom>
        </p:spPr>
      </p:pic>
    </p:spTree>
    <p:extLst>
      <p:ext uri="{BB962C8B-B14F-4D97-AF65-F5344CB8AC3E}">
        <p14:creationId xmlns="" xmlns:p14="http://schemas.microsoft.com/office/powerpoint/2010/main" val="406556543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C387B0-0D2D-4C1D-A6D6-0F54FA6C1EFF}"/>
              </a:ext>
            </a:extLst>
          </p:cNvPr>
          <p:cNvSpPr>
            <a:spLocks noGrp="1"/>
          </p:cNvSpPr>
          <p:nvPr>
            <p:ph type="title"/>
          </p:nvPr>
        </p:nvSpPr>
        <p:spPr>
          <a:xfrm>
            <a:off x="2943922" y="244366"/>
            <a:ext cx="6313449" cy="1371600"/>
          </a:xfrm>
        </p:spPr>
        <p:txBody>
          <a:bodyPr/>
          <a:lstStyle/>
          <a:p>
            <a:r>
              <a:rPr lang="en-US"/>
              <a:t>Gruppe </a:t>
            </a:r>
            <a:r>
              <a:rPr lang="en-US">
                <a:ea typeface="+mj-lt"/>
                <a:cs typeface="+mj-lt"/>
              </a:rPr>
              <a:t>"Sprachfluss"</a:t>
            </a:r>
            <a:endParaRPr lang="en-US"/>
          </a:p>
        </p:txBody>
      </p:sp>
      <p:pic>
        <p:nvPicPr>
          <p:cNvPr id="4" name="Picture 4" descr="A group of people looking at a computer&#10;&#10;Description generated with very high confidence">
            <a:extLst>
              <a:ext uri="{FF2B5EF4-FFF2-40B4-BE49-F238E27FC236}">
                <a16:creationId xmlns:a16="http://schemas.microsoft.com/office/drawing/2014/main" xmlns="" id="{F1255F4E-EC63-47C6-85E6-E49FF772DB8E}"/>
              </a:ext>
            </a:extLst>
          </p:cNvPr>
          <p:cNvPicPr>
            <a:picLocks noGrp="1" noChangeAspect="1"/>
          </p:cNvPicPr>
          <p:nvPr>
            <p:ph idx="1"/>
          </p:nvPr>
        </p:nvPicPr>
        <p:blipFill>
          <a:blip r:embed="rId2" cstate="print"/>
          <a:stretch>
            <a:fillRect/>
          </a:stretch>
        </p:blipFill>
        <p:spPr>
          <a:xfrm>
            <a:off x="2693196" y="1355843"/>
            <a:ext cx="6809054" cy="5108748"/>
          </a:xfrm>
        </p:spPr>
      </p:pic>
      <p:pic>
        <p:nvPicPr>
          <p:cNvPr id="7" name="Картина 6" descr="81449628_3655766644433545_6292695729425088512_n.png"/>
          <p:cNvPicPr>
            <a:picLocks noChangeAspect="1"/>
          </p:cNvPicPr>
          <p:nvPr/>
        </p:nvPicPr>
        <p:blipFill>
          <a:blip r:embed="rId3" cstate="print"/>
          <a:stretch>
            <a:fillRect/>
          </a:stretch>
        </p:blipFill>
        <p:spPr>
          <a:xfrm>
            <a:off x="225083" y="6018328"/>
            <a:ext cx="2232074" cy="628095"/>
          </a:xfrm>
          <a:prstGeom prst="rect">
            <a:avLst/>
          </a:prstGeom>
        </p:spPr>
      </p:pic>
    </p:spTree>
    <p:extLst>
      <p:ext uri="{BB962C8B-B14F-4D97-AF65-F5344CB8AC3E}">
        <p14:creationId xmlns="" xmlns:p14="http://schemas.microsoft.com/office/powerpoint/2010/main" val="243704727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A5557B-EF72-466C-B7F3-8D5884141449}"/>
              </a:ext>
            </a:extLst>
          </p:cNvPr>
          <p:cNvSpPr>
            <a:spLocks noGrp="1"/>
          </p:cNvSpPr>
          <p:nvPr>
            <p:ph type="title"/>
          </p:nvPr>
        </p:nvSpPr>
        <p:spPr>
          <a:xfrm>
            <a:off x="1252654" y="377178"/>
            <a:ext cx="9686693" cy="1371600"/>
          </a:xfrm>
        </p:spPr>
        <p:txBody>
          <a:bodyPr>
            <a:normAutofit fontScale="90000"/>
          </a:bodyPr>
          <a:lstStyle/>
          <a:p>
            <a:r>
              <a:rPr lang="en-US"/>
              <a:t>Gruppe "</a:t>
            </a:r>
            <a:r>
              <a:rPr lang="en-US">
                <a:ea typeface="+mj-lt"/>
                <a:cs typeface="+mj-lt"/>
              </a:rPr>
              <a:t>Schlechte Kommunikation"</a:t>
            </a:r>
            <a:endParaRPr lang="en-US"/>
          </a:p>
        </p:txBody>
      </p:sp>
      <p:pic>
        <p:nvPicPr>
          <p:cNvPr id="4" name="Picture 4" descr="A group of people sitting at a table&#10;&#10;Description generated with very high confidence">
            <a:extLst>
              <a:ext uri="{FF2B5EF4-FFF2-40B4-BE49-F238E27FC236}">
                <a16:creationId xmlns:a16="http://schemas.microsoft.com/office/drawing/2014/main" xmlns="" id="{08E89025-DC48-4B96-8BAF-02FF706F5944}"/>
              </a:ext>
            </a:extLst>
          </p:cNvPr>
          <p:cNvPicPr>
            <a:picLocks noGrp="1" noChangeAspect="1"/>
          </p:cNvPicPr>
          <p:nvPr>
            <p:ph idx="1"/>
          </p:nvPr>
        </p:nvPicPr>
        <p:blipFill>
          <a:blip r:embed="rId2" cstate="print"/>
          <a:stretch>
            <a:fillRect/>
          </a:stretch>
        </p:blipFill>
        <p:spPr>
          <a:xfrm>
            <a:off x="2447304" y="1428200"/>
            <a:ext cx="6672379" cy="5002144"/>
          </a:xfrm>
        </p:spPr>
      </p:pic>
      <p:pic>
        <p:nvPicPr>
          <p:cNvPr id="9" name="Картина 8" descr="81449628_3655766644433545_6292695729425088512_n.png"/>
          <p:cNvPicPr>
            <a:picLocks noChangeAspect="1"/>
          </p:cNvPicPr>
          <p:nvPr/>
        </p:nvPicPr>
        <p:blipFill>
          <a:blip r:embed="rId3" cstate="print"/>
          <a:stretch>
            <a:fillRect/>
          </a:stretch>
        </p:blipFill>
        <p:spPr>
          <a:xfrm>
            <a:off x="9566032" y="5947989"/>
            <a:ext cx="2386818" cy="671639"/>
          </a:xfrm>
          <a:prstGeom prst="rect">
            <a:avLst/>
          </a:prstGeom>
        </p:spPr>
      </p:pic>
    </p:spTree>
    <p:extLst>
      <p:ext uri="{BB962C8B-B14F-4D97-AF65-F5344CB8AC3E}">
        <p14:creationId xmlns="" xmlns:p14="http://schemas.microsoft.com/office/powerpoint/2010/main" val="402193725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CB293D-3627-405E-8BB0-765DDF1DEAE8}"/>
              </a:ext>
            </a:extLst>
          </p:cNvPr>
          <p:cNvSpPr>
            <a:spLocks noGrp="1"/>
          </p:cNvSpPr>
          <p:nvPr>
            <p:ph type="title"/>
          </p:nvPr>
        </p:nvSpPr>
        <p:spPr>
          <a:xfrm>
            <a:off x="2627971" y="257104"/>
            <a:ext cx="6936059" cy="1371600"/>
          </a:xfrm>
        </p:spPr>
        <p:txBody>
          <a:bodyPr/>
          <a:lstStyle/>
          <a:p>
            <a:r>
              <a:rPr lang="en-US"/>
              <a:t>Gruppe </a:t>
            </a:r>
            <a:r>
              <a:rPr lang="en-US">
                <a:ea typeface="+mj-lt"/>
                <a:cs typeface="+mj-lt"/>
              </a:rPr>
              <a:t>"Freundschaft"</a:t>
            </a:r>
            <a:endParaRPr lang="en-US"/>
          </a:p>
        </p:txBody>
      </p:sp>
      <p:pic>
        <p:nvPicPr>
          <p:cNvPr id="4" name="Picture 4" descr="A group of people looking at a computer&#10;&#10;Description generated with very high confidence">
            <a:extLst>
              <a:ext uri="{FF2B5EF4-FFF2-40B4-BE49-F238E27FC236}">
                <a16:creationId xmlns:a16="http://schemas.microsoft.com/office/drawing/2014/main" xmlns="" id="{E7ECD3C6-D6EA-4243-9E48-1F9530C3D35B}"/>
              </a:ext>
            </a:extLst>
          </p:cNvPr>
          <p:cNvPicPr>
            <a:picLocks noGrp="1" noChangeAspect="1"/>
          </p:cNvPicPr>
          <p:nvPr>
            <p:ph idx="1"/>
          </p:nvPr>
        </p:nvPicPr>
        <p:blipFill>
          <a:blip r:embed="rId2" cstate="print"/>
          <a:stretch>
            <a:fillRect/>
          </a:stretch>
        </p:blipFill>
        <p:spPr>
          <a:xfrm>
            <a:off x="2706666" y="1304472"/>
            <a:ext cx="6772614" cy="5081601"/>
          </a:xfrm>
        </p:spPr>
      </p:pic>
      <p:pic>
        <p:nvPicPr>
          <p:cNvPr id="9" name="Картина 8" descr="81449628_3655766644433545_6292695729425088512_n.png"/>
          <p:cNvPicPr>
            <a:picLocks noChangeAspect="1"/>
          </p:cNvPicPr>
          <p:nvPr/>
        </p:nvPicPr>
        <p:blipFill>
          <a:blip r:embed="rId3" cstate="print"/>
          <a:stretch>
            <a:fillRect/>
          </a:stretch>
        </p:blipFill>
        <p:spPr>
          <a:xfrm>
            <a:off x="225082" y="6032395"/>
            <a:ext cx="2316480" cy="651847"/>
          </a:xfrm>
          <a:prstGeom prst="rect">
            <a:avLst/>
          </a:prstGeom>
        </p:spPr>
      </p:pic>
    </p:spTree>
    <p:extLst>
      <p:ext uri="{BB962C8B-B14F-4D97-AF65-F5344CB8AC3E}">
        <p14:creationId xmlns="" xmlns:p14="http://schemas.microsoft.com/office/powerpoint/2010/main" val="400884371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627738-3C82-48D8-BECD-66A6FD0EB89F}"/>
              </a:ext>
            </a:extLst>
          </p:cNvPr>
          <p:cNvSpPr>
            <a:spLocks noGrp="1"/>
          </p:cNvSpPr>
          <p:nvPr>
            <p:ph type="title"/>
          </p:nvPr>
        </p:nvSpPr>
        <p:spPr>
          <a:xfrm>
            <a:off x="3404171" y="340947"/>
            <a:ext cx="5495693" cy="1371600"/>
          </a:xfrm>
        </p:spPr>
        <p:txBody>
          <a:bodyPr/>
          <a:lstStyle/>
          <a:p>
            <a:r>
              <a:rPr lang="en-US">
                <a:ea typeface="+mj-lt"/>
                <a:cs typeface="+mj-lt"/>
              </a:rPr>
              <a:t>Gruppe "Zuhören"</a:t>
            </a:r>
          </a:p>
        </p:txBody>
      </p:sp>
      <p:pic>
        <p:nvPicPr>
          <p:cNvPr id="4" name="Picture 4" descr="A group of people sitting at a table&#10;&#10;Description generated with very high confidence">
            <a:extLst>
              <a:ext uri="{FF2B5EF4-FFF2-40B4-BE49-F238E27FC236}">
                <a16:creationId xmlns:a16="http://schemas.microsoft.com/office/drawing/2014/main" xmlns="" id="{CCBAC755-09E4-4B22-AB26-7B740438E789}"/>
              </a:ext>
            </a:extLst>
          </p:cNvPr>
          <p:cNvPicPr>
            <a:picLocks noGrp="1" noChangeAspect="1"/>
          </p:cNvPicPr>
          <p:nvPr>
            <p:ph idx="1"/>
          </p:nvPr>
        </p:nvPicPr>
        <p:blipFill>
          <a:blip r:embed="rId2" cstate="print"/>
          <a:stretch>
            <a:fillRect/>
          </a:stretch>
        </p:blipFill>
        <p:spPr>
          <a:xfrm>
            <a:off x="2758245" y="1379126"/>
            <a:ext cx="6783264" cy="5067087"/>
          </a:xfrm>
        </p:spPr>
      </p:pic>
      <p:pic>
        <p:nvPicPr>
          <p:cNvPr id="9" name="Картина 8" descr="81449628_3655766644433545_6292695729425088512_n.png"/>
          <p:cNvPicPr>
            <a:picLocks noChangeAspect="1"/>
          </p:cNvPicPr>
          <p:nvPr/>
        </p:nvPicPr>
        <p:blipFill>
          <a:blip r:embed="rId3" cstate="print"/>
          <a:stretch>
            <a:fillRect/>
          </a:stretch>
        </p:blipFill>
        <p:spPr>
          <a:xfrm>
            <a:off x="9593797" y="5976125"/>
            <a:ext cx="2359051" cy="663826"/>
          </a:xfrm>
          <a:prstGeom prst="rect">
            <a:avLst/>
          </a:prstGeom>
        </p:spPr>
      </p:pic>
    </p:spTree>
    <p:extLst>
      <p:ext uri="{BB962C8B-B14F-4D97-AF65-F5344CB8AC3E}">
        <p14:creationId xmlns="" xmlns:p14="http://schemas.microsoft.com/office/powerpoint/2010/main" val="169980106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AD23DA-705B-4C80-96E2-8FC2FF4E5346}"/>
              </a:ext>
            </a:extLst>
          </p:cNvPr>
          <p:cNvSpPr>
            <a:spLocks noGrp="1"/>
          </p:cNvSpPr>
          <p:nvPr>
            <p:ph type="title"/>
          </p:nvPr>
        </p:nvSpPr>
        <p:spPr>
          <a:xfrm>
            <a:off x="3510776" y="277360"/>
            <a:ext cx="5170449" cy="1371600"/>
          </a:xfrm>
        </p:spPr>
        <p:txBody>
          <a:bodyPr/>
          <a:lstStyle/>
          <a:p>
            <a:r>
              <a:rPr lang="en-US">
                <a:ea typeface="+mj-lt"/>
                <a:cs typeface="+mj-lt"/>
              </a:rPr>
              <a:t>Gruppe "Familie"</a:t>
            </a:r>
            <a:endParaRPr lang="en-US"/>
          </a:p>
        </p:txBody>
      </p:sp>
      <p:pic>
        <p:nvPicPr>
          <p:cNvPr id="4" name="Picture 4" descr="A group of people sitting at a table looking at a computer&#10;&#10;Description generated with high confidence">
            <a:extLst>
              <a:ext uri="{FF2B5EF4-FFF2-40B4-BE49-F238E27FC236}">
                <a16:creationId xmlns:a16="http://schemas.microsoft.com/office/drawing/2014/main" xmlns="" id="{D1517623-13BB-4350-9328-88040D04D110}"/>
              </a:ext>
            </a:extLst>
          </p:cNvPr>
          <p:cNvPicPr>
            <a:picLocks noGrp="1" noChangeAspect="1"/>
          </p:cNvPicPr>
          <p:nvPr>
            <p:ph idx="1"/>
          </p:nvPr>
        </p:nvPicPr>
        <p:blipFill>
          <a:blip r:embed="rId2" cstate="print"/>
          <a:stretch>
            <a:fillRect/>
          </a:stretch>
        </p:blipFill>
        <p:spPr>
          <a:xfrm>
            <a:off x="2729845" y="1348012"/>
            <a:ext cx="6741082" cy="5051531"/>
          </a:xfrm>
        </p:spPr>
      </p:pic>
      <p:pic>
        <p:nvPicPr>
          <p:cNvPr id="9" name="Картина 8" descr="81449628_3655766644433545_6292695729425088512_n.png"/>
          <p:cNvPicPr>
            <a:picLocks noChangeAspect="1"/>
          </p:cNvPicPr>
          <p:nvPr/>
        </p:nvPicPr>
        <p:blipFill>
          <a:blip r:embed="rId3" cstate="print"/>
          <a:stretch>
            <a:fillRect/>
          </a:stretch>
        </p:blipFill>
        <p:spPr>
          <a:xfrm>
            <a:off x="239151" y="5990192"/>
            <a:ext cx="2309056" cy="649758"/>
          </a:xfrm>
          <a:prstGeom prst="rect">
            <a:avLst/>
          </a:prstGeom>
        </p:spPr>
      </p:pic>
    </p:spTree>
    <p:extLst>
      <p:ext uri="{BB962C8B-B14F-4D97-AF65-F5344CB8AC3E}">
        <p14:creationId xmlns="" xmlns:p14="http://schemas.microsoft.com/office/powerpoint/2010/main" val="151719232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office theme</Template>
  <TotalTime>41</TotalTime>
  <Words>200</Words>
  <Application>Microsoft Office PowerPoint</Application>
  <PresentationFormat>По избор</PresentationFormat>
  <Paragraphs>28</Paragraphs>
  <Slides>15</Slides>
  <Notes>0</Notes>
  <HiddenSlides>0</HiddenSlides>
  <MMClips>0</MMClips>
  <ScaleCrop>false</ScaleCrop>
  <HeadingPairs>
    <vt:vector size="4" baseType="variant">
      <vt:variant>
        <vt:lpstr>Тема</vt:lpstr>
      </vt:variant>
      <vt:variant>
        <vt:i4>1</vt:i4>
      </vt:variant>
      <vt:variant>
        <vt:lpstr>Заглавия на слайдовете</vt:lpstr>
      </vt:variant>
      <vt:variant>
        <vt:i4>15</vt:i4>
      </vt:variant>
    </vt:vector>
  </HeadingPairs>
  <TitlesOfParts>
    <vt:vector size="16" baseType="lpstr">
      <vt:lpstr>Savon</vt:lpstr>
      <vt:lpstr>Unsere Arbeit zum Thema "Kommunikation"</vt:lpstr>
      <vt:lpstr>Wortigel "Freundschaft"</vt:lpstr>
      <vt:lpstr>Etwas Größeres - Mindmap Kommunikation</vt:lpstr>
      <vt:lpstr>Gruppe "Gute Kommunikation im Beruf" </vt:lpstr>
      <vt:lpstr>Gruppe "Sprachfluss"</vt:lpstr>
      <vt:lpstr>Gruppe "Schlechte Kommunikation"</vt:lpstr>
      <vt:lpstr>Gruppe "Freundschaft"</vt:lpstr>
      <vt:lpstr>Gruppe "Zuhören"</vt:lpstr>
      <vt:lpstr>Gruppe "Familie"</vt:lpstr>
      <vt:lpstr>Das Ergebnis unserer Mühe</vt:lpstr>
      <vt:lpstr>Слайд 11</vt:lpstr>
      <vt:lpstr>Aktivitäten auf Englisch</vt:lpstr>
      <vt:lpstr>Projekt "Gute Kommunikation"</vt:lpstr>
      <vt:lpstr>Bonus: schönes Bild</vt:lpstr>
      <vt:lpstr>Am Ende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Unsere Arbeit zum Thema "Kommunikation"</dc:title>
  <dc:creator>ASPIRE</dc:creator>
  <cp:lastModifiedBy>ASPIRE</cp:lastModifiedBy>
  <cp:revision>55</cp:revision>
  <dcterms:created xsi:type="dcterms:W3CDTF">2019-11-10T16:31:54Z</dcterms:created>
  <dcterms:modified xsi:type="dcterms:W3CDTF">2020-05-21T11:06:53Z</dcterms:modified>
</cp:coreProperties>
</file>