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0" r:id="rId4"/>
    <p:sldId id="273" r:id="rId5"/>
    <p:sldId id="267" r:id="rId6"/>
    <p:sldId id="258" r:id="rId7"/>
    <p:sldId id="261" r:id="rId8"/>
    <p:sldId id="262" r:id="rId9"/>
    <p:sldId id="263" r:id="rId10"/>
    <p:sldId id="259" r:id="rId11"/>
    <p:sldId id="268" r:id="rId12"/>
    <p:sldId id="269" r:id="rId13"/>
    <p:sldId id="272" r:id="rId14"/>
    <p:sldId id="274" r:id="rId1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B697BC-8D5C-4C03-8410-F2B88238D3C7}" v="1125" dt="2021-04-09T14:48:02.897"/>
    <p1510:client id="{0F7FFAD9-7402-46C0-ABA6-8DFC7177EA67}" v="274" dt="2021-04-09T16:23:06.402"/>
    <p1510:client id="{2DC4DBCF-0A8F-4FAB-9C30-1671736057A9}" v="38" dt="2022-01-25T14:01:25.210"/>
    <p1510:client id="{38D0E896-360A-4622-815E-1A290662AFBD}" v="821" dt="2021-04-09T15:01:35.399"/>
    <p1510:client id="{41337DD7-5AD6-4CA9-B3AB-9835BC6F4132}" v="24" dt="2021-04-11T13:48:46.960"/>
    <p1510:client id="{46601B1E-C0D5-44CA-AFB2-6A03892C3F94}" v="21" dt="2021-04-12T18:54:39.963"/>
    <p1510:client id="{532C2F6E-4200-45E4-BE0E-171E0B39DBE9}" v="12" dt="2021-04-11T13:53:36.657"/>
    <p1510:client id="{5DCCDA4E-EC7D-426D-A4B4-052F8EB8D88F}" v="4" dt="2021-04-09T15:40:19.755"/>
    <p1510:client id="{62F8B393-9613-4957-BB11-1D3C1B06234D}" v="24" dt="2022-01-25T14:12:23.581"/>
    <p1510:client id="{6700DD88-07F4-465F-9574-1531F10D7419}" v="52" dt="2021-04-09T13:36:12.990"/>
    <p1510:client id="{6AC68759-443B-4CEA-9F79-D25B914D380E}" v="875" dt="2021-04-09T15:23:58.149"/>
    <p1510:client id="{7413C9CA-F403-46E4-B4FB-2A4BC110F460}" v="66" dt="2021-04-09T15:15:58.304"/>
    <p1510:client id="{7FA5D262-10FE-4EC3-BBB7-B99712F38A47}" v="25" dt="2021-04-09T13:40:06.360"/>
    <p1510:client id="{82BE6B0A-126F-4287-909A-7AF103086E34}" v="40" dt="2021-04-13T14:43:15.906"/>
    <p1510:client id="{8863DE6A-39C9-45D9-AB64-580E06EA23AC}" v="5" dt="2021-04-09T15:14:06.593"/>
    <p1510:client id="{92D58D81-A2BB-498B-BA38-72BDDB5D66A3}" v="5" dt="2021-04-11T13:53:47.019"/>
    <p1510:client id="{982CA1C2-F869-46F0-B64D-0D08CEC5AD1F}" v="22" dt="2021-04-09T12:39:03.110"/>
    <p1510:client id="{A2216A7E-01DE-4321-9FF3-95C27F17D0B0}" v="35" dt="2021-04-10T09:49:26.441"/>
    <p1510:client id="{A709A6AA-B962-4644-BF16-DC8D86078D0A}" v="45" dt="2021-04-11T13:52:58.361"/>
    <p1510:client id="{AB4017D6-2472-4850-8800-B443CA1C25BB}" v="14" dt="2022-02-02T13:53:44.265"/>
    <p1510:client id="{ACDCF438-DC63-49AA-83AD-6257285436BE}" v="17" dt="2021-04-11T13:42:24.009"/>
    <p1510:client id="{BFD77F78-EFAA-4825-856B-4BF15B96C4B4}" v="23" dt="2021-04-11T14:05:33.418"/>
    <p1510:client id="{CD976D58-65AA-4D01-9C99-1BF8BD2EF990}" v="25" dt="2022-01-25T14:13:42.636"/>
    <p1510:client id="{DB4EE29A-E4CD-4E9A-A4CE-40C268B9BF85}" v="565" dt="2021-04-09T14:47:55.461"/>
    <p1510:client id="{E4E67535-B77E-42D1-8E08-50F117267AD1}" v="195" dt="2021-04-11T14:05:32.364"/>
    <p1510:client id="{ECEEE537-78A1-4D12-9BA4-C18DA9F5C7B1}" v="14" dt="2021-04-09T13:18:31.976"/>
    <p1510:client id="{EEDCAE24-BBE6-4A9B-84F2-EBA720E008DC}" v="82" dt="2021-04-08T13:47:55.867"/>
    <p1510:client id="{F60E5E0C-4ACF-44F2-BA4D-F0A66AB1446E}" v="4" dt="2021-04-09T16:19:56.339"/>
    <p1510:client id="{FA777E61-0C36-41BA-BB58-C12A755F6BFC}" v="21" dt="2021-04-09T15:20:44.9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237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746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034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712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302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992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6071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449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965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9018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424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755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!!BGRectangle">
            <a:extLst>
              <a:ext uri="{FF2B5EF4-FFF2-40B4-BE49-F238E27FC236}">
                <a16:creationId xmlns:a16="http://schemas.microsoft.com/office/drawing/2014/main" xmlns="" id="{F1611BA9-268A-49A6-84F8-FC91536686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xmlns="" id="{E20EB187-900F-4AF5-813B-101456D9FD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Картина 4" descr="Картина, която съдържа дърво, открито, планина, природа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ADC52027-C1CD-479F-B0CC-4400BBC93E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7349" y="1200152"/>
            <a:ext cx="6897171" cy="4457696"/>
          </a:xfrm>
        </p:spPr>
        <p:txBody>
          <a:bodyPr anchor="ctr">
            <a:normAutofit/>
          </a:bodyPr>
          <a:lstStyle/>
          <a:p>
            <a:pPr algn="l"/>
            <a:r>
              <a:rPr lang="en-GB" sz="7200">
                <a:solidFill>
                  <a:srgbClr val="FFFFFF"/>
                </a:solidFill>
                <a:ea typeface="+mj-lt"/>
                <a:cs typeface="+mj-lt"/>
              </a:rPr>
              <a:t>Bulgaria, Pleven and our Foreign Language School</a:t>
            </a:r>
          </a:p>
        </p:txBody>
      </p:sp>
      <p:sp>
        <p:nvSpPr>
          <p:cNvPr id="16" name="!!Line">
            <a:extLst>
              <a:ext uri="{FF2B5EF4-FFF2-40B4-BE49-F238E27FC236}">
                <a16:creationId xmlns:a16="http://schemas.microsoft.com/office/drawing/2014/main" xmlns="" id="{1825D5AF-D278-4D9A-A4F5-A1A1D35076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59936" y="2286000"/>
            <a:ext cx="27432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343CD984-F95D-48AA-97B3-0EAC03D3F18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870" y="6251888"/>
            <a:ext cx="2085975" cy="695325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622EAC33-9E96-4EB5-BB90-16DCD6A378C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279" y="4774197"/>
            <a:ext cx="2083420" cy="148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6" descr="Картина, която съдържа сграда, небе, открито, апартамент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F625F060-5BDB-4E52-969A-5126F3C3A9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541" b="244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2DC68FD2-2F0E-4314-ABD8-B57F719E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GB" sz="400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Foreign Language School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19647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road, building, outdoor&#10;&#10;Description automatically generated">
            <a:extLst>
              <a:ext uri="{FF2B5EF4-FFF2-40B4-BE49-F238E27FC236}">
                <a16:creationId xmlns:a16="http://schemas.microsoft.com/office/drawing/2014/main" xmlns="" id="{9EBD059E-1BD4-4845-B0BA-776EB739A9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9091" r="909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2B1D4F77-A17C-43D7-B7FA-545148E4E9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F275DC-BF20-4C93-9DD0-B80271A7C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History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50BF408-8150-4548-8B07-0D60D4365334}"/>
              </a:ext>
            </a:extLst>
          </p:cNvPr>
          <p:cNvSpPr txBox="1"/>
          <p:nvPr/>
        </p:nvSpPr>
        <p:spPr>
          <a:xfrm>
            <a:off x="594110" y="2121763"/>
            <a:ext cx="3764826" cy="377301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founded by </a:t>
            </a:r>
            <a:r>
              <a:rPr lang="en-US" sz="2000" dirty="0" err="1"/>
              <a:t>Emanuil</a:t>
            </a:r>
            <a:r>
              <a:rPr lang="en-US" sz="2000" dirty="0"/>
              <a:t> </a:t>
            </a:r>
            <a:r>
              <a:rPr lang="en-US" sz="2000" dirty="0" err="1"/>
              <a:t>Vaskidovich</a:t>
            </a:r>
            <a:endParaRPr lang="en-US" sz="2000" dirty="0">
              <a:cs typeface="Calibri"/>
            </a:endParaRPr>
          </a:p>
          <a:p>
            <a:pPr marL="28575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in the school year 1849/1850</a:t>
            </a:r>
            <a:endParaRPr lang="en-US" sz="2000" dirty="0">
              <a:cs typeface="Calibri"/>
            </a:endParaRPr>
          </a:p>
          <a:p>
            <a:pPr marL="28575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in </a:t>
            </a:r>
            <a:r>
              <a:rPr lang="en-US" sz="2000" dirty="0"/>
              <a:t>1963 - High School with Russian language teaching</a:t>
            </a:r>
            <a:endParaRPr lang="en-US" sz="2000" dirty="0">
              <a:cs typeface="Calibri"/>
            </a:endParaRPr>
          </a:p>
          <a:p>
            <a:pPr marL="28575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since 1982, the school has been associated with UNESCO </a:t>
            </a:r>
            <a:endParaRPr lang="en-US" sz="2000" dirty="0">
              <a:cs typeface="Calibri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2434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C526174B-FFB7-4412-9B8A-7D787FCC10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</a:blip>
          <a:srcRect l="33352" r="7909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7B708D-B801-49B7-BF6E-78F9B72A2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In Modern Times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6784CA-9757-4CE1-A5CF-443F94E7B06F}"/>
              </a:ext>
            </a:extLst>
          </p:cNvPr>
          <p:cNvSpPr txBox="1"/>
          <p:nvPr/>
        </p:nvSpPr>
        <p:spPr>
          <a:xfrm>
            <a:off x="804997" y="2272143"/>
            <a:ext cx="4706803" cy="378883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28575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from the 1986/1987 school year - intensive study of English, German, French and Spanish</a:t>
            </a:r>
          </a:p>
          <a:p>
            <a:pPr marL="28575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from the school year 2021/2022 - Profiled High School with foreign language teaching (PGPCHE) "</a:t>
            </a:r>
            <a:r>
              <a:rPr lang="en-US" sz="2000" dirty="0" err="1">
                <a:solidFill>
                  <a:srgbClr val="000000"/>
                </a:solidFill>
              </a:rPr>
              <a:t>Dimitar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Dimov</a:t>
            </a:r>
            <a:r>
              <a:rPr lang="en-US" sz="2000" dirty="0">
                <a:solidFill>
                  <a:srgbClr val="000000"/>
                </a:solidFill>
              </a:rPr>
              <a:t>"</a:t>
            </a:r>
            <a:endParaRPr lang="en-US" sz="2000" dirty="0">
              <a:solidFill>
                <a:srgbClr val="000000"/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educates students from VIII to XII </a:t>
            </a:r>
            <a:r>
              <a:rPr lang="en-US" sz="2000" dirty="0" smtClean="0">
                <a:solidFill>
                  <a:srgbClr val="000000"/>
                </a:solidFill>
              </a:rPr>
              <a:t>class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3337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5" descr="Картина, която съдържа лице, закрито, хора, група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7D8F94BA-20FF-4C84-B205-FA8CA7F169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</a:blip>
          <a:srcRect l="2709" r="27364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7FA4B1-53F7-487F-BCDC-745F4FC5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Achievements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FBD6CF9-F1BD-4A74-B960-F263C68A89FC}"/>
              </a:ext>
            </a:extLst>
          </p:cNvPr>
          <p:cNvSpPr txBox="1"/>
          <p:nvPr/>
        </p:nvSpPr>
        <p:spPr>
          <a:xfrm>
            <a:off x="804997" y="2272143"/>
            <a:ext cx="4706803" cy="378883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many first and second places in numerous Olympiads and competitions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 lots of activity history in many European projects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a German certificate exam centre and intensive courses in many European languages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0608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92DD9CAB-32E1-4BCD-A857-A21638405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419444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 for your attention!</a:t>
            </a:r>
            <a:endParaRPr lang="en-US" kern="120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6DFB845-323F-462B-B7FF-65F8E7D39A4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0" y="6086205"/>
            <a:ext cx="2085975" cy="695325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25FA5C93-A13C-4225-8AED-26C462E1B23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45083" y="4922232"/>
            <a:ext cx="2743200" cy="193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8742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6" descr="Картина, която съдържа трева, открито, небе, природа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A798326E-6EBB-4514-A0F3-C551C9E1D6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653E188E-DF63-479E-A772-C5A8308D6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GB" sz="400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Bulgaria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63740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xmlns="" id="{129F4FEF-3F4E-4042-8E6D-C24E201FB3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3E886A5C-E8B3-43B5-B444-5B0F1A8D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1335891"/>
            <a:ext cx="5105400" cy="763419"/>
          </a:xfrm>
        </p:spPr>
        <p:txBody>
          <a:bodyPr anchor="b">
            <a:normAutofit/>
          </a:bodyPr>
          <a:lstStyle/>
          <a:p>
            <a:r>
              <a:rPr lang="en-GB" sz="4000">
                <a:cs typeface="Calibri Light"/>
              </a:rPr>
              <a:t>Our country  - Bulgaria</a:t>
            </a:r>
          </a:p>
        </p:txBody>
      </p:sp>
      <p:pic>
        <p:nvPicPr>
          <p:cNvPr id="4" name="Картина 4" descr="Картина, която съдържа карта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EF8A5C58-A97A-4039-88D9-C3A540C52E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8074"/>
          <a:stretch/>
        </p:blipFill>
        <p:spPr>
          <a:xfrm>
            <a:off x="20" y="10"/>
            <a:ext cx="6105116" cy="4191736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</p:pic>
      <p:pic>
        <p:nvPicPr>
          <p:cNvPr id="6" name="Картина 6" descr="Free stock photo of bulgarian, clouds, flag">
            <a:extLst>
              <a:ext uri="{FF2B5EF4-FFF2-40B4-BE49-F238E27FC236}">
                <a16:creationId xmlns:a16="http://schemas.microsoft.com/office/drawing/2014/main" xmlns="" id="{120EC2E8-8B5F-48CA-97B8-A15F43C500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21282" r="-2" b="8057"/>
          <a:stretch/>
        </p:blipFill>
        <p:spPr>
          <a:xfrm>
            <a:off x="462420" y="4304418"/>
            <a:ext cx="5414116" cy="2553582"/>
          </a:xfrm>
          <a:custGeom>
            <a:avLst/>
            <a:gdLst/>
            <a:ahLst/>
            <a:cxnLst/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6CC437D5-09C5-4462-BF6C-23BADA11C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509" y="2664918"/>
            <a:ext cx="5491619" cy="305275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400" dirty="0">
                <a:ea typeface="+mn-lt"/>
                <a:cs typeface="+mn-lt"/>
              </a:rPr>
              <a:t>A country with beautiful </a:t>
            </a:r>
            <a:r>
              <a:rPr lang="en-GB" sz="2400" dirty="0" smtClean="0">
                <a:ea typeface="+mn-lt"/>
                <a:cs typeface="+mn-lt"/>
              </a:rPr>
              <a:t>nature</a:t>
            </a:r>
            <a:r>
              <a:rPr lang="bg-BG" sz="2400" dirty="0" smtClean="0">
                <a:ea typeface="+mn-lt"/>
                <a:cs typeface="+mn-lt"/>
              </a:rPr>
              <a:t> </a:t>
            </a:r>
            <a:r>
              <a:rPr lang="de-DE" sz="2400" dirty="0" smtClean="0">
                <a:ea typeface="+mn-lt"/>
                <a:cs typeface="+mn-lt"/>
              </a:rPr>
              <a:t>and</a:t>
            </a:r>
            <a:r>
              <a:rPr lang="en-GB" sz="2400" dirty="0" smtClean="0">
                <a:ea typeface="+mn-lt"/>
                <a:cs typeface="+mn-lt"/>
              </a:rPr>
              <a:t> </a:t>
            </a:r>
            <a:r>
              <a:rPr lang="en-GB" sz="2400" dirty="0">
                <a:ea typeface="+mn-lt"/>
                <a:cs typeface="+mn-lt"/>
              </a:rPr>
              <a:t>rich </a:t>
            </a:r>
            <a:r>
              <a:rPr lang="en-GB" sz="2400" dirty="0" smtClean="0">
                <a:ea typeface="+mn-lt"/>
                <a:cs typeface="+mn-lt"/>
              </a:rPr>
              <a:t>history</a:t>
            </a:r>
            <a:endParaRPr lang="en-GB" sz="2400" dirty="0">
              <a:cs typeface="Calibri"/>
            </a:endParaRPr>
          </a:p>
          <a:p>
            <a:r>
              <a:rPr lang="en-GB" sz="2400" dirty="0">
                <a:ea typeface="+mn-lt"/>
                <a:cs typeface="+mn-lt"/>
              </a:rPr>
              <a:t>Bulgarian borders - Romania, Serbia and Northern Macedonia, Turkey and Greece and the Black Sea</a:t>
            </a:r>
            <a:endParaRPr lang="en-GB" sz="2400" dirty="0">
              <a:cs typeface="Calibri"/>
            </a:endParaRPr>
          </a:p>
          <a:p>
            <a:r>
              <a:rPr lang="en-GB" sz="2400" dirty="0">
                <a:cs typeface="Calibri"/>
              </a:rPr>
              <a:t>Bulgarian flag - </a:t>
            </a:r>
            <a:r>
              <a:rPr lang="en-GB" sz="2400" dirty="0">
                <a:ea typeface="+mn-lt"/>
                <a:cs typeface="+mn-lt"/>
              </a:rPr>
              <a:t>three horizontal </a:t>
            </a:r>
            <a:r>
              <a:rPr lang="en-GB" sz="2400" dirty="0" err="1">
                <a:ea typeface="+mn-lt"/>
                <a:cs typeface="+mn-lt"/>
              </a:rPr>
              <a:t>colors</a:t>
            </a:r>
            <a:r>
              <a:rPr lang="en-GB" sz="2400" dirty="0">
                <a:ea typeface="+mn-lt"/>
                <a:cs typeface="+mn-lt"/>
              </a:rPr>
              <a:t>: white, green and red</a:t>
            </a:r>
            <a:endParaRPr lang="en-GB" sz="2400" dirty="0">
              <a:cs typeface="Calibri"/>
            </a:endParaRPr>
          </a:p>
          <a:p>
            <a:pPr marL="0" indent="0">
              <a:buNone/>
            </a:pPr>
            <a:endParaRPr lang="bg-BG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3948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xmlns="" id="{1557A916-FDD1-44A1-A7A1-70009FD6BE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791871C2-CF08-4238-BDE1-49B8AA11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085" y="1129084"/>
            <a:ext cx="3689091" cy="1960157"/>
          </a:xfrm>
        </p:spPr>
        <p:txBody>
          <a:bodyPr anchor="b">
            <a:normAutofit/>
          </a:bodyPr>
          <a:lstStyle/>
          <a:p>
            <a:r>
              <a:rPr lang="en-GB" sz="4000">
                <a:ea typeface="+mj-lt"/>
                <a:cs typeface="+mj-lt"/>
              </a:rPr>
              <a:t>The cuisine and traditions of Bulgaria</a:t>
            </a:r>
            <a:endParaRPr lang="bg-BG" sz="4000">
              <a:cs typeface="Calibri Light"/>
            </a:endParaRPr>
          </a:p>
        </p:txBody>
      </p:sp>
      <p:pic>
        <p:nvPicPr>
          <p:cNvPr id="5" name="Картина 5" descr="Картина, която съдържа текст, закрито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A7342A58-FF5B-4977-9BBD-9382F9AA9B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6078" b="-7"/>
          <a:stretch/>
        </p:blipFill>
        <p:spPr>
          <a:xfrm>
            <a:off x="5355120" y="1519571"/>
            <a:ext cx="2294762" cy="2009922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</p:spPr>
      </p:pic>
      <p:pic>
        <p:nvPicPr>
          <p:cNvPr id="6" name="Картина 6" descr="Картина, която съдържа лице, закрито, природа, гледане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CDAB61C2-8028-417A-802A-34B1DE48CC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6574" r="-1" b="13642"/>
          <a:stretch/>
        </p:blipFill>
        <p:spPr>
          <a:xfrm>
            <a:off x="20" y="1"/>
            <a:ext cx="6770047" cy="2456679"/>
          </a:xfrm>
          <a:custGeom>
            <a:avLst/>
            <a:gdLst/>
            <a:ahLst/>
            <a:cxnLst/>
            <a:rect l="l" t="t" r="r" b="b"/>
            <a:pathLst>
              <a:path w="6770067" h="2456679">
                <a:moveTo>
                  <a:pt x="6770067" y="603033"/>
                </a:moveTo>
                <a:lnTo>
                  <a:pt x="6770067" y="617220"/>
                </a:lnTo>
                <a:lnTo>
                  <a:pt x="6768113" y="610127"/>
                </a:lnTo>
                <a:close/>
                <a:moveTo>
                  <a:pt x="0" y="0"/>
                </a:moveTo>
                <a:lnTo>
                  <a:pt x="6588505" y="0"/>
                </a:lnTo>
                <a:lnTo>
                  <a:pt x="6460879" y="219780"/>
                </a:lnTo>
                <a:cubicBezTo>
                  <a:pt x="5374128" y="2091240"/>
                  <a:pt x="5374128" y="2091240"/>
                  <a:pt x="5374128" y="2091240"/>
                </a:cubicBezTo>
                <a:cubicBezTo>
                  <a:pt x="5251862" y="2317464"/>
                  <a:pt x="5007334" y="2456679"/>
                  <a:pt x="4754071" y="2456679"/>
                </a:cubicBezTo>
                <a:cubicBezTo>
                  <a:pt x="710608" y="2456679"/>
                  <a:pt x="710608" y="2456679"/>
                  <a:pt x="710608" y="2456679"/>
                </a:cubicBezTo>
                <a:cubicBezTo>
                  <a:pt x="448613" y="2456679"/>
                  <a:pt x="212817" y="2317464"/>
                  <a:pt x="81819" y="2091240"/>
                </a:cubicBezTo>
                <a:lnTo>
                  <a:pt x="0" y="1949732"/>
                </a:lnTo>
                <a:close/>
              </a:path>
            </a:pathLst>
          </a:custGeom>
        </p:spPr>
      </p:pic>
      <p:pic>
        <p:nvPicPr>
          <p:cNvPr id="4" name="Картина 4" descr="Картина, която съдържа закуска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17034C68-581A-4CA4-8D8E-A18076D552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8589" r="-1" b="8592"/>
          <a:stretch/>
        </p:blipFill>
        <p:spPr>
          <a:xfrm>
            <a:off x="20" y="2619612"/>
            <a:ext cx="7498453" cy="4238389"/>
          </a:xfrm>
          <a:custGeom>
            <a:avLst/>
            <a:gdLst/>
            <a:ahLst/>
            <a:cxnLst/>
            <a:rect l="l" t="t" r="r" b="b"/>
            <a:pathLst>
              <a:path w="7498473" h="4238389">
                <a:moveTo>
                  <a:pt x="6770067" y="1839459"/>
                </a:moveTo>
                <a:lnTo>
                  <a:pt x="6770067" y="1853646"/>
                </a:lnTo>
                <a:lnTo>
                  <a:pt x="6768113" y="1846552"/>
                </a:lnTo>
                <a:close/>
                <a:moveTo>
                  <a:pt x="710608" y="0"/>
                </a:moveTo>
                <a:cubicBezTo>
                  <a:pt x="710608" y="0"/>
                  <a:pt x="710608" y="0"/>
                  <a:pt x="4754071" y="0"/>
                </a:cubicBezTo>
                <a:cubicBezTo>
                  <a:pt x="5007334" y="0"/>
                  <a:pt x="5251862" y="139215"/>
                  <a:pt x="5374128" y="365439"/>
                </a:cubicBezTo>
                <a:cubicBezTo>
                  <a:pt x="5374128" y="365439"/>
                  <a:pt x="5374128" y="365439"/>
                  <a:pt x="7400224" y="3854515"/>
                </a:cubicBezTo>
                <a:cubicBezTo>
                  <a:pt x="7465723" y="3963277"/>
                  <a:pt x="7498473" y="4087266"/>
                  <a:pt x="7498473" y="4211255"/>
                </a:cubicBezTo>
                <a:lnTo>
                  <a:pt x="7494852" y="4238389"/>
                </a:lnTo>
                <a:lnTo>
                  <a:pt x="0" y="4238389"/>
                </a:lnTo>
                <a:lnTo>
                  <a:pt x="0" y="506947"/>
                </a:lnTo>
                <a:lnTo>
                  <a:pt x="81819" y="365439"/>
                </a:lnTo>
                <a:cubicBezTo>
                  <a:pt x="212817" y="139215"/>
                  <a:pt x="448613" y="0"/>
                  <a:pt x="710608" y="0"/>
                </a:cubicBezTo>
                <a:close/>
              </a:path>
            </a:pathLst>
          </a:custGeom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49CFF26C-BA20-48E6-8472-50080227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6085" y="3236181"/>
            <a:ext cx="3689091" cy="219551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2400">
                <a:ea typeface="+mn-lt"/>
                <a:cs typeface="+mn-lt"/>
              </a:rPr>
              <a:t>Traditional meals</a:t>
            </a:r>
          </a:p>
          <a:p>
            <a:r>
              <a:rPr lang="en-GB" sz="2400">
                <a:ea typeface="+mn-lt"/>
                <a:cs typeface="+mn-lt"/>
              </a:rPr>
              <a:t>Music</a:t>
            </a:r>
          </a:p>
          <a:p>
            <a:r>
              <a:rPr lang="en-GB" sz="2400">
                <a:ea typeface="+mn-lt"/>
                <a:cs typeface="+mn-lt"/>
              </a:rPr>
              <a:t>Fire dance</a:t>
            </a:r>
          </a:p>
          <a:p>
            <a:r>
              <a:rPr lang="en-GB" sz="2400">
                <a:ea typeface="+mn-lt"/>
                <a:cs typeface="+mn-lt"/>
              </a:rPr>
              <a:t>Rose picking</a:t>
            </a:r>
          </a:p>
          <a:p>
            <a:pPr lvl="1"/>
            <a:r>
              <a:rPr lang="en-GB">
                <a:ea typeface="+mn-lt"/>
                <a:cs typeface="+mn-lt"/>
              </a:rPr>
              <a:t>Rose oil</a:t>
            </a:r>
          </a:p>
        </p:txBody>
      </p:sp>
    </p:spTree>
    <p:extLst>
      <p:ext uri="{BB962C8B-B14F-4D97-AF65-F5344CB8AC3E}">
        <p14:creationId xmlns:p14="http://schemas.microsoft.com/office/powerpoint/2010/main" xmlns="" val="2042031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Картина 4" descr="Картина, която съдържа небе, открито, град, планина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931CE518-66B3-4D9A-9E7A-EC015F5D8F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20689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BAF74179-26E4-4F52-8FC8-9BD8FCD60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8797"/>
            <a:ext cx="3822189" cy="1899912"/>
          </a:xfrm>
        </p:spPr>
        <p:txBody>
          <a:bodyPr>
            <a:normAutofit/>
          </a:bodyPr>
          <a:lstStyle/>
          <a:p>
            <a:r>
              <a:rPr lang="bg-BG" sz="4000">
                <a:cs typeface="Calibri Light"/>
              </a:rPr>
              <a:t>Capital</a:t>
            </a:r>
            <a:endParaRPr lang="bg-BG" sz="400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17356E42-21F7-46F0-9CD0-5421BD4BC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85763"/>
            <a:ext cx="3822189" cy="21248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>
                <a:cs typeface="Calibri"/>
              </a:rPr>
              <a:t>Sofia</a:t>
            </a:r>
          </a:p>
          <a:p>
            <a:r>
              <a:rPr lang="en-GB" sz="2400">
                <a:ea typeface="+mn-lt"/>
                <a:cs typeface="+mn-lt"/>
              </a:rPr>
              <a:t>political, cultural and economic </a:t>
            </a:r>
            <a:r>
              <a:rPr lang="en-GB" sz="2400" err="1">
                <a:ea typeface="+mn-lt"/>
                <a:cs typeface="+mn-lt"/>
              </a:rPr>
              <a:t>center</a:t>
            </a:r>
            <a:endParaRPr lang="en-GB" sz="2400">
              <a:ea typeface="+mn-lt"/>
              <a:cs typeface="+mn-lt"/>
            </a:endParaRPr>
          </a:p>
          <a:p>
            <a:r>
              <a:rPr lang="en-GB" sz="2400">
                <a:ea typeface="+mn-lt"/>
                <a:cs typeface="+mn-lt"/>
              </a:rPr>
              <a:t>other beautiful cities</a:t>
            </a:r>
            <a:endParaRPr lang="en-GB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967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4" descr="Картина, която съдържа небе, дърво, открито, цвете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7A14BA9A-5BCA-402E-B229-127CBF36E5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AC9A699D-4CF8-4465-B702-077B278BB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GB" sz="400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Pleven</a:t>
            </a:r>
          </a:p>
        </p:txBody>
      </p: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2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922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CB11AB6-74CF-4D05-AAC2-F0BABF9E4A0B}"/>
              </a:ext>
            </a:extLst>
          </p:cNvPr>
          <p:cNvSpPr txBox="1"/>
          <p:nvPr/>
        </p:nvSpPr>
        <p:spPr>
          <a:xfrm>
            <a:off x="7321295" y="1548689"/>
            <a:ext cx="4668257" cy="132556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Ancient history</a:t>
            </a:r>
            <a:endParaRPr lang="en-US" sz="4400" kern="1200">
              <a:solidFill>
                <a:schemeClr val="bg1"/>
              </a:solidFill>
              <a:latin typeface="+mj-lt"/>
              <a:ea typeface="+mj-ea"/>
              <a:cs typeface="Calibri Light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2EEE8F11-3582-44B7-9869-F2D26D7DD9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2141F1CC-6A53-4BCF-9127-AABB52E249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22">
            <a:extLst>
              <a:ext uri="{FF2B5EF4-FFF2-40B4-BE49-F238E27FC236}">
                <a16:creationId xmlns:a16="http://schemas.microsoft.com/office/drawing/2014/main" xmlns="" id="{561B2B49-7142-4CA8-A929-4671548E6A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Картина 14" descr="Картина, която съдържа музика, месинг, закрито, комплект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FD501C4D-E101-47A6-99C8-EA71B1C95B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4050" r="17702" b="3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11" name="Картина 11" descr="Картина, която съдържа трева, открито, скала, дърво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B81B0DD6-12C6-4528-AB97-8A69E60C0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2038" r="4" b="4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10" name="Картина 10" descr="Картина, която съдържа небе, открито, сграда, камък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48AF3E72-3160-4DC0-931A-BD21CBB569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4807" r="16259" b="2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757FC2-D6BB-44DF-9AAB-D4397308BE46}"/>
              </a:ext>
            </a:extLst>
          </p:cNvPr>
          <p:cNvSpPr txBox="1"/>
          <p:nvPr/>
        </p:nvSpPr>
        <p:spPr>
          <a:xfrm>
            <a:off x="6554077" y="2871982"/>
            <a:ext cx="5524201" cy="318168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>
              <a:cs typeface="Calibri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The largest gold treasure in Bulgaria (</a:t>
            </a:r>
            <a:r>
              <a:rPr lang="en-US" sz="2400" err="1">
                <a:solidFill>
                  <a:schemeClr val="bg1"/>
                </a:solidFill>
              </a:rPr>
              <a:t>Valchitran</a:t>
            </a:r>
            <a:r>
              <a:rPr lang="en-US" sz="2400">
                <a:solidFill>
                  <a:schemeClr val="bg1"/>
                </a:solidFill>
              </a:rPr>
              <a:t>)</a:t>
            </a:r>
            <a:endParaRPr lang="en-US" sz="2400">
              <a:solidFill>
                <a:schemeClr val="bg1"/>
              </a:solidFill>
              <a:cs typeface="Calibri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Administrative, military and religious buildings</a:t>
            </a:r>
            <a:endParaRPr lang="en-US" sz="2400">
              <a:solidFill>
                <a:schemeClr val="bg1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9298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6">
            <a:extLst>
              <a:ext uri="{FF2B5EF4-FFF2-40B4-BE49-F238E27FC236}">
                <a16:creationId xmlns:a16="http://schemas.microsoft.com/office/drawing/2014/main" xmlns="" id="{560AFAAC-EA6C-45A9-9E03-C9C9F0193B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Картина 9" descr="Картина, която съдържа текст, лице, военна униформа, дрехи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5BACFBC4-B94D-47F1-B939-2482876C17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251" r="-2" b="14005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52" name="Freeform: Shape 48">
            <a:extLst>
              <a:ext uri="{FF2B5EF4-FFF2-40B4-BE49-F238E27FC236}">
                <a16:creationId xmlns:a16="http://schemas.microsoft.com/office/drawing/2014/main" xmlns="" id="{83549E37-C86B-4401-90BD-D8BF83859F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4" name="Freeform: Shape 50">
            <a:extLst>
              <a:ext uri="{FF2B5EF4-FFF2-40B4-BE49-F238E27FC236}">
                <a16:creationId xmlns:a16="http://schemas.microsoft.com/office/drawing/2014/main" xmlns="" id="{8A17784E-76D8-4521-A77D-0D2EBB9230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8553A04-DC77-4527-AA66-60FAFB83A7BF}"/>
              </a:ext>
            </a:extLst>
          </p:cNvPr>
          <p:cNvSpPr txBox="1"/>
          <p:nvPr/>
        </p:nvSpPr>
        <p:spPr>
          <a:xfrm>
            <a:off x="374904" y="856488"/>
            <a:ext cx="4992624" cy="1243584"/>
          </a:xfr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>
                <a:latin typeface="+mj-lt"/>
                <a:ea typeface="+mj-ea"/>
                <a:cs typeface="+mj-cs"/>
              </a:rPr>
              <a:t>Russo-Turkish Liberation war</a:t>
            </a:r>
          </a:p>
        </p:txBody>
      </p:sp>
      <p:sp>
        <p:nvSpPr>
          <p:cNvPr id="56" name="Rectangle 52">
            <a:extLst>
              <a:ext uri="{FF2B5EF4-FFF2-40B4-BE49-F238E27FC236}">
                <a16:creationId xmlns:a16="http://schemas.microsoft.com/office/drawing/2014/main" xmlns="" id="{C0036C6B-F09C-4EAB-AE02-8D056EE748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FC8D5885-2804-4D3C-BE31-902E4D3279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xmlns="" id="{61367884-14FB-4C0E-9471-DD685FD7D2CF}"/>
              </a:ext>
            </a:extLst>
          </p:cNvPr>
          <p:cNvSpPr txBox="1"/>
          <p:nvPr/>
        </p:nvSpPr>
        <p:spPr>
          <a:xfrm>
            <a:off x="374904" y="2522949"/>
            <a:ext cx="5065776" cy="3402363"/>
          </a:xfr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The war that led to the liberation of some Bulgarians from Ottoman rule and the creation of the Third Bulgarian State </a:t>
            </a:r>
            <a:endParaRPr lang="en-US" sz="1700" dirty="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A siege, which was the bloodiest battle in the whole war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Osman Pasha's sword handed to Russian generals as a sign of respect and capitulation </a:t>
            </a:r>
            <a:endParaRPr lang="en-US" sz="1700" dirty="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Many monuments and mausoleums (the Panorama; the mausoleum of St. George the Victorious </a:t>
            </a:r>
            <a:endParaRPr lang="en-US" sz="1700" dirty="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xmlns="" id="{9CFE0550-7F7F-4EF8-81BC-675F6EF82611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Wingdings"/>
              <a:buChar char="Ø"/>
            </a:pPr>
            <a:endParaRPr lang="bg-BG">
              <a:cs typeface="Calibri"/>
            </a:endParaRP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xmlns="" id="{2DAA6CC8-C93D-48A2-A208-B50E4F7BF6CC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Wingdings"/>
              <a:buChar char="Ø"/>
            </a:pPr>
            <a:endParaRPr lang="bg-BG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360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7">
            <a:extLst>
              <a:ext uri="{FF2B5EF4-FFF2-40B4-BE49-F238E27FC236}">
                <a16:creationId xmlns:a16="http://schemas.microsoft.com/office/drawing/2014/main" xmlns="" id="{A3C210E6-A35A-4F68-8D60-801A019C75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2" descr="A picture containing sky, outdoor, road, building&#10;&#10;Description automatically generated">
            <a:extLst>
              <a:ext uri="{FF2B5EF4-FFF2-40B4-BE49-F238E27FC236}">
                <a16:creationId xmlns:a16="http://schemas.microsoft.com/office/drawing/2014/main" xmlns="" id="{4014B5AF-1590-4B68-ACCA-78D2B33130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197" r="17395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3" name="Picture 13" descr="A picture containing tree, water, outdoor, boat&#10;&#10;Description automatically generated">
            <a:extLst>
              <a:ext uri="{FF2B5EF4-FFF2-40B4-BE49-F238E27FC236}">
                <a16:creationId xmlns:a16="http://schemas.microsoft.com/office/drawing/2014/main" xmlns="" id="{6C264C01-51C2-4605-BF67-794187462C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5606"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15" name="Картина 9" descr="Картина, която съдържа дърво, открито, трева, растение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F60704B0-B605-4CE7-A4A0-75282E4F83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2" b="7921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37" name="Freeform: Shape 39">
            <a:extLst>
              <a:ext uri="{FF2B5EF4-FFF2-40B4-BE49-F238E27FC236}">
                <a16:creationId xmlns:a16="http://schemas.microsoft.com/office/drawing/2014/main" xmlns="" id="{AC0D06B0-F19C-459E-B221-A34B506FB5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9" name="Freeform: Shape 41">
            <a:extLst>
              <a:ext uri="{FF2B5EF4-FFF2-40B4-BE49-F238E27FC236}">
                <a16:creationId xmlns:a16="http://schemas.microsoft.com/office/drawing/2014/main" xmlns="" id="{345B26DA-1C6B-4C66-81C9-9C1877FC2D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xmlns="" id="{9232E604-CF3D-479C-A1B3-16F6029D391A}"/>
              </a:ext>
            </a:extLst>
          </p:cNvPr>
          <p:cNvSpPr txBox="1"/>
          <p:nvPr/>
        </p:nvSpPr>
        <p:spPr>
          <a:xfrm>
            <a:off x="448056" y="685800"/>
            <a:ext cx="2807208" cy="132556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Pleven as a modern city</a:t>
            </a:r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xmlns="" id="{98DE6C44-43F8-4DE4-AB81-66853FFEA0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5">
            <a:extLst>
              <a:ext uri="{FF2B5EF4-FFF2-40B4-BE49-F238E27FC236}">
                <a16:creationId xmlns:a16="http://schemas.microsoft.com/office/drawing/2014/main" xmlns="" id="{2409529B-9B56-4F10-BE4D-F934DB89E5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D86C3E5-E06D-45BC-B5A0-BCC6FEDF26E7}"/>
              </a:ext>
            </a:extLst>
          </p:cNvPr>
          <p:cNvSpPr txBox="1"/>
          <p:nvPr/>
        </p:nvSpPr>
        <p:spPr>
          <a:xfrm>
            <a:off x="448056" y="2258568"/>
            <a:ext cx="2807208" cy="392277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The medical center of northern Bulgaria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Skobelev Park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Kaylaka Park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Pleven Regional Historical Museum</a:t>
            </a:r>
          </a:p>
        </p:txBody>
      </p:sp>
      <p:pic>
        <p:nvPicPr>
          <p:cNvPr id="14" name="Картина 8" descr="Картина, която съдържа небе, открито, червен, кула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A5351C6B-8676-4278-A54B-3188493A0F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6098" r="14731"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95050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186</Words>
  <Application>Microsoft Office PowerPoint</Application>
  <PresentationFormat>По избор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14</vt:i4>
      </vt:variant>
    </vt:vector>
  </HeadingPairs>
  <TitlesOfParts>
    <vt:vector size="15" baseType="lpstr">
      <vt:lpstr>Office Theme</vt:lpstr>
      <vt:lpstr>Bulgaria, Pleven and our Foreign Language School</vt:lpstr>
      <vt:lpstr>Bulgaria</vt:lpstr>
      <vt:lpstr>Our country  - Bulgaria</vt:lpstr>
      <vt:lpstr>The cuisine and traditions of Bulgaria</vt:lpstr>
      <vt:lpstr>Capital</vt:lpstr>
      <vt:lpstr>Pleven</vt:lpstr>
      <vt:lpstr>Слайд 7</vt:lpstr>
      <vt:lpstr>Слайд 8</vt:lpstr>
      <vt:lpstr>Слайд 9</vt:lpstr>
      <vt:lpstr>Foreign Language School</vt:lpstr>
      <vt:lpstr>History</vt:lpstr>
      <vt:lpstr>In Modern Times</vt:lpstr>
      <vt:lpstr>Achievements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ASPIRE</dc:creator>
  <cp:lastModifiedBy>ASPIRE</cp:lastModifiedBy>
  <cp:revision>12</cp:revision>
  <dcterms:created xsi:type="dcterms:W3CDTF">2021-04-08T08:04:33Z</dcterms:created>
  <dcterms:modified xsi:type="dcterms:W3CDTF">2022-02-03T13:27:29Z</dcterms:modified>
</cp:coreProperties>
</file>