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81E5AE1E-90E0-43CD-87A2-8B4D8BA0D8C8}">
          <p14:sldIdLst>
            <p14:sldId id="256"/>
            <p14:sldId id="257"/>
            <p14:sldId id="258"/>
            <p14:sldId id="259"/>
            <p14:sldId id="260"/>
            <p14:sldId id="261"/>
            <p14:sldId id="262"/>
            <p14:sldId id="263"/>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977FCC-C2CC-4B2F-AB26-35BF95DB09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41B98CB8-D403-4B48-AA93-8D797F87D34E}">
      <dgm:prSet/>
      <dgm:spPr/>
      <dgm:t>
        <a:bodyPr/>
        <a:lstStyle/>
        <a:p>
          <a:pPr rtl="0"/>
          <a:r>
            <a:rPr lang="de-DE" dirty="0" smtClean="0"/>
            <a:t>Geschichte und Definition der Dialekte</a:t>
          </a:r>
          <a:endParaRPr lang="de-DE" dirty="0"/>
        </a:p>
      </dgm:t>
    </dgm:pt>
    <dgm:pt modelId="{711B9C34-E688-41F0-9B10-7542458C9C51}" type="parTrans" cxnId="{9AF8D06D-85E7-4DC5-91E2-8A2045542E0B}">
      <dgm:prSet/>
      <dgm:spPr/>
      <dgm:t>
        <a:bodyPr/>
        <a:lstStyle/>
        <a:p>
          <a:endParaRPr lang="de-DE"/>
        </a:p>
      </dgm:t>
    </dgm:pt>
    <dgm:pt modelId="{D1549D31-0619-4862-84C6-5B690F1F3AED}" type="sibTrans" cxnId="{9AF8D06D-85E7-4DC5-91E2-8A2045542E0B}">
      <dgm:prSet/>
      <dgm:spPr/>
      <dgm:t>
        <a:bodyPr/>
        <a:lstStyle/>
        <a:p>
          <a:endParaRPr lang="de-DE"/>
        </a:p>
      </dgm:t>
    </dgm:pt>
    <dgm:pt modelId="{A106543C-52E3-42A2-972E-9D9B49C3516D}">
      <dgm:prSet/>
      <dgm:spPr/>
      <dgm:t>
        <a:bodyPr/>
        <a:lstStyle/>
        <a:p>
          <a:pPr rtl="0"/>
          <a:r>
            <a:rPr lang="de-DE" dirty="0" smtClean="0"/>
            <a:t>Entstehung der Deutschen Dialekten </a:t>
          </a:r>
          <a:endParaRPr lang="de-DE" dirty="0"/>
        </a:p>
      </dgm:t>
    </dgm:pt>
    <dgm:pt modelId="{64D64874-A2A2-4619-861A-E617F3AB9DF4}" type="parTrans" cxnId="{C5634627-344E-4DD3-97DC-A7FED885D604}">
      <dgm:prSet/>
      <dgm:spPr/>
      <dgm:t>
        <a:bodyPr/>
        <a:lstStyle/>
        <a:p>
          <a:endParaRPr lang="de-DE"/>
        </a:p>
      </dgm:t>
    </dgm:pt>
    <dgm:pt modelId="{F196A67B-A48C-46B6-B912-161DFE182594}" type="sibTrans" cxnId="{C5634627-344E-4DD3-97DC-A7FED885D604}">
      <dgm:prSet/>
      <dgm:spPr/>
      <dgm:t>
        <a:bodyPr/>
        <a:lstStyle/>
        <a:p>
          <a:endParaRPr lang="de-DE"/>
        </a:p>
      </dgm:t>
    </dgm:pt>
    <dgm:pt modelId="{E0F3AFDF-4352-47FC-ADBE-6B3E32A7F4FF}">
      <dgm:prSet/>
      <dgm:spPr/>
      <dgm:t>
        <a:bodyPr/>
        <a:lstStyle/>
        <a:p>
          <a:pPr rtl="0"/>
          <a:r>
            <a:rPr lang="de-DE" smtClean="0"/>
            <a:t>Merkmale von Dialekten</a:t>
          </a:r>
          <a:endParaRPr lang="de-DE"/>
        </a:p>
      </dgm:t>
    </dgm:pt>
    <dgm:pt modelId="{FF1E4C9B-F8B8-449E-8301-D0A2C079BC78}" type="parTrans" cxnId="{4096A9F4-4D6B-472E-B852-23D2BAD82B3C}">
      <dgm:prSet/>
      <dgm:spPr/>
      <dgm:t>
        <a:bodyPr/>
        <a:lstStyle/>
        <a:p>
          <a:endParaRPr lang="de-DE"/>
        </a:p>
      </dgm:t>
    </dgm:pt>
    <dgm:pt modelId="{469EE01C-3263-48B5-8145-E8782775095B}" type="sibTrans" cxnId="{4096A9F4-4D6B-472E-B852-23D2BAD82B3C}">
      <dgm:prSet/>
      <dgm:spPr/>
      <dgm:t>
        <a:bodyPr/>
        <a:lstStyle/>
        <a:p>
          <a:endParaRPr lang="de-DE"/>
        </a:p>
      </dgm:t>
    </dgm:pt>
    <dgm:pt modelId="{B10B1927-1D6A-4144-855A-6EE201FE1FD3}">
      <dgm:prSet/>
      <dgm:spPr/>
      <dgm:t>
        <a:bodyPr/>
        <a:lstStyle/>
        <a:p>
          <a:pPr rtl="0"/>
          <a:r>
            <a:rPr lang="de-DE" dirty="0" smtClean="0"/>
            <a:t>Dialekte in Deutschland </a:t>
          </a:r>
          <a:endParaRPr lang="de-DE" dirty="0"/>
        </a:p>
      </dgm:t>
    </dgm:pt>
    <dgm:pt modelId="{52384EA0-840E-4501-92F9-1B8F4EE95154}" type="parTrans" cxnId="{C3570EBC-9F33-4C2D-BFC2-704097B01E50}">
      <dgm:prSet/>
      <dgm:spPr/>
      <dgm:t>
        <a:bodyPr/>
        <a:lstStyle/>
        <a:p>
          <a:endParaRPr lang="de-DE"/>
        </a:p>
      </dgm:t>
    </dgm:pt>
    <dgm:pt modelId="{7A824860-45D3-4892-944C-C2FD5F68F94A}" type="sibTrans" cxnId="{C3570EBC-9F33-4C2D-BFC2-704097B01E50}">
      <dgm:prSet/>
      <dgm:spPr/>
      <dgm:t>
        <a:bodyPr/>
        <a:lstStyle/>
        <a:p>
          <a:endParaRPr lang="de-DE"/>
        </a:p>
      </dgm:t>
    </dgm:pt>
    <dgm:pt modelId="{330572AA-BDF5-44A1-98FB-5E69B1B17171}">
      <dgm:prSet/>
      <dgm:spPr/>
      <dgm:t>
        <a:bodyPr/>
        <a:lstStyle/>
        <a:p>
          <a:pPr rtl="0"/>
          <a:r>
            <a:rPr lang="de-DE" smtClean="0"/>
            <a:t>Aussterben von Dialekten</a:t>
          </a:r>
          <a:endParaRPr lang="de-DE"/>
        </a:p>
      </dgm:t>
    </dgm:pt>
    <dgm:pt modelId="{D00FA35F-38E5-46A4-8E84-81CA77BC4DF5}" type="parTrans" cxnId="{49672587-D765-4477-812E-296C45379A0B}">
      <dgm:prSet/>
      <dgm:spPr/>
      <dgm:t>
        <a:bodyPr/>
        <a:lstStyle/>
        <a:p>
          <a:endParaRPr lang="de-DE"/>
        </a:p>
      </dgm:t>
    </dgm:pt>
    <dgm:pt modelId="{C68485C9-EC62-4425-AC14-6B3A9DCB42B3}" type="sibTrans" cxnId="{49672587-D765-4477-812E-296C45379A0B}">
      <dgm:prSet/>
      <dgm:spPr/>
      <dgm:t>
        <a:bodyPr/>
        <a:lstStyle/>
        <a:p>
          <a:endParaRPr lang="de-DE"/>
        </a:p>
      </dgm:t>
    </dgm:pt>
    <dgm:pt modelId="{B3632457-C795-4A18-AF9B-3B865C62AF7B}">
      <dgm:prSet/>
      <dgm:spPr/>
      <dgm:t>
        <a:bodyPr/>
        <a:lstStyle/>
        <a:p>
          <a:pPr rtl="0"/>
          <a:r>
            <a:rPr lang="de-DE" dirty="0" smtClean="0"/>
            <a:t>Sprachräume in Deutschland </a:t>
          </a:r>
          <a:endParaRPr lang="de-DE" dirty="0"/>
        </a:p>
      </dgm:t>
    </dgm:pt>
    <dgm:pt modelId="{544C305C-6512-49E2-8FFE-9C48F44724B1}" type="parTrans" cxnId="{35AA443F-EF9C-497B-A5FF-B8C8CE7A1450}">
      <dgm:prSet/>
      <dgm:spPr/>
      <dgm:t>
        <a:bodyPr/>
        <a:lstStyle/>
        <a:p>
          <a:endParaRPr lang="de-DE"/>
        </a:p>
      </dgm:t>
    </dgm:pt>
    <dgm:pt modelId="{ABE3C30C-944E-457B-81DD-C340FF1B0664}" type="sibTrans" cxnId="{35AA443F-EF9C-497B-A5FF-B8C8CE7A1450}">
      <dgm:prSet/>
      <dgm:spPr/>
      <dgm:t>
        <a:bodyPr/>
        <a:lstStyle/>
        <a:p>
          <a:endParaRPr lang="de-DE"/>
        </a:p>
      </dgm:t>
    </dgm:pt>
    <dgm:pt modelId="{22E892A9-8791-45F4-AD83-D785D8D65493}" type="pres">
      <dgm:prSet presAssocID="{87977FCC-C2CC-4B2F-AB26-35BF95DB092D}" presName="linear" presStyleCnt="0">
        <dgm:presLayoutVars>
          <dgm:animLvl val="lvl"/>
          <dgm:resizeHandles val="exact"/>
        </dgm:presLayoutVars>
      </dgm:prSet>
      <dgm:spPr/>
      <dgm:t>
        <a:bodyPr/>
        <a:lstStyle/>
        <a:p>
          <a:endParaRPr lang="de-DE"/>
        </a:p>
      </dgm:t>
    </dgm:pt>
    <dgm:pt modelId="{3442BDF3-2ADA-44A9-9143-7BB1311901A4}" type="pres">
      <dgm:prSet presAssocID="{41B98CB8-D403-4B48-AA93-8D797F87D34E}" presName="parentText" presStyleLbl="node1" presStyleIdx="0" presStyleCnt="6">
        <dgm:presLayoutVars>
          <dgm:chMax val="0"/>
          <dgm:bulletEnabled val="1"/>
        </dgm:presLayoutVars>
      </dgm:prSet>
      <dgm:spPr/>
      <dgm:t>
        <a:bodyPr/>
        <a:lstStyle/>
        <a:p>
          <a:endParaRPr lang="de-DE"/>
        </a:p>
      </dgm:t>
    </dgm:pt>
    <dgm:pt modelId="{5FEA9C75-FCB4-49F1-AE70-DE5FC4C9A3A2}" type="pres">
      <dgm:prSet presAssocID="{D1549D31-0619-4862-84C6-5B690F1F3AED}" presName="spacer" presStyleCnt="0"/>
      <dgm:spPr/>
    </dgm:pt>
    <dgm:pt modelId="{C3DC5F53-2FE1-4D74-AF2E-6D6961B1060D}" type="pres">
      <dgm:prSet presAssocID="{A106543C-52E3-42A2-972E-9D9B49C3516D}" presName="parentText" presStyleLbl="node1" presStyleIdx="1" presStyleCnt="6">
        <dgm:presLayoutVars>
          <dgm:chMax val="0"/>
          <dgm:bulletEnabled val="1"/>
        </dgm:presLayoutVars>
      </dgm:prSet>
      <dgm:spPr/>
      <dgm:t>
        <a:bodyPr/>
        <a:lstStyle/>
        <a:p>
          <a:endParaRPr lang="de-DE"/>
        </a:p>
      </dgm:t>
    </dgm:pt>
    <dgm:pt modelId="{0DDCA26A-85BA-45B5-91D8-C158331F2256}" type="pres">
      <dgm:prSet presAssocID="{F196A67B-A48C-46B6-B912-161DFE182594}" presName="spacer" presStyleCnt="0"/>
      <dgm:spPr/>
    </dgm:pt>
    <dgm:pt modelId="{B049E93A-260F-45DD-BCD7-5F5AE1DF925A}" type="pres">
      <dgm:prSet presAssocID="{E0F3AFDF-4352-47FC-ADBE-6B3E32A7F4FF}" presName="parentText" presStyleLbl="node1" presStyleIdx="2" presStyleCnt="6">
        <dgm:presLayoutVars>
          <dgm:chMax val="0"/>
          <dgm:bulletEnabled val="1"/>
        </dgm:presLayoutVars>
      </dgm:prSet>
      <dgm:spPr/>
      <dgm:t>
        <a:bodyPr/>
        <a:lstStyle/>
        <a:p>
          <a:endParaRPr lang="de-DE"/>
        </a:p>
      </dgm:t>
    </dgm:pt>
    <dgm:pt modelId="{BD8E9E7D-2493-46FA-9FFF-602C84D1C248}" type="pres">
      <dgm:prSet presAssocID="{469EE01C-3263-48B5-8145-E8782775095B}" presName="spacer" presStyleCnt="0"/>
      <dgm:spPr/>
    </dgm:pt>
    <dgm:pt modelId="{F9B4087E-9084-45F8-BB9E-59529A56EFAA}" type="pres">
      <dgm:prSet presAssocID="{B10B1927-1D6A-4144-855A-6EE201FE1FD3}" presName="parentText" presStyleLbl="node1" presStyleIdx="3" presStyleCnt="6">
        <dgm:presLayoutVars>
          <dgm:chMax val="0"/>
          <dgm:bulletEnabled val="1"/>
        </dgm:presLayoutVars>
      </dgm:prSet>
      <dgm:spPr/>
      <dgm:t>
        <a:bodyPr/>
        <a:lstStyle/>
        <a:p>
          <a:endParaRPr lang="de-DE"/>
        </a:p>
      </dgm:t>
    </dgm:pt>
    <dgm:pt modelId="{61591FC0-2E6F-44DF-AF20-6A735B4F999C}" type="pres">
      <dgm:prSet presAssocID="{7A824860-45D3-4892-944C-C2FD5F68F94A}" presName="spacer" presStyleCnt="0"/>
      <dgm:spPr/>
    </dgm:pt>
    <dgm:pt modelId="{1A65C082-F92C-435F-A0E5-BB618B9C305E}" type="pres">
      <dgm:prSet presAssocID="{B3632457-C795-4A18-AF9B-3B865C62AF7B}" presName="parentText" presStyleLbl="node1" presStyleIdx="4" presStyleCnt="6">
        <dgm:presLayoutVars>
          <dgm:chMax val="0"/>
          <dgm:bulletEnabled val="1"/>
        </dgm:presLayoutVars>
      </dgm:prSet>
      <dgm:spPr/>
      <dgm:t>
        <a:bodyPr/>
        <a:lstStyle/>
        <a:p>
          <a:endParaRPr lang="de-DE"/>
        </a:p>
      </dgm:t>
    </dgm:pt>
    <dgm:pt modelId="{B23B9A7C-6AAF-4368-9485-2C05CA7CEC58}" type="pres">
      <dgm:prSet presAssocID="{ABE3C30C-944E-457B-81DD-C340FF1B0664}" presName="spacer" presStyleCnt="0"/>
      <dgm:spPr/>
    </dgm:pt>
    <dgm:pt modelId="{7041A23B-7F1C-4D29-AE1B-54780FC560BB}" type="pres">
      <dgm:prSet presAssocID="{330572AA-BDF5-44A1-98FB-5E69B1B17171}" presName="parentText" presStyleLbl="node1" presStyleIdx="5" presStyleCnt="6">
        <dgm:presLayoutVars>
          <dgm:chMax val="0"/>
          <dgm:bulletEnabled val="1"/>
        </dgm:presLayoutVars>
      </dgm:prSet>
      <dgm:spPr/>
      <dgm:t>
        <a:bodyPr/>
        <a:lstStyle/>
        <a:p>
          <a:endParaRPr lang="de-DE"/>
        </a:p>
      </dgm:t>
    </dgm:pt>
  </dgm:ptLst>
  <dgm:cxnLst>
    <dgm:cxn modelId="{D8E09F79-5875-4B25-8953-3F73A544112A}" type="presOf" srcId="{E0F3AFDF-4352-47FC-ADBE-6B3E32A7F4FF}" destId="{B049E93A-260F-45DD-BCD7-5F5AE1DF925A}" srcOrd="0" destOrd="0" presId="urn:microsoft.com/office/officeart/2005/8/layout/vList2"/>
    <dgm:cxn modelId="{C5634627-344E-4DD3-97DC-A7FED885D604}" srcId="{87977FCC-C2CC-4B2F-AB26-35BF95DB092D}" destId="{A106543C-52E3-42A2-972E-9D9B49C3516D}" srcOrd="1" destOrd="0" parTransId="{64D64874-A2A2-4619-861A-E617F3AB9DF4}" sibTransId="{F196A67B-A48C-46B6-B912-161DFE182594}"/>
    <dgm:cxn modelId="{35AA443F-EF9C-497B-A5FF-B8C8CE7A1450}" srcId="{87977FCC-C2CC-4B2F-AB26-35BF95DB092D}" destId="{B3632457-C795-4A18-AF9B-3B865C62AF7B}" srcOrd="4" destOrd="0" parTransId="{544C305C-6512-49E2-8FFE-9C48F44724B1}" sibTransId="{ABE3C30C-944E-457B-81DD-C340FF1B0664}"/>
    <dgm:cxn modelId="{9AF8D06D-85E7-4DC5-91E2-8A2045542E0B}" srcId="{87977FCC-C2CC-4B2F-AB26-35BF95DB092D}" destId="{41B98CB8-D403-4B48-AA93-8D797F87D34E}" srcOrd="0" destOrd="0" parTransId="{711B9C34-E688-41F0-9B10-7542458C9C51}" sibTransId="{D1549D31-0619-4862-84C6-5B690F1F3AED}"/>
    <dgm:cxn modelId="{49672587-D765-4477-812E-296C45379A0B}" srcId="{87977FCC-C2CC-4B2F-AB26-35BF95DB092D}" destId="{330572AA-BDF5-44A1-98FB-5E69B1B17171}" srcOrd="5" destOrd="0" parTransId="{D00FA35F-38E5-46A4-8E84-81CA77BC4DF5}" sibTransId="{C68485C9-EC62-4425-AC14-6B3A9DCB42B3}"/>
    <dgm:cxn modelId="{6E8F4273-DD44-44FE-88C4-470BB375803C}" type="presOf" srcId="{A106543C-52E3-42A2-972E-9D9B49C3516D}" destId="{C3DC5F53-2FE1-4D74-AF2E-6D6961B1060D}" srcOrd="0" destOrd="0" presId="urn:microsoft.com/office/officeart/2005/8/layout/vList2"/>
    <dgm:cxn modelId="{C3570EBC-9F33-4C2D-BFC2-704097B01E50}" srcId="{87977FCC-C2CC-4B2F-AB26-35BF95DB092D}" destId="{B10B1927-1D6A-4144-855A-6EE201FE1FD3}" srcOrd="3" destOrd="0" parTransId="{52384EA0-840E-4501-92F9-1B8F4EE95154}" sibTransId="{7A824860-45D3-4892-944C-C2FD5F68F94A}"/>
    <dgm:cxn modelId="{273F42DC-D776-4928-9439-7E4F783E42CB}" type="presOf" srcId="{B3632457-C795-4A18-AF9B-3B865C62AF7B}" destId="{1A65C082-F92C-435F-A0E5-BB618B9C305E}" srcOrd="0" destOrd="0" presId="urn:microsoft.com/office/officeart/2005/8/layout/vList2"/>
    <dgm:cxn modelId="{0066DD6A-C505-424F-AC7E-7B96832CE8C4}" type="presOf" srcId="{87977FCC-C2CC-4B2F-AB26-35BF95DB092D}" destId="{22E892A9-8791-45F4-AD83-D785D8D65493}" srcOrd="0" destOrd="0" presId="urn:microsoft.com/office/officeart/2005/8/layout/vList2"/>
    <dgm:cxn modelId="{28B8A36F-3A87-4960-BEA2-8B8AC7454631}" type="presOf" srcId="{330572AA-BDF5-44A1-98FB-5E69B1B17171}" destId="{7041A23B-7F1C-4D29-AE1B-54780FC560BB}" srcOrd="0" destOrd="0" presId="urn:microsoft.com/office/officeart/2005/8/layout/vList2"/>
    <dgm:cxn modelId="{B0C9B386-5051-4F03-A52E-97171EEA5D66}" type="presOf" srcId="{41B98CB8-D403-4B48-AA93-8D797F87D34E}" destId="{3442BDF3-2ADA-44A9-9143-7BB1311901A4}" srcOrd="0" destOrd="0" presId="urn:microsoft.com/office/officeart/2005/8/layout/vList2"/>
    <dgm:cxn modelId="{4096A9F4-4D6B-472E-B852-23D2BAD82B3C}" srcId="{87977FCC-C2CC-4B2F-AB26-35BF95DB092D}" destId="{E0F3AFDF-4352-47FC-ADBE-6B3E32A7F4FF}" srcOrd="2" destOrd="0" parTransId="{FF1E4C9B-F8B8-449E-8301-D0A2C079BC78}" sibTransId="{469EE01C-3263-48B5-8145-E8782775095B}"/>
    <dgm:cxn modelId="{F9EF012F-12FB-4F35-B47E-8370076860B9}" type="presOf" srcId="{B10B1927-1D6A-4144-855A-6EE201FE1FD3}" destId="{F9B4087E-9084-45F8-BB9E-59529A56EFAA}" srcOrd="0" destOrd="0" presId="urn:microsoft.com/office/officeart/2005/8/layout/vList2"/>
    <dgm:cxn modelId="{BD5C49AD-806C-460F-B9D7-47C4179758F8}" type="presParOf" srcId="{22E892A9-8791-45F4-AD83-D785D8D65493}" destId="{3442BDF3-2ADA-44A9-9143-7BB1311901A4}" srcOrd="0" destOrd="0" presId="urn:microsoft.com/office/officeart/2005/8/layout/vList2"/>
    <dgm:cxn modelId="{FBB60773-1EDB-4676-934B-8D99CDCDCB5D}" type="presParOf" srcId="{22E892A9-8791-45F4-AD83-D785D8D65493}" destId="{5FEA9C75-FCB4-49F1-AE70-DE5FC4C9A3A2}" srcOrd="1" destOrd="0" presId="urn:microsoft.com/office/officeart/2005/8/layout/vList2"/>
    <dgm:cxn modelId="{7609B3C7-CC27-46C4-8942-931F0335ED8F}" type="presParOf" srcId="{22E892A9-8791-45F4-AD83-D785D8D65493}" destId="{C3DC5F53-2FE1-4D74-AF2E-6D6961B1060D}" srcOrd="2" destOrd="0" presId="urn:microsoft.com/office/officeart/2005/8/layout/vList2"/>
    <dgm:cxn modelId="{717DEF29-A0D1-4E71-B079-0A1E235D8D59}" type="presParOf" srcId="{22E892A9-8791-45F4-AD83-D785D8D65493}" destId="{0DDCA26A-85BA-45B5-91D8-C158331F2256}" srcOrd="3" destOrd="0" presId="urn:microsoft.com/office/officeart/2005/8/layout/vList2"/>
    <dgm:cxn modelId="{6B2C9B36-A585-4CEE-B43A-46E022DCB23B}" type="presParOf" srcId="{22E892A9-8791-45F4-AD83-D785D8D65493}" destId="{B049E93A-260F-45DD-BCD7-5F5AE1DF925A}" srcOrd="4" destOrd="0" presId="urn:microsoft.com/office/officeart/2005/8/layout/vList2"/>
    <dgm:cxn modelId="{F71D3556-10D7-4416-8FCB-5812936691E5}" type="presParOf" srcId="{22E892A9-8791-45F4-AD83-D785D8D65493}" destId="{BD8E9E7D-2493-46FA-9FFF-602C84D1C248}" srcOrd="5" destOrd="0" presId="urn:microsoft.com/office/officeart/2005/8/layout/vList2"/>
    <dgm:cxn modelId="{6A1D9F7B-5C40-4C97-9FFC-5D8A5F6BF511}" type="presParOf" srcId="{22E892A9-8791-45F4-AD83-D785D8D65493}" destId="{F9B4087E-9084-45F8-BB9E-59529A56EFAA}" srcOrd="6" destOrd="0" presId="urn:microsoft.com/office/officeart/2005/8/layout/vList2"/>
    <dgm:cxn modelId="{541071F9-F40E-4A64-B13C-230FBFE779FA}" type="presParOf" srcId="{22E892A9-8791-45F4-AD83-D785D8D65493}" destId="{61591FC0-2E6F-44DF-AF20-6A735B4F999C}" srcOrd="7" destOrd="0" presId="urn:microsoft.com/office/officeart/2005/8/layout/vList2"/>
    <dgm:cxn modelId="{879FAF32-64B8-499C-BE8A-E4FE1C564802}" type="presParOf" srcId="{22E892A9-8791-45F4-AD83-D785D8D65493}" destId="{1A65C082-F92C-435F-A0E5-BB618B9C305E}" srcOrd="8" destOrd="0" presId="urn:microsoft.com/office/officeart/2005/8/layout/vList2"/>
    <dgm:cxn modelId="{5887158D-A8D2-4592-8391-FBBA0930F633}" type="presParOf" srcId="{22E892A9-8791-45F4-AD83-D785D8D65493}" destId="{B23B9A7C-6AAF-4368-9485-2C05CA7CEC58}" srcOrd="9" destOrd="0" presId="urn:microsoft.com/office/officeart/2005/8/layout/vList2"/>
    <dgm:cxn modelId="{90AB7B19-9A89-47D9-AA92-FF6951350890}" type="presParOf" srcId="{22E892A9-8791-45F4-AD83-D785D8D65493}" destId="{7041A23B-7F1C-4D29-AE1B-54780FC560B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2BDF3-2ADA-44A9-9143-7BB1311901A4}">
      <dsp:nvSpPr>
        <dsp:cNvPr id="0" name=""/>
        <dsp:cNvSpPr/>
      </dsp:nvSpPr>
      <dsp:spPr>
        <a:xfrm>
          <a:off x="0" y="65958"/>
          <a:ext cx="8534400" cy="52767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de-DE" sz="2200" kern="1200" dirty="0" smtClean="0"/>
            <a:t>Geschichte und Definition der Dialekte</a:t>
          </a:r>
          <a:endParaRPr lang="de-DE" sz="2200" kern="1200" dirty="0"/>
        </a:p>
      </dsp:txBody>
      <dsp:txXfrm>
        <a:off x="25759" y="91717"/>
        <a:ext cx="8482882" cy="476152"/>
      </dsp:txXfrm>
    </dsp:sp>
    <dsp:sp modelId="{C3DC5F53-2FE1-4D74-AF2E-6D6961B1060D}">
      <dsp:nvSpPr>
        <dsp:cNvPr id="0" name=""/>
        <dsp:cNvSpPr/>
      </dsp:nvSpPr>
      <dsp:spPr>
        <a:xfrm>
          <a:off x="0" y="656988"/>
          <a:ext cx="8534400" cy="52767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de-DE" sz="2200" kern="1200" dirty="0" smtClean="0"/>
            <a:t>Entstehung der Deutschen Dialekten </a:t>
          </a:r>
          <a:endParaRPr lang="de-DE" sz="2200" kern="1200" dirty="0"/>
        </a:p>
      </dsp:txBody>
      <dsp:txXfrm>
        <a:off x="25759" y="682747"/>
        <a:ext cx="8482882" cy="476152"/>
      </dsp:txXfrm>
    </dsp:sp>
    <dsp:sp modelId="{B049E93A-260F-45DD-BCD7-5F5AE1DF925A}">
      <dsp:nvSpPr>
        <dsp:cNvPr id="0" name=""/>
        <dsp:cNvSpPr/>
      </dsp:nvSpPr>
      <dsp:spPr>
        <a:xfrm>
          <a:off x="0" y="1248018"/>
          <a:ext cx="8534400" cy="52767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de-DE" sz="2200" kern="1200" smtClean="0"/>
            <a:t>Merkmale von Dialekten</a:t>
          </a:r>
          <a:endParaRPr lang="de-DE" sz="2200" kern="1200"/>
        </a:p>
      </dsp:txBody>
      <dsp:txXfrm>
        <a:off x="25759" y="1273777"/>
        <a:ext cx="8482882" cy="476152"/>
      </dsp:txXfrm>
    </dsp:sp>
    <dsp:sp modelId="{F9B4087E-9084-45F8-BB9E-59529A56EFAA}">
      <dsp:nvSpPr>
        <dsp:cNvPr id="0" name=""/>
        <dsp:cNvSpPr/>
      </dsp:nvSpPr>
      <dsp:spPr>
        <a:xfrm>
          <a:off x="0" y="1839049"/>
          <a:ext cx="8534400" cy="52767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de-DE" sz="2200" kern="1200" dirty="0" smtClean="0"/>
            <a:t>Dialekte in Deutschland </a:t>
          </a:r>
          <a:endParaRPr lang="de-DE" sz="2200" kern="1200" dirty="0"/>
        </a:p>
      </dsp:txBody>
      <dsp:txXfrm>
        <a:off x="25759" y="1864808"/>
        <a:ext cx="8482882" cy="476152"/>
      </dsp:txXfrm>
    </dsp:sp>
    <dsp:sp modelId="{1A65C082-F92C-435F-A0E5-BB618B9C305E}">
      <dsp:nvSpPr>
        <dsp:cNvPr id="0" name=""/>
        <dsp:cNvSpPr/>
      </dsp:nvSpPr>
      <dsp:spPr>
        <a:xfrm>
          <a:off x="0" y="2430079"/>
          <a:ext cx="8534400" cy="52767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de-DE" sz="2200" kern="1200" dirty="0" smtClean="0"/>
            <a:t>Sprachräume in Deutschland </a:t>
          </a:r>
          <a:endParaRPr lang="de-DE" sz="2200" kern="1200" dirty="0"/>
        </a:p>
      </dsp:txBody>
      <dsp:txXfrm>
        <a:off x="25759" y="2455838"/>
        <a:ext cx="8482882" cy="476152"/>
      </dsp:txXfrm>
    </dsp:sp>
    <dsp:sp modelId="{7041A23B-7F1C-4D29-AE1B-54780FC560BB}">
      <dsp:nvSpPr>
        <dsp:cNvPr id="0" name=""/>
        <dsp:cNvSpPr/>
      </dsp:nvSpPr>
      <dsp:spPr>
        <a:xfrm>
          <a:off x="0" y="3021109"/>
          <a:ext cx="8534400" cy="52767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de-DE" sz="2200" kern="1200" smtClean="0"/>
            <a:t>Aussterben von Dialekten</a:t>
          </a:r>
          <a:endParaRPr lang="de-DE" sz="2200" kern="1200"/>
        </a:p>
      </dsp:txBody>
      <dsp:txXfrm>
        <a:off x="25759" y="3046868"/>
        <a:ext cx="8482882" cy="476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EFF279FC-437A-4087-8BC1-2D6695DECA03}" type="datetimeFigureOut">
              <a:rPr lang="de-DE" smtClean="0"/>
              <a:t>04.05.2022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C5CED0-B4AE-451E-991C-F3D1F4ABDFBA}" type="slidenum">
              <a:rPr lang="de-DE" smtClean="0"/>
              <a:t>‹Nr.›</a:t>
            </a:fld>
            <a:endParaRPr lang="de-D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81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Date Placeholder 2"/>
          <p:cNvSpPr>
            <a:spLocks noGrp="1"/>
          </p:cNvSpPr>
          <p:nvPr>
            <p:ph type="dt" sz="half" idx="10"/>
          </p:nvPr>
        </p:nvSpPr>
        <p:spPr/>
        <p:txBody>
          <a:bodyPr/>
          <a:lstStyle/>
          <a:p>
            <a:fld id="{EFF279FC-437A-4087-8BC1-2D6695DECA03}" type="datetimeFigureOut">
              <a:rPr lang="de-DE" smtClean="0"/>
              <a:t>04.05.2022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DC5CED0-B4AE-451E-991C-F3D1F4ABDFBA}" type="slidenum">
              <a:rPr lang="de-DE" smtClean="0"/>
              <a:t>‹Nr.›</a:t>
            </a:fld>
            <a:endParaRPr lang="de-DE"/>
          </a:p>
        </p:txBody>
      </p:sp>
    </p:spTree>
    <p:extLst>
      <p:ext uri="{BB962C8B-B14F-4D97-AF65-F5344CB8AC3E}">
        <p14:creationId xmlns:p14="http://schemas.microsoft.com/office/powerpoint/2010/main" val="278774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EFF279FC-437A-4087-8BC1-2D6695DECA03}" type="datetimeFigureOut">
              <a:rPr lang="de-DE" smtClean="0"/>
              <a:t>04.05.2022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C5CED0-B4AE-451E-991C-F3D1F4ABDFBA}" type="slidenum">
              <a:rPr lang="de-DE" smtClean="0"/>
              <a:t>‹Nr.›</a:t>
            </a:fld>
            <a:endParaRPr lang="de-DE"/>
          </a:p>
        </p:txBody>
      </p:sp>
    </p:spTree>
    <p:extLst>
      <p:ext uri="{BB962C8B-B14F-4D97-AF65-F5344CB8AC3E}">
        <p14:creationId xmlns:p14="http://schemas.microsoft.com/office/powerpoint/2010/main" val="3673406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EFF279FC-437A-4087-8BC1-2D6695DECA03}" type="datetimeFigureOut">
              <a:rPr lang="de-DE" smtClean="0"/>
              <a:t>04.05.2022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C5CED0-B4AE-451E-991C-F3D1F4ABDFBA}" type="slidenum">
              <a:rPr lang="de-DE" smtClean="0"/>
              <a:t>‹Nr.›</a:t>
            </a:fld>
            <a:endParaRPr lang="de-D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7147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EFF279FC-437A-4087-8BC1-2D6695DECA03}" type="datetimeFigureOut">
              <a:rPr lang="de-DE" smtClean="0"/>
              <a:t>04.05.2022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C5CED0-B4AE-451E-991C-F3D1F4ABDFBA}" type="slidenum">
              <a:rPr lang="de-DE" smtClean="0"/>
              <a:t>‹Nr.›</a:t>
            </a:fld>
            <a:endParaRPr lang="de-DE"/>
          </a:p>
        </p:txBody>
      </p:sp>
    </p:spTree>
    <p:extLst>
      <p:ext uri="{BB962C8B-B14F-4D97-AF65-F5344CB8AC3E}">
        <p14:creationId xmlns:p14="http://schemas.microsoft.com/office/powerpoint/2010/main" val="3278727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smtClean="0"/>
              <a:t>Formatvorlagen des Textmasters bearbeiten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EFF279FC-437A-4087-8BC1-2D6695DECA03}" type="datetimeFigureOut">
              <a:rPr lang="de-DE" smtClean="0"/>
              <a:t>04.05.2022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C5CED0-B4AE-451E-991C-F3D1F4ABDFBA}" type="slidenum">
              <a:rPr lang="de-DE" smtClean="0"/>
              <a:t>‹Nr.›</a:t>
            </a:fld>
            <a:endParaRPr lang="de-D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82615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de-DE" smtClean="0"/>
              <a:t>Titelmasterformat durch Klicken bearbeiten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smtClean="0"/>
              <a:t>Formatvorlagen des Textmasters bearbeiten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EFF279FC-437A-4087-8BC1-2D6695DECA03}" type="datetimeFigureOut">
              <a:rPr lang="de-DE" smtClean="0"/>
              <a:t>04.05.2022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C5CED0-B4AE-451E-991C-F3D1F4ABDFBA}" type="slidenum">
              <a:rPr lang="de-DE" smtClean="0"/>
              <a:t>‹Nr.›</a:t>
            </a:fld>
            <a:endParaRPr lang="de-DE"/>
          </a:p>
        </p:txBody>
      </p:sp>
    </p:spTree>
    <p:extLst>
      <p:ext uri="{BB962C8B-B14F-4D97-AF65-F5344CB8AC3E}">
        <p14:creationId xmlns:p14="http://schemas.microsoft.com/office/powerpoint/2010/main" val="1840207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EFF279FC-437A-4087-8BC1-2D6695DECA03}" type="datetimeFigureOut">
              <a:rPr lang="de-DE" smtClean="0"/>
              <a:t>04.05.2022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C5CED0-B4AE-451E-991C-F3D1F4ABDFBA}" type="slidenum">
              <a:rPr lang="de-DE" smtClean="0"/>
              <a:t>‹Nr.›</a:t>
            </a:fld>
            <a:endParaRPr lang="de-DE"/>
          </a:p>
        </p:txBody>
      </p:sp>
    </p:spTree>
    <p:extLst>
      <p:ext uri="{BB962C8B-B14F-4D97-AF65-F5344CB8AC3E}">
        <p14:creationId xmlns:p14="http://schemas.microsoft.com/office/powerpoint/2010/main" val="802624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EFF279FC-437A-4087-8BC1-2D6695DECA03}" type="datetimeFigureOut">
              <a:rPr lang="de-DE" smtClean="0"/>
              <a:t>04.05.2022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C5CED0-B4AE-451E-991C-F3D1F4ABDFBA}" type="slidenum">
              <a:rPr lang="de-DE" smtClean="0"/>
              <a:t>‹Nr.›</a:t>
            </a:fld>
            <a:endParaRPr lang="de-DE"/>
          </a:p>
        </p:txBody>
      </p:sp>
    </p:spTree>
    <p:extLst>
      <p:ext uri="{BB962C8B-B14F-4D97-AF65-F5344CB8AC3E}">
        <p14:creationId xmlns:p14="http://schemas.microsoft.com/office/powerpoint/2010/main" val="288300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nchor="ct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EFF279FC-437A-4087-8BC1-2D6695DECA03}" type="datetimeFigureOut">
              <a:rPr lang="de-DE" smtClean="0"/>
              <a:t>04.05.2022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C5CED0-B4AE-451E-991C-F3D1F4ABDFBA}" type="slidenum">
              <a:rPr lang="de-DE" smtClean="0"/>
              <a:t>‹Nr.›</a:t>
            </a:fld>
            <a:endParaRPr lang="de-DE"/>
          </a:p>
        </p:txBody>
      </p:sp>
    </p:spTree>
    <p:extLst>
      <p:ext uri="{BB962C8B-B14F-4D97-AF65-F5344CB8AC3E}">
        <p14:creationId xmlns:p14="http://schemas.microsoft.com/office/powerpoint/2010/main" val="177849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EFF279FC-437A-4087-8BC1-2D6695DECA03}" type="datetimeFigureOut">
              <a:rPr lang="de-DE" smtClean="0"/>
              <a:t>04.05.2022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C5CED0-B4AE-451E-991C-F3D1F4ABDFBA}" type="slidenum">
              <a:rPr lang="de-DE" smtClean="0"/>
              <a:t>‹Nr.›</a:t>
            </a:fld>
            <a:endParaRPr lang="de-DE"/>
          </a:p>
        </p:txBody>
      </p:sp>
    </p:spTree>
    <p:extLst>
      <p:ext uri="{BB962C8B-B14F-4D97-AF65-F5344CB8AC3E}">
        <p14:creationId xmlns:p14="http://schemas.microsoft.com/office/powerpoint/2010/main" val="4076397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EFF279FC-437A-4087-8BC1-2D6695DECA03}" type="datetimeFigureOut">
              <a:rPr lang="de-DE" smtClean="0"/>
              <a:t>04.05.2022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DC5CED0-B4AE-451E-991C-F3D1F4ABDFBA}" type="slidenum">
              <a:rPr lang="de-DE" smtClean="0"/>
              <a:t>‹Nr.›</a:t>
            </a:fld>
            <a:endParaRPr lang="de-DE"/>
          </a:p>
        </p:txBody>
      </p:sp>
    </p:spTree>
    <p:extLst>
      <p:ext uri="{BB962C8B-B14F-4D97-AF65-F5344CB8AC3E}">
        <p14:creationId xmlns:p14="http://schemas.microsoft.com/office/powerpoint/2010/main" val="322442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EFF279FC-437A-4087-8BC1-2D6695DECA03}" type="datetimeFigureOut">
              <a:rPr lang="de-DE" smtClean="0"/>
              <a:t>04.05.2022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DC5CED0-B4AE-451E-991C-F3D1F4ABDFBA}" type="slidenum">
              <a:rPr lang="de-DE" smtClean="0"/>
              <a:t>‹Nr.›</a:t>
            </a:fld>
            <a:endParaRPr lang="de-DE"/>
          </a:p>
        </p:txBody>
      </p:sp>
    </p:spTree>
    <p:extLst>
      <p:ext uri="{BB962C8B-B14F-4D97-AF65-F5344CB8AC3E}">
        <p14:creationId xmlns:p14="http://schemas.microsoft.com/office/powerpoint/2010/main" val="186339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EFF279FC-437A-4087-8BC1-2D6695DECA03}" type="datetimeFigureOut">
              <a:rPr lang="de-DE" smtClean="0"/>
              <a:t>04.05.2022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DC5CED0-B4AE-451E-991C-F3D1F4ABDFBA}" type="slidenum">
              <a:rPr lang="de-DE" smtClean="0"/>
              <a:t>‹Nr.›</a:t>
            </a:fld>
            <a:endParaRPr lang="de-DE"/>
          </a:p>
        </p:txBody>
      </p:sp>
    </p:spTree>
    <p:extLst>
      <p:ext uri="{BB962C8B-B14F-4D97-AF65-F5344CB8AC3E}">
        <p14:creationId xmlns:p14="http://schemas.microsoft.com/office/powerpoint/2010/main" val="248630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279FC-437A-4087-8BC1-2D6695DECA03}" type="datetimeFigureOut">
              <a:rPr lang="de-DE" smtClean="0"/>
              <a:t>04.05.2022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EDC5CED0-B4AE-451E-991C-F3D1F4ABDFBA}" type="slidenum">
              <a:rPr lang="de-DE" smtClean="0"/>
              <a:t>‹Nr.›</a:t>
            </a:fld>
            <a:endParaRPr lang="de-DE"/>
          </a:p>
        </p:txBody>
      </p:sp>
    </p:spTree>
    <p:extLst>
      <p:ext uri="{BB962C8B-B14F-4D97-AF65-F5344CB8AC3E}">
        <p14:creationId xmlns:p14="http://schemas.microsoft.com/office/powerpoint/2010/main" val="2816742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EFF279FC-437A-4087-8BC1-2D6695DECA03}" type="datetimeFigureOut">
              <a:rPr lang="de-DE" smtClean="0"/>
              <a:t>04.05.2022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DC5CED0-B4AE-451E-991C-F3D1F4ABDFBA}" type="slidenum">
              <a:rPr lang="de-DE" smtClean="0"/>
              <a:t>‹Nr.›</a:t>
            </a:fld>
            <a:endParaRPr lang="de-DE"/>
          </a:p>
        </p:txBody>
      </p:sp>
    </p:spTree>
    <p:extLst>
      <p:ext uri="{BB962C8B-B14F-4D97-AF65-F5344CB8AC3E}">
        <p14:creationId xmlns:p14="http://schemas.microsoft.com/office/powerpoint/2010/main" val="2379842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de-DE" smtClean="0"/>
              <a:t>Titelmasterformat durch Klicken bearbeiten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EFF279FC-437A-4087-8BC1-2D6695DECA03}" type="datetimeFigureOut">
              <a:rPr lang="de-DE" smtClean="0"/>
              <a:t>04.05.2022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DC5CED0-B4AE-451E-991C-F3D1F4ABDFBA}" type="slidenum">
              <a:rPr lang="de-DE" smtClean="0"/>
              <a:t>‹Nr.›</a:t>
            </a:fld>
            <a:endParaRPr lang="de-DE"/>
          </a:p>
        </p:txBody>
      </p:sp>
    </p:spTree>
    <p:extLst>
      <p:ext uri="{BB962C8B-B14F-4D97-AF65-F5344CB8AC3E}">
        <p14:creationId xmlns:p14="http://schemas.microsoft.com/office/powerpoint/2010/main" val="1291068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FF279FC-437A-4087-8BC1-2D6695DECA03}" type="datetimeFigureOut">
              <a:rPr lang="de-DE" smtClean="0"/>
              <a:t>04.05.2022</a:t>
            </a:fld>
            <a:endParaRPr lang="de-D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de-D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DC5CED0-B4AE-451E-991C-F3D1F4ABDFBA}" type="slidenum">
              <a:rPr lang="de-DE" smtClean="0"/>
              <a:t>‹Nr.›</a:t>
            </a:fld>
            <a:endParaRPr lang="de-DE"/>
          </a:p>
        </p:txBody>
      </p:sp>
    </p:spTree>
    <p:extLst>
      <p:ext uri="{BB962C8B-B14F-4D97-AF65-F5344CB8AC3E}">
        <p14:creationId xmlns:p14="http://schemas.microsoft.com/office/powerpoint/2010/main" val="123058548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Dialekte in Deutschlan</a:t>
            </a:r>
            <a:r>
              <a:rPr lang="de-DE" dirty="0"/>
              <a:t>d</a:t>
            </a:r>
            <a:r>
              <a:rPr lang="de-DE" dirty="0" smtClean="0"/>
              <a:t> </a:t>
            </a:r>
            <a:endParaRPr lang="de-DE" dirty="0"/>
          </a:p>
        </p:txBody>
      </p:sp>
      <p:sp>
        <p:nvSpPr>
          <p:cNvPr id="3" name="Untertitel 2"/>
          <p:cNvSpPr>
            <a:spLocks noGrp="1"/>
          </p:cNvSpPr>
          <p:nvPr>
            <p:ph type="subTitle" idx="1"/>
          </p:nvPr>
        </p:nvSpPr>
        <p:spPr>
          <a:xfrm>
            <a:off x="684212" y="3657600"/>
            <a:ext cx="3165412" cy="1947333"/>
          </a:xfrm>
        </p:spPr>
        <p:txBody>
          <a:bodyPr>
            <a:normAutofit/>
          </a:bodyPr>
          <a:lstStyle/>
          <a:p>
            <a:r>
              <a:rPr lang="de-DE" dirty="0" smtClean="0"/>
              <a:t>Projekt Kommunikation von Laurenz und David					</a:t>
            </a:r>
            <a:endParaRPr lang="de-DE" dirty="0"/>
          </a:p>
        </p:txBody>
      </p:sp>
      <p:pic>
        <p:nvPicPr>
          <p:cNvPr id="4" name="Inhaltsplatzhalter 4" descr="Ein Bild, das Text, ClipArt enthält.&#10;&#10;Automatisch generierte Beschreibung">
            <a:extLst>
              <a:ext uri="{FF2B5EF4-FFF2-40B4-BE49-F238E27FC236}">
                <a16:creationId xmlns:a16="http://schemas.microsoft.com/office/drawing/2014/main" id="{7705123B-BFB8-EF45-A3C6-3998CA65482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04418" y="4882682"/>
            <a:ext cx="2141220" cy="1279525"/>
          </a:xfrm>
          <a:prstGeom prst="rect">
            <a:avLst/>
          </a:prstGeom>
        </p:spPr>
      </p:pic>
      <p:pic>
        <p:nvPicPr>
          <p:cNvPr id="5" name="Picture 2" descr="Startseite - Erasmus+">
            <a:extLst>
              <a:ext uri="{FF2B5EF4-FFF2-40B4-BE49-F238E27FC236}">
                <a16:creationId xmlns:a16="http://schemas.microsoft.com/office/drawing/2014/main" id="{3F36079D-6658-5542-B640-D9B3F7F7DA02}"/>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713726" y="4911574"/>
            <a:ext cx="2141220" cy="1322070"/>
          </a:xfrm>
          <a:prstGeom prst="rect">
            <a:avLst/>
          </a:prstGeom>
          <a:noFill/>
          <a:extLst>
            <a:ext uri="{909E8E84-426E-40DD-AFC4-6F175D3DCCD1}">
              <a14:hiddenFill xmlns:a14="http://schemas.microsoft.com/office/drawing/2010/main">
                <a:solidFill>
                  <a:srgbClr val="FFFFFF"/>
                </a:solidFill>
              </a14:hiddenFill>
            </a:ext>
          </a:extLst>
        </p:spPr>
      </p:pic>
      <p:pic>
        <p:nvPicPr>
          <p:cNvPr id="6" name="Inhaltsplatzhalter 7">
            <a:extLst>
              <a:ext uri="{FF2B5EF4-FFF2-40B4-BE49-F238E27FC236}">
                <a16:creationId xmlns:a16="http://schemas.microsoft.com/office/drawing/2014/main" id="{A8E08975-11D0-B249-A3AD-4D78DEB78A5B}"/>
              </a:ext>
            </a:extLst>
          </p:cNvPr>
          <p:cNvPicPr/>
          <p:nvPr/>
        </p:nvPicPr>
        <p:blipFill>
          <a:blip r:embed="rId4">
            <a:extLst>
              <a:ext uri="{28A0092B-C50C-407E-A947-70E740481C1C}">
                <a14:useLocalDpi xmlns:a14="http://schemas.microsoft.com/office/drawing/2010/main" val="0"/>
              </a:ext>
            </a:extLst>
          </a:blip>
          <a:stretch>
            <a:fillRect/>
          </a:stretch>
        </p:blipFill>
        <p:spPr>
          <a:xfrm>
            <a:off x="4129532" y="4882682"/>
            <a:ext cx="2524760" cy="1379855"/>
          </a:xfrm>
          <a:prstGeom prst="rect">
            <a:avLst/>
          </a:prstGeom>
        </p:spPr>
      </p:pic>
      <p:sp>
        <p:nvSpPr>
          <p:cNvPr id="7" name="Textfeld 6"/>
          <p:cNvSpPr txBox="1"/>
          <p:nvPr/>
        </p:nvSpPr>
        <p:spPr>
          <a:xfrm>
            <a:off x="4005072" y="3959352"/>
            <a:ext cx="3200400" cy="923330"/>
          </a:xfrm>
          <a:prstGeom prst="rect">
            <a:avLst/>
          </a:prstGeom>
          <a:noFill/>
        </p:spPr>
        <p:txBody>
          <a:bodyPr wrap="square" rtlCol="0">
            <a:spAutoFit/>
          </a:bodyPr>
          <a:lstStyle/>
          <a:p>
            <a:r>
              <a:rPr lang="de-DE"/>
              <a:t>Käthe-Kollwitz-Schule</a:t>
            </a:r>
          </a:p>
          <a:p>
            <a:r>
              <a:rPr lang="de-DE"/>
              <a:t>Langenselbold</a:t>
            </a:r>
          </a:p>
          <a:p>
            <a:r>
              <a:rPr lang="de-DE"/>
              <a:t>Deutschland</a:t>
            </a:r>
            <a:endParaRPr lang="de-DE" dirty="0"/>
          </a:p>
        </p:txBody>
      </p:sp>
    </p:spTree>
    <p:extLst>
      <p:ext uri="{BB962C8B-B14F-4D97-AF65-F5344CB8AC3E}">
        <p14:creationId xmlns:p14="http://schemas.microsoft.com/office/powerpoint/2010/main" val="3114014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 </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257882727"/>
              </p:ext>
            </p:extLst>
          </p:nvPr>
        </p:nvGraphicFramePr>
        <p:xfrm>
          <a:off x="684213" y="685800"/>
          <a:ext cx="8534400"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6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Geschichte und Definition der Dialekte</a:t>
            </a:r>
            <a:endParaRPr lang="de-DE" dirty="0"/>
          </a:p>
        </p:txBody>
      </p:sp>
      <p:sp>
        <p:nvSpPr>
          <p:cNvPr id="3" name="Inhaltsplatzhalter 2"/>
          <p:cNvSpPr>
            <a:spLocks noGrp="1"/>
          </p:cNvSpPr>
          <p:nvPr>
            <p:ph idx="1"/>
          </p:nvPr>
        </p:nvSpPr>
        <p:spPr/>
        <p:txBody>
          <a:bodyPr>
            <a:normAutofit fontScale="85000" lnSpcReduction="10000"/>
          </a:bodyPr>
          <a:lstStyle/>
          <a:p>
            <a:r>
              <a:rPr lang="de-DE" sz="2000" dirty="0">
                <a:solidFill>
                  <a:schemeClr val="bg1"/>
                </a:solidFill>
              </a:rPr>
              <a:t>Ein Dialekt ist ein eigenes "sprachliches System", das eigene Regeln </a:t>
            </a:r>
            <a:r>
              <a:rPr lang="de-DE" sz="2000" dirty="0" smtClean="0">
                <a:solidFill>
                  <a:schemeClr val="bg1"/>
                </a:solidFill>
              </a:rPr>
              <a:t>hat.</a:t>
            </a:r>
          </a:p>
          <a:p>
            <a:r>
              <a:rPr lang="de-DE" sz="2000" dirty="0">
                <a:solidFill>
                  <a:schemeClr val="bg1"/>
                </a:solidFill>
              </a:rPr>
              <a:t>Es gibt Ortsdialekte, wie in der Westeifel, die nur in einem Radius von 30 Kilometern gesprochen und verstanden werden. </a:t>
            </a:r>
            <a:endParaRPr lang="de-DE" sz="2000" dirty="0" smtClean="0">
              <a:solidFill>
                <a:schemeClr val="bg1"/>
              </a:solidFill>
            </a:endParaRPr>
          </a:p>
          <a:p>
            <a:r>
              <a:rPr lang="de-DE" sz="2000" dirty="0" smtClean="0">
                <a:solidFill>
                  <a:schemeClr val="bg1"/>
                </a:solidFill>
              </a:rPr>
              <a:t> </a:t>
            </a:r>
            <a:r>
              <a:rPr lang="de-DE" sz="2000" dirty="0">
                <a:solidFill>
                  <a:schemeClr val="bg1"/>
                </a:solidFill>
              </a:rPr>
              <a:t>Andere Dialekte, wie das Brandenburgische, funktionieren in größeren Sprachräumen. </a:t>
            </a:r>
            <a:endParaRPr lang="de-DE" sz="2000" dirty="0" smtClean="0">
              <a:solidFill>
                <a:schemeClr val="bg1"/>
              </a:solidFill>
            </a:endParaRPr>
          </a:p>
          <a:p>
            <a:r>
              <a:rPr lang="de-DE" sz="2000" dirty="0">
                <a:solidFill>
                  <a:schemeClr val="bg1"/>
                </a:solidFill>
              </a:rPr>
              <a:t>Das Wort Dialekt stammt ursprünglich aus dem Griechischen und bedeutet "Gespräch und Redensweise von Gruppen". </a:t>
            </a:r>
            <a:endParaRPr lang="de-DE" sz="2000" dirty="0" smtClean="0">
              <a:solidFill>
                <a:schemeClr val="bg1"/>
              </a:solidFill>
            </a:endParaRPr>
          </a:p>
          <a:p>
            <a:r>
              <a:rPr lang="de-DE" sz="2000" dirty="0" smtClean="0">
                <a:solidFill>
                  <a:schemeClr val="bg1"/>
                </a:solidFill>
              </a:rPr>
              <a:t>Die </a:t>
            </a:r>
            <a:r>
              <a:rPr lang="de-DE" sz="2000" dirty="0">
                <a:solidFill>
                  <a:schemeClr val="bg1"/>
                </a:solidFill>
              </a:rPr>
              <a:t>Römer übernahmen das Wort aus dem Griechischen und gebrauchten es auf die gleiche Weise.</a:t>
            </a:r>
          </a:p>
          <a:p>
            <a:r>
              <a:rPr lang="de-DE" sz="2000" dirty="0">
                <a:solidFill>
                  <a:schemeClr val="bg1"/>
                </a:solidFill>
              </a:rPr>
              <a:t>Bis zum Ende des Mittelalters war die Sprache der Professoren, Kleriker und Humanisten das Lateinische. Das Volk sprach Dialekt, je nach Ort und Region verschieden. </a:t>
            </a:r>
          </a:p>
          <a:p>
            <a:endParaRPr lang="de-DE" sz="2000" dirty="0" smtClean="0"/>
          </a:p>
          <a:p>
            <a:pPr marL="0" indent="0">
              <a:buNone/>
            </a:pPr>
            <a:endParaRPr lang="de-DE" dirty="0" smtClean="0"/>
          </a:p>
          <a:p>
            <a:endParaRPr lang="de-DE" dirty="0"/>
          </a:p>
        </p:txBody>
      </p:sp>
    </p:spTree>
    <p:extLst>
      <p:ext uri="{BB962C8B-B14F-4D97-AF65-F5344CB8AC3E}">
        <p14:creationId xmlns:p14="http://schemas.microsoft.com/office/powerpoint/2010/main" val="328738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Entstehung der Deutschen Dialekten </a:t>
            </a:r>
            <a:endParaRPr lang="de-DE" dirty="0"/>
          </a:p>
        </p:txBody>
      </p:sp>
      <p:sp>
        <p:nvSpPr>
          <p:cNvPr id="3" name="Inhaltsplatzhalter 2"/>
          <p:cNvSpPr>
            <a:spLocks noGrp="1"/>
          </p:cNvSpPr>
          <p:nvPr>
            <p:ph idx="1"/>
          </p:nvPr>
        </p:nvSpPr>
        <p:spPr/>
        <p:txBody>
          <a:bodyPr/>
          <a:lstStyle/>
          <a:p>
            <a:r>
              <a:rPr lang="de-DE" dirty="0" smtClean="0">
                <a:solidFill>
                  <a:schemeClr val="bg1"/>
                </a:solidFill>
              </a:rPr>
              <a:t>Seit 500 n. Chr. Entwickelten sich verschiedene Dialekte innerhalb von dem heutigen Deutschland. </a:t>
            </a:r>
            <a:endParaRPr lang="de-DE" dirty="0">
              <a:solidFill>
                <a:schemeClr val="bg1"/>
              </a:solidFill>
            </a:endParaRPr>
          </a:p>
          <a:p>
            <a:r>
              <a:rPr lang="de-DE" dirty="0" smtClean="0">
                <a:solidFill>
                  <a:schemeClr val="bg1"/>
                </a:solidFill>
              </a:rPr>
              <a:t>Dialekte entwickelten sich von Stamm zu Stamm und führten somit zur ersten Lautverschiebung. </a:t>
            </a:r>
          </a:p>
          <a:p>
            <a:r>
              <a:rPr lang="de-DE" dirty="0" smtClean="0">
                <a:solidFill>
                  <a:schemeClr val="bg1"/>
                </a:solidFill>
              </a:rPr>
              <a:t>Der erste Dialekt auf deutschem Gebiet ist der Gotische Dialekt</a:t>
            </a:r>
            <a:endParaRPr lang="de-DE" dirty="0">
              <a:solidFill>
                <a:schemeClr val="bg1"/>
              </a:solidFill>
            </a:endParaRPr>
          </a:p>
        </p:txBody>
      </p:sp>
    </p:spTree>
    <p:extLst>
      <p:ext uri="{BB962C8B-B14F-4D97-AF65-F5344CB8AC3E}">
        <p14:creationId xmlns:p14="http://schemas.microsoft.com/office/powerpoint/2010/main" val="354136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Merkmale von Dialekten</a:t>
            </a:r>
            <a:endParaRPr lang="de-DE" dirty="0"/>
          </a:p>
        </p:txBody>
      </p:sp>
      <p:sp>
        <p:nvSpPr>
          <p:cNvPr id="3" name="Inhaltsplatzhalter 2"/>
          <p:cNvSpPr>
            <a:spLocks noGrp="1"/>
          </p:cNvSpPr>
          <p:nvPr>
            <p:ph idx="1"/>
          </p:nvPr>
        </p:nvSpPr>
        <p:spPr/>
        <p:txBody>
          <a:bodyPr>
            <a:normAutofit fontScale="92500" lnSpcReduction="20000"/>
          </a:bodyPr>
          <a:lstStyle/>
          <a:p>
            <a:r>
              <a:rPr lang="de-DE" sz="2000" dirty="0">
                <a:solidFill>
                  <a:schemeClr val="bg1"/>
                </a:solidFill>
              </a:rPr>
              <a:t>Dialekte kann man vor allem daran erkennen, dass sie phonetisch von der Standardsprache abweichen. </a:t>
            </a:r>
            <a:endParaRPr lang="de-DE" sz="2000" dirty="0" smtClean="0">
              <a:solidFill>
                <a:schemeClr val="bg1"/>
              </a:solidFill>
            </a:endParaRPr>
          </a:p>
          <a:p>
            <a:r>
              <a:rPr lang="de-DE" sz="2000" dirty="0" smtClean="0">
                <a:solidFill>
                  <a:schemeClr val="bg1"/>
                </a:solidFill>
              </a:rPr>
              <a:t>Oft spricht man Dinge anders aus. Das liegt daran, </a:t>
            </a:r>
            <a:r>
              <a:rPr lang="de-DE" sz="2000" dirty="0">
                <a:solidFill>
                  <a:schemeClr val="bg1"/>
                </a:solidFill>
              </a:rPr>
              <a:t>dass manche Laute durch andere ersetzt werden. </a:t>
            </a:r>
            <a:endParaRPr lang="de-DE" sz="2000" dirty="0" smtClean="0">
              <a:solidFill>
                <a:schemeClr val="bg1"/>
              </a:solidFill>
            </a:endParaRPr>
          </a:p>
          <a:p>
            <a:r>
              <a:rPr lang="de-DE" sz="2000" dirty="0">
                <a:solidFill>
                  <a:schemeClr val="bg1"/>
                </a:solidFill>
              </a:rPr>
              <a:t>Ein Beispiel: Das /g/ im Wort “weg” wird überall in Deutschland in der Standardsprache als /k/ ausgesprochen. In Norddeutschland sagt man jedoch nicht “</a:t>
            </a:r>
            <a:r>
              <a:rPr lang="de-DE" sz="2000" dirty="0" err="1">
                <a:solidFill>
                  <a:schemeClr val="bg1"/>
                </a:solidFill>
              </a:rPr>
              <a:t>wek</a:t>
            </a:r>
            <a:r>
              <a:rPr lang="de-DE" sz="2000" dirty="0">
                <a:solidFill>
                  <a:schemeClr val="bg1"/>
                </a:solidFill>
              </a:rPr>
              <a:t>”, sondern “</a:t>
            </a:r>
            <a:r>
              <a:rPr lang="de-DE" sz="2000" dirty="0" err="1">
                <a:solidFill>
                  <a:schemeClr val="bg1"/>
                </a:solidFill>
              </a:rPr>
              <a:t>wech</a:t>
            </a:r>
            <a:r>
              <a:rPr lang="de-DE" sz="2000" dirty="0">
                <a:solidFill>
                  <a:schemeClr val="bg1"/>
                </a:solidFill>
              </a:rPr>
              <a:t>”. Der Laut [k] wird dabei durch den Ich-Laut ersetzt. Die Endung wird im Norden also viel weicher </a:t>
            </a:r>
            <a:r>
              <a:rPr lang="de-DE" sz="2000" dirty="0" smtClean="0">
                <a:solidFill>
                  <a:schemeClr val="bg1"/>
                </a:solidFill>
              </a:rPr>
              <a:t>ausgesprochen</a:t>
            </a:r>
          </a:p>
          <a:p>
            <a:r>
              <a:rPr lang="de-DE" sz="2000" dirty="0">
                <a:solidFill>
                  <a:schemeClr val="bg1"/>
                </a:solidFill>
              </a:rPr>
              <a:t>Es kann aber auch sein, dass einige Laute einfach wegfallen. Zum Beispiel das Verbindungswort “und” wird in den mittel- und oberdeutschen Dialekten einfach als “</a:t>
            </a:r>
            <a:r>
              <a:rPr lang="de-DE" sz="2000" dirty="0" err="1">
                <a:solidFill>
                  <a:schemeClr val="bg1"/>
                </a:solidFill>
              </a:rPr>
              <a:t>un</a:t>
            </a:r>
            <a:r>
              <a:rPr lang="de-DE" sz="2000" dirty="0">
                <a:solidFill>
                  <a:schemeClr val="bg1"/>
                </a:solidFill>
              </a:rPr>
              <a:t>” oder “u” ausgesprochen. Die Laute [d] und [n] fallen hier einfach weg</a:t>
            </a:r>
          </a:p>
        </p:txBody>
      </p:sp>
    </p:spTree>
    <p:extLst>
      <p:ext uri="{BB962C8B-B14F-4D97-AF65-F5344CB8AC3E}">
        <p14:creationId xmlns:p14="http://schemas.microsoft.com/office/powerpoint/2010/main" val="1872740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5541818"/>
            <a:ext cx="8534400" cy="1316182"/>
          </a:xfrm>
        </p:spPr>
        <p:txBody>
          <a:bodyPr/>
          <a:lstStyle/>
          <a:p>
            <a:r>
              <a:rPr lang="de-DE" dirty="0" smtClean="0"/>
              <a:t>Dialekte in Deutschland </a:t>
            </a:r>
            <a:endParaRPr lang="de-DE" dirty="0"/>
          </a:p>
        </p:txBody>
      </p:sp>
      <p:sp>
        <p:nvSpPr>
          <p:cNvPr id="3" name="Inhaltsplatzhalter 2"/>
          <p:cNvSpPr>
            <a:spLocks noGrp="1"/>
          </p:cNvSpPr>
          <p:nvPr>
            <p:ph idx="1"/>
          </p:nvPr>
        </p:nvSpPr>
        <p:spPr/>
        <p:txBody>
          <a:bodyPr/>
          <a:lstStyle/>
          <a:p>
            <a:r>
              <a:rPr lang="de-DE" sz="1600" dirty="0">
                <a:solidFill>
                  <a:schemeClr val="bg1"/>
                </a:solidFill>
              </a:rPr>
              <a:t>Im deutschsprachigen Raum gibt es niederdeutsche, mitteldeutsche und oberdeutsche Dialekte. Dies ist jedoch eine grobe </a:t>
            </a:r>
            <a:r>
              <a:rPr lang="de-DE" sz="1600" dirty="0" smtClean="0">
                <a:solidFill>
                  <a:schemeClr val="bg1"/>
                </a:solidFill>
              </a:rPr>
              <a:t>Einteilung </a:t>
            </a:r>
            <a:r>
              <a:rPr lang="de-DE" sz="1600" dirty="0">
                <a:solidFill>
                  <a:schemeClr val="bg1"/>
                </a:solidFill>
              </a:rPr>
              <a:t>und wird regional bestimmt</a:t>
            </a:r>
            <a:r>
              <a:rPr lang="de-DE" sz="1600" dirty="0" smtClean="0">
                <a:solidFill>
                  <a:schemeClr val="bg1"/>
                </a:solidFill>
              </a:rPr>
              <a:t>.</a:t>
            </a:r>
          </a:p>
          <a:p>
            <a:r>
              <a:rPr lang="de-DE" sz="1600" dirty="0" smtClean="0">
                <a:solidFill>
                  <a:schemeClr val="bg1"/>
                </a:solidFill>
              </a:rPr>
              <a:t>In </a:t>
            </a:r>
            <a:r>
              <a:rPr lang="de-DE" sz="1600" dirty="0">
                <a:solidFill>
                  <a:schemeClr val="bg1"/>
                </a:solidFill>
              </a:rPr>
              <a:t>Norddeutschland wird der plattdeutsche Dialekt gesprochen. In Mitteldeutschland wird der mitteldeutsche Dialekt und in Süddeutschland Oberdeutsch verwendet</a:t>
            </a:r>
            <a:r>
              <a:rPr lang="de-DE" sz="1600" dirty="0" smtClean="0">
                <a:solidFill>
                  <a:schemeClr val="bg1"/>
                </a:solidFill>
              </a:rPr>
              <a:t>.</a:t>
            </a:r>
          </a:p>
          <a:p>
            <a:r>
              <a:rPr lang="de-DE" sz="1600" dirty="0" smtClean="0">
                <a:solidFill>
                  <a:schemeClr val="bg1"/>
                </a:solidFill>
              </a:rPr>
              <a:t>In Mitteldeutschland gibt es wieder verschiedene Dialekte. Einer davon ist Hessisch. Hier ein Beispiel: </a:t>
            </a:r>
          </a:p>
          <a:p>
            <a:pPr marL="0" indent="0">
              <a:buNone/>
            </a:pPr>
            <a:r>
              <a:rPr lang="de-DE" sz="2000" dirty="0" smtClean="0">
                <a:solidFill>
                  <a:schemeClr val="bg1"/>
                </a:solidFill>
              </a:rPr>
              <a:t>	</a:t>
            </a:r>
            <a:r>
              <a:rPr lang="de-DE" sz="2000" dirty="0">
                <a:solidFill>
                  <a:schemeClr val="bg1"/>
                </a:solidFill>
              </a:rPr>
              <a:t> </a:t>
            </a:r>
            <a:r>
              <a:rPr lang="de-DE" sz="2000" dirty="0" smtClean="0">
                <a:solidFill>
                  <a:schemeClr val="bg1"/>
                </a:solidFill>
              </a:rPr>
              <a:t>     Hochdeutsch							Hessisch </a:t>
            </a:r>
            <a:r>
              <a:rPr lang="de-DE" sz="2000" dirty="0" smtClean="0"/>
              <a:t>					</a:t>
            </a:r>
            <a:endParaRPr lang="de-DE" sz="2000" dirty="0"/>
          </a:p>
          <a:p>
            <a:pPr marL="0" indent="0">
              <a:buNone/>
            </a:pP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468" y="3513800"/>
            <a:ext cx="3894603" cy="2028017"/>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0692" y="3513800"/>
            <a:ext cx="4267920" cy="2028017"/>
          </a:xfrm>
          <a:prstGeom prst="rect">
            <a:avLst/>
          </a:prstGeom>
        </p:spPr>
      </p:pic>
    </p:spTree>
    <p:extLst>
      <p:ext uri="{BB962C8B-B14F-4D97-AF65-F5344CB8AC3E}">
        <p14:creationId xmlns:p14="http://schemas.microsoft.com/office/powerpoint/2010/main" val="350799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Sprachräume in Deutschland </a:t>
            </a:r>
            <a:endParaRPr lang="de-DE" dirty="0"/>
          </a:p>
        </p:txBody>
      </p:sp>
      <p:sp>
        <p:nvSpPr>
          <p:cNvPr id="3" name="Inhaltsplatzhalter 2"/>
          <p:cNvSpPr>
            <a:spLocks noGrp="1"/>
          </p:cNvSpPr>
          <p:nvPr>
            <p:ph idx="1"/>
          </p:nvPr>
        </p:nvSpPr>
        <p:spPr/>
        <p:txBody>
          <a:bodyPr>
            <a:normAutofit fontScale="92500" lnSpcReduction="10000"/>
          </a:bodyPr>
          <a:lstStyle/>
          <a:p>
            <a:r>
              <a:rPr lang="de-DE" sz="2000" b="1" dirty="0">
                <a:solidFill>
                  <a:schemeClr val="bg1"/>
                </a:solidFill>
              </a:rPr>
              <a:t>Niederdeutsch </a:t>
            </a:r>
            <a:r>
              <a:rPr lang="de-DE" sz="2000" dirty="0">
                <a:solidFill>
                  <a:schemeClr val="bg1"/>
                </a:solidFill>
              </a:rPr>
              <a:t>wird in Ost- und Westniederdeutsch unterteilt. Westniederdeutsch umfasst unter anderem niederrheinischen, westfälischen, ostfälischen und nordfriesischen Dialekt. Ostniederdeutsch hat mecklenburgisch-vorpommerschen, mittel- und südmärkischen und brandenburgischen Dialekt</a:t>
            </a:r>
            <a:r>
              <a:rPr lang="de-DE" sz="2000" dirty="0" smtClean="0">
                <a:solidFill>
                  <a:schemeClr val="bg1"/>
                </a:solidFill>
              </a:rPr>
              <a:t>.</a:t>
            </a:r>
          </a:p>
          <a:p>
            <a:r>
              <a:rPr lang="de-DE" sz="2000" dirty="0">
                <a:solidFill>
                  <a:schemeClr val="bg1"/>
                </a:solidFill>
              </a:rPr>
              <a:t>Im </a:t>
            </a:r>
            <a:r>
              <a:rPr lang="de-DE" sz="2000" b="1" dirty="0">
                <a:solidFill>
                  <a:schemeClr val="bg1"/>
                </a:solidFill>
              </a:rPr>
              <a:t>Mitteldeutschen</a:t>
            </a:r>
            <a:r>
              <a:rPr lang="de-DE" sz="2000" dirty="0">
                <a:solidFill>
                  <a:schemeClr val="bg1"/>
                </a:solidFill>
              </a:rPr>
              <a:t> wird zwischen West- und Ostmitteldeutschen unterschieden. Westmitteldeutsch beinhaltet unter anderem Mittelfränkisch, Sächsisch, Pfälzisch und Rheinfränkisch. Ostmitteldeutsch: vor allem Sächsisch und Thüringisch</a:t>
            </a:r>
            <a:r>
              <a:rPr lang="de-DE" sz="2000" dirty="0" smtClean="0">
                <a:solidFill>
                  <a:schemeClr val="bg1"/>
                </a:solidFill>
              </a:rPr>
              <a:t>.</a:t>
            </a:r>
          </a:p>
          <a:p>
            <a:r>
              <a:rPr lang="de-DE" sz="2000" dirty="0">
                <a:solidFill>
                  <a:schemeClr val="bg1"/>
                </a:solidFill>
              </a:rPr>
              <a:t>Das </a:t>
            </a:r>
            <a:r>
              <a:rPr lang="de-DE" sz="2000" b="1" dirty="0">
                <a:solidFill>
                  <a:schemeClr val="bg1"/>
                </a:solidFill>
              </a:rPr>
              <a:t>Oberdeutsche</a:t>
            </a:r>
            <a:r>
              <a:rPr lang="de-DE" sz="2000" dirty="0">
                <a:solidFill>
                  <a:schemeClr val="bg1"/>
                </a:solidFill>
              </a:rPr>
              <a:t> umfasst unter anderem Schwäbisch, Ostfränkisch, Bairisch, Alemannisch. Unter Diesen gibt es aber noch viele mehr die in kleineren Regionen gesprochen werden</a:t>
            </a:r>
            <a:r>
              <a:rPr lang="de-DE" sz="2000" dirty="0" smtClean="0">
                <a:solidFill>
                  <a:schemeClr val="bg1"/>
                </a:solidFill>
              </a:rPr>
              <a:t>.</a:t>
            </a:r>
          </a:p>
          <a:p>
            <a:endParaRPr lang="de-DE" sz="2000" dirty="0"/>
          </a:p>
          <a:p>
            <a:endParaRPr lang="de-DE" sz="2000" dirty="0"/>
          </a:p>
          <a:p>
            <a:endParaRPr lang="de-DE" sz="2000" dirty="0"/>
          </a:p>
          <a:p>
            <a:endParaRPr lang="de-DE" dirty="0"/>
          </a:p>
        </p:txBody>
      </p:sp>
    </p:spTree>
    <p:extLst>
      <p:ext uri="{BB962C8B-B14F-4D97-AF65-F5344CB8AC3E}">
        <p14:creationId xmlns:p14="http://schemas.microsoft.com/office/powerpoint/2010/main" val="318159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Aussterben von Dialekten </a:t>
            </a:r>
            <a:endParaRPr lang="de-DE" dirty="0"/>
          </a:p>
        </p:txBody>
      </p:sp>
      <p:sp>
        <p:nvSpPr>
          <p:cNvPr id="3" name="Inhaltsplatzhalter 2"/>
          <p:cNvSpPr>
            <a:spLocks noGrp="1"/>
          </p:cNvSpPr>
          <p:nvPr>
            <p:ph idx="1"/>
          </p:nvPr>
        </p:nvSpPr>
        <p:spPr/>
        <p:txBody>
          <a:bodyPr>
            <a:normAutofit fontScale="77500" lnSpcReduction="20000"/>
          </a:bodyPr>
          <a:lstStyle/>
          <a:p>
            <a:pPr>
              <a:lnSpc>
                <a:spcPct val="100000"/>
              </a:lnSpc>
            </a:pPr>
            <a:r>
              <a:rPr lang="de-DE" sz="2200" dirty="0">
                <a:solidFill>
                  <a:schemeClr val="bg1"/>
                </a:solidFill>
              </a:rPr>
              <a:t>Drei Faktoren scheinen eine Rolle zu spielen: Mütter, Medien und Mobilität.</a:t>
            </a:r>
          </a:p>
          <a:p>
            <a:pPr>
              <a:lnSpc>
                <a:spcPct val="100000"/>
              </a:lnSpc>
            </a:pPr>
            <a:r>
              <a:rPr lang="de-DE" sz="2200" dirty="0">
                <a:solidFill>
                  <a:schemeClr val="bg1"/>
                </a:solidFill>
              </a:rPr>
              <a:t>Manche Mütter sprechen mit ihren Kindern Hochdeutsch, damit sie es in der Schule leichter haben und nicht als weniger gebildet wahrgenommen werden.</a:t>
            </a:r>
          </a:p>
          <a:p>
            <a:pPr>
              <a:lnSpc>
                <a:spcPct val="100000"/>
              </a:lnSpc>
            </a:pPr>
            <a:r>
              <a:rPr lang="de-DE" sz="2200" dirty="0">
                <a:solidFill>
                  <a:schemeClr val="bg1"/>
                </a:solidFill>
              </a:rPr>
              <a:t>Mit der Einführung des Rundfunks wurde Hochdeutsch auch in Gegenden gebracht, in denen zuvor nur Dialekt gesprochen wurde. </a:t>
            </a:r>
            <a:endParaRPr lang="de-DE" sz="2200" dirty="0" smtClean="0">
              <a:solidFill>
                <a:schemeClr val="bg1"/>
              </a:solidFill>
            </a:endParaRPr>
          </a:p>
          <a:p>
            <a:pPr>
              <a:lnSpc>
                <a:spcPct val="100000"/>
              </a:lnSpc>
            </a:pPr>
            <a:r>
              <a:rPr lang="de-DE" sz="2200" dirty="0">
                <a:solidFill>
                  <a:schemeClr val="bg1"/>
                </a:solidFill>
              </a:rPr>
              <a:t>Weiter scheint die zunehmende Mobilität eine Rolle für das Sterben der Dialekte zu spielen. Menschen ziehen zunehmend aus ihren Heimatorten weg, auch in Orte, in denen der Heimatdialekt nicht gesprochen wird. Zudem kommen sie mehr mit Menschen aus anderen Regionen in Kontakt - auch über Medien - weshalb eine gemeinsame Sprachbasis - das Hochdeutsch – für die Verständigung wichtig ist</a:t>
            </a:r>
          </a:p>
          <a:p>
            <a:pPr>
              <a:lnSpc>
                <a:spcPct val="100000"/>
              </a:lnSpc>
            </a:pPr>
            <a:endParaRPr lang="de-DE" dirty="0"/>
          </a:p>
        </p:txBody>
      </p:sp>
    </p:spTree>
    <p:extLst>
      <p:ext uri="{BB962C8B-B14F-4D97-AF65-F5344CB8AC3E}">
        <p14:creationId xmlns:p14="http://schemas.microsoft.com/office/powerpoint/2010/main" val="3583352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p:cNvPicPr>
          <p:nvPr>
            <p:ph idx="1"/>
          </p:nvPr>
        </p:nvPicPr>
        <p:blipFill>
          <a:blip r:embed="rId2"/>
          <a:stretch>
            <a:fillRect/>
          </a:stretch>
        </p:blipFill>
        <p:spPr>
          <a:xfrm>
            <a:off x="-2423160" y="-155448"/>
            <a:ext cx="14895576" cy="7013449"/>
          </a:xfrm>
          <a:prstGeom prst="rect">
            <a:avLst/>
          </a:prstGeom>
        </p:spPr>
      </p:pic>
    </p:spTree>
    <p:extLst>
      <p:ext uri="{BB962C8B-B14F-4D97-AF65-F5344CB8AC3E}">
        <p14:creationId xmlns:p14="http://schemas.microsoft.com/office/powerpoint/2010/main" val="475663279"/>
      </p:ext>
    </p:extLst>
  </p:cSld>
  <p:clrMapOvr>
    <a:masterClrMapping/>
  </p:clrMapOvr>
</p:sld>
</file>

<file path=ppt/theme/theme1.xml><?xml version="1.0" encoding="utf-8"?>
<a:theme xmlns:a="http://schemas.openxmlformats.org/drawingml/2006/main" name="Segment">
  <a:themeElements>
    <a:clrScheme name="Segment">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0</TotalTime>
  <Words>621</Words>
  <Application>Microsoft Office PowerPoint</Application>
  <PresentationFormat>Breitbild</PresentationFormat>
  <Paragraphs>45</Paragraphs>
  <Slides>9</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9</vt:i4>
      </vt:variant>
    </vt:vector>
  </HeadingPairs>
  <TitlesOfParts>
    <vt:vector size="12" baseType="lpstr">
      <vt:lpstr>Century Gothic</vt:lpstr>
      <vt:lpstr>Wingdings 3</vt:lpstr>
      <vt:lpstr>Segment</vt:lpstr>
      <vt:lpstr>Dialekte in Deutschland </vt:lpstr>
      <vt:lpstr>Gliederung </vt:lpstr>
      <vt:lpstr>Geschichte und Definition der Dialekte</vt:lpstr>
      <vt:lpstr>Entstehung der Deutschen Dialekten </vt:lpstr>
      <vt:lpstr>Merkmale von Dialekten</vt:lpstr>
      <vt:lpstr>Dialekte in Deutschland </vt:lpstr>
      <vt:lpstr>Sprachräume in Deutschland </vt:lpstr>
      <vt:lpstr>Aussterben von Dialekten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Dialekte in Deutschland</dc:title>
  <dc:creator>Windows-Benutzer</dc:creator>
  <cp:lastModifiedBy>Windows-Benutzer</cp:lastModifiedBy>
  <cp:revision>17</cp:revision>
  <dcterms:created xsi:type="dcterms:W3CDTF">2022-04-06T06:23:32Z</dcterms:created>
  <dcterms:modified xsi:type="dcterms:W3CDTF">2022-05-04T07:05:59Z</dcterms:modified>
</cp:coreProperties>
</file>