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6DB362-8FA5-4EED-AA3B-98155DA6D296}" v="376" dt="2022-02-03T18:13:28.4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3" d="100"/>
          <a:sy n="73" d="100"/>
        </p:scale>
        <p:origin x="-4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pPr/>
              <a:t>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6">
            <a:extLst>
              <a:ext uri="{FF2B5EF4-FFF2-40B4-BE49-F238E27FC236}">
                <a16:creationId xmlns:a16="http://schemas.microsoft.com/office/drawing/2014/main" xmlns="" id="{4E1BEB12-92AF-4445-98AD-4C7756E7C9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D0522C2C-7B5C-48A7-A969-03941E5D2E7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Freeform 13">
            <a:extLst>
              <a:ext uri="{FF2B5EF4-FFF2-40B4-BE49-F238E27FC236}">
                <a16:creationId xmlns:a16="http://schemas.microsoft.com/office/drawing/2014/main" xmlns="" id="{9C682A1A-5B2D-4111-BBD6-620165633E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769476" y="220196"/>
            <a:ext cx="9422524" cy="6637806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D6EE29F2-D77F-4BD0-A20B-334D316A1C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209800" y="2099696"/>
            <a:ext cx="1942241" cy="188955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Arc 14">
            <a:extLst>
              <a:ext uri="{FF2B5EF4-FFF2-40B4-BE49-F238E27FC236}">
                <a16:creationId xmlns:a16="http://schemas.microsoft.com/office/drawing/2014/main" xmlns="" id="{22D09ED2-868F-42C6-866E-F92E0CEF314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8520172">
            <a:off x="1613162" y="1492572"/>
            <a:ext cx="2987899" cy="2987899"/>
          </a:xfrm>
          <a:prstGeom prst="arc">
            <a:avLst>
              <a:gd name="adj1" fmla="val 14455503"/>
              <a:gd name="adj2" fmla="val 227775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8600" y="1939159"/>
            <a:ext cx="7644627" cy="2751086"/>
          </a:xfrm>
        </p:spPr>
        <p:txBody>
          <a:bodyPr>
            <a:normAutofit/>
          </a:bodyPr>
          <a:lstStyle/>
          <a:p>
            <a:pPr algn="r"/>
            <a:r>
              <a:rPr lang="en-US" b="1" dirty="0" err="1">
                <a:cs typeface="Calibri Light"/>
              </a:rPr>
              <a:t>Bulgarische</a:t>
            </a:r>
            <a:r>
              <a:rPr lang="en-US" b="1" dirty="0">
                <a:cs typeface="Calibri Light"/>
              </a:rPr>
              <a:t> </a:t>
            </a:r>
            <a:r>
              <a:rPr lang="en-US" b="1" dirty="0" err="1">
                <a:cs typeface="Calibri Light"/>
              </a:rPr>
              <a:t>Ausdrücke</a:t>
            </a:r>
            <a:r>
              <a:rPr lang="en-US" b="1" dirty="0">
                <a:cs typeface="Calibri Light"/>
              </a:rPr>
              <a:t/>
            </a:r>
            <a:br>
              <a:rPr lang="en-US" b="1" dirty="0">
                <a:cs typeface="Calibri Light"/>
              </a:rPr>
            </a:br>
            <a:r>
              <a:rPr lang="en-US" b="1" dirty="0">
                <a:cs typeface="Calibri Light"/>
              </a:rPr>
              <a:t>Was </a:t>
            </a:r>
            <a:r>
              <a:rPr lang="en-US" b="1" dirty="0" err="1">
                <a:cs typeface="Calibri Light"/>
              </a:rPr>
              <a:t>bedeuten</a:t>
            </a:r>
            <a:r>
              <a:rPr lang="en-US" b="1" dirty="0">
                <a:cs typeface="Calibri Light"/>
              </a:rPr>
              <a:t> </a:t>
            </a:r>
            <a:r>
              <a:rPr lang="en-US" b="1" dirty="0" err="1">
                <a:cs typeface="Calibri Light"/>
              </a:rPr>
              <a:t>sie</a:t>
            </a:r>
            <a:r>
              <a:rPr lang="en-US" b="1" dirty="0">
                <a:cs typeface="Calibri Light"/>
              </a:rPr>
              <a:t>? </a:t>
            </a:r>
            <a:endParaRPr lang="en-US" b="1">
              <a:cs typeface="Calibri Light"/>
            </a:endParaRPr>
          </a:p>
        </p:txBody>
      </p:sp>
      <p:pic>
        <p:nvPicPr>
          <p:cNvPr id="10" name="Picture 4" descr="Logo&#10;&#10;Description automatically generated">
            <a:extLst>
              <a:ext uri="{FF2B5EF4-FFF2-40B4-BE49-F238E27FC236}">
                <a16:creationId xmlns:a16="http://schemas.microsoft.com/office/drawing/2014/main" xmlns="" id="{67AB1BF8-6E3C-469F-81CD-7CE79CBBAFA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83592" y="5265926"/>
            <a:ext cx="2754405" cy="1424827"/>
          </a:xfrm>
          <a:prstGeom prst="rect">
            <a:avLst/>
          </a:prstGeom>
        </p:spPr>
      </p:pic>
      <p:pic>
        <p:nvPicPr>
          <p:cNvPr id="12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xmlns="" id="{DE8B35A8-18EA-4DFD-BB66-9926958ADBC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50959" y="5081847"/>
            <a:ext cx="2272553" cy="1602481"/>
          </a:xfrm>
          <a:prstGeom prst="rect">
            <a:avLst/>
          </a:prstGeom>
        </p:spPr>
      </p:pic>
      <p:pic>
        <p:nvPicPr>
          <p:cNvPr id="18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xmlns="" id="{106F818B-C8F1-45A7-80AF-B41F30D6D4E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714099" y="5198130"/>
            <a:ext cx="1571625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6" name="Rectangle 65">
            <a:extLst>
              <a:ext uri="{FF2B5EF4-FFF2-40B4-BE49-F238E27FC236}">
                <a16:creationId xmlns:a16="http://schemas.microsoft.com/office/drawing/2014/main" xmlns="" id="{9D25F302-27C5-414F-97F8-6EA0A6C028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Diagram&#10;&#10;Description automatically generated">
            <a:extLst>
              <a:ext uri="{FF2B5EF4-FFF2-40B4-BE49-F238E27FC236}">
                <a16:creationId xmlns:a16="http://schemas.microsoft.com/office/drawing/2014/main" xmlns="" id="{44659823-4405-48DD-B8A7-2C05A5AE5A3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l="4120" r="2" b="2"/>
          <a:stretch/>
        </p:blipFill>
        <p:spPr>
          <a:xfrm>
            <a:off x="621675" y="623275"/>
            <a:ext cx="4032621" cy="5607882"/>
          </a:xfrm>
          <a:prstGeom prst="rect">
            <a:avLst/>
          </a:prstGeom>
        </p:spPr>
      </p:pic>
      <p:sp>
        <p:nvSpPr>
          <p:cNvPr id="68" name="Right Triangle 67">
            <a:extLst>
              <a:ext uri="{FF2B5EF4-FFF2-40B4-BE49-F238E27FC236}">
                <a16:creationId xmlns:a16="http://schemas.microsoft.com/office/drawing/2014/main" xmlns="" id="{830A36F8-48C2-4842-A87B-8CE8DF4E7F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76029" y="623275"/>
            <a:ext cx="6570797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2AD255-5440-49BE-B04D-7CE90CE4C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5659" y="1188637"/>
            <a:ext cx="5731959" cy="1597228"/>
          </a:xfrm>
        </p:spPr>
        <p:txBody>
          <a:bodyPr>
            <a:normAutofit/>
          </a:bodyPr>
          <a:lstStyle/>
          <a:p>
            <a:r>
              <a:rPr lang="de" sz="5000" b="1" dirty="0">
                <a:ea typeface="+mj-lt"/>
                <a:cs typeface="+mj-lt"/>
              </a:rPr>
              <a:t>Nach dem Regen eine Kapuze aufsetzen</a:t>
            </a:r>
            <a:r>
              <a:rPr lang="en-US" sz="5000" dirty="0">
                <a:ea typeface="+mj-lt"/>
                <a:cs typeface="+mj-lt"/>
              </a:rPr>
              <a:t> </a:t>
            </a:r>
            <a:endParaRPr lang="en-US" sz="5000">
              <a:cs typeface="Calibri Ligh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1BEED8-3DEB-444E-B78A-44BCB3328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5659" y="2931043"/>
            <a:ext cx="4851564" cy="220963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de" sz="1900" b="1" dirty="0">
                <a:ea typeface="+mn-lt"/>
                <a:cs typeface="+mn-lt"/>
              </a:rPr>
              <a:t>A. Die Kapuze zu spät aufsetzen</a:t>
            </a:r>
            <a:endParaRPr lang="en-US" sz="1900">
              <a:cs typeface="Calibri" panose="020F0502020204030204"/>
            </a:endParaRPr>
          </a:p>
          <a:p>
            <a:pPr marL="0" indent="0">
              <a:buNone/>
            </a:pPr>
            <a:r>
              <a:rPr lang="de" sz="1900" b="1" dirty="0">
                <a:ea typeface="+mn-lt"/>
                <a:cs typeface="+mn-lt"/>
              </a:rPr>
              <a:t>B. Positiv überrascht von dem Ergebnis einer Tätigkeit sein</a:t>
            </a:r>
            <a:endParaRPr lang="en-US" sz="1900">
              <a:cs typeface="Calibri" panose="020F0502020204030204"/>
            </a:endParaRPr>
          </a:p>
          <a:p>
            <a:pPr marL="0" indent="0">
              <a:buNone/>
            </a:pPr>
            <a:r>
              <a:rPr lang="de" sz="1900" b="1" dirty="0">
                <a:ea typeface="+mn-lt"/>
                <a:cs typeface="+mn-lt"/>
              </a:rPr>
              <a:t>C. Die besten Ideen/ Gedanken kommen hintennach, nicht im richtigen Moment</a:t>
            </a:r>
            <a:endParaRPr lang="en-US" sz="1900">
              <a:cs typeface="Calibri" panose="020F0502020204030204"/>
            </a:endParaRPr>
          </a:p>
          <a:p>
            <a:pPr marL="0" indent="0">
              <a:buNone/>
            </a:pPr>
            <a:r>
              <a:rPr lang="de" sz="1900" b="1" dirty="0">
                <a:ea typeface="+mn-lt"/>
                <a:cs typeface="+mn-lt"/>
              </a:rPr>
              <a:t>D. Durch Mühe den zukünftigen Erfolg sichern</a:t>
            </a:r>
            <a:endParaRPr lang="en-US" sz="1900" dirty="0">
              <a:cs typeface="Calibri"/>
            </a:endParaRPr>
          </a:p>
          <a:p>
            <a:endParaRPr lang="en-US" sz="1900" dirty="0">
              <a:cs typeface="Calibri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xmlns="" id="{8A614B32-7DB3-458D-BE17-B16C8539A7B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54974" y="5355571"/>
            <a:ext cx="1577789" cy="797300"/>
          </a:xfrm>
          <a:prstGeom prst="rect">
            <a:avLst/>
          </a:prstGeom>
        </p:spPr>
      </p:pic>
      <p:pic>
        <p:nvPicPr>
          <p:cNvPr id="6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xmlns="" id="{0088FA41-04B3-4253-B42A-14F4B230AE9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19047" y="5193906"/>
            <a:ext cx="1376084" cy="941335"/>
          </a:xfrm>
          <a:prstGeom prst="rect">
            <a:avLst/>
          </a:prstGeom>
        </p:spPr>
      </p:pic>
      <p:pic>
        <p:nvPicPr>
          <p:cNvPr id="7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xmlns="" id="{D4E11A98-38C1-49BE-A20F-7EEF67DAE21F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167688" y="5198129"/>
            <a:ext cx="1145802" cy="1123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70703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9D25F302-27C5-414F-97F8-6EA0A6C028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A picture containing wall&#10;&#10;Description automatically generated">
            <a:extLst>
              <a:ext uri="{FF2B5EF4-FFF2-40B4-BE49-F238E27FC236}">
                <a16:creationId xmlns:a16="http://schemas.microsoft.com/office/drawing/2014/main" xmlns="" id="{A9D74287-186F-4514-AF23-3D6A065EA08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r="4022" b="-1"/>
          <a:stretch/>
        </p:blipFill>
        <p:spPr>
          <a:xfrm>
            <a:off x="621675" y="623275"/>
            <a:ext cx="4032621" cy="5607882"/>
          </a:xfrm>
          <a:prstGeom prst="rect">
            <a:avLst/>
          </a:prstGeom>
        </p:spPr>
      </p:pic>
      <p:sp>
        <p:nvSpPr>
          <p:cNvPr id="11" name="Right Triangle 10">
            <a:extLst>
              <a:ext uri="{FF2B5EF4-FFF2-40B4-BE49-F238E27FC236}">
                <a16:creationId xmlns:a16="http://schemas.microsoft.com/office/drawing/2014/main" xmlns="" id="{830A36F8-48C2-4842-A87B-8CE8DF4E7F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76029" y="623275"/>
            <a:ext cx="6570797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D7AF76-2DC8-4D14-96ED-7EDA91B5A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5659" y="1188637"/>
            <a:ext cx="5642312" cy="1597228"/>
          </a:xfrm>
        </p:spPr>
        <p:txBody>
          <a:bodyPr>
            <a:normAutofit/>
          </a:bodyPr>
          <a:lstStyle/>
          <a:p>
            <a:r>
              <a:rPr lang="de" sz="5400" b="1">
                <a:ea typeface="+mj-lt"/>
                <a:cs typeface="+mj-lt"/>
              </a:rPr>
              <a:t>Einen Weinberg auf einem Hügel haben</a:t>
            </a:r>
            <a:r>
              <a:rPr lang="en-US" sz="5400">
                <a:ea typeface="+mj-lt"/>
                <a:cs typeface="+mj-lt"/>
              </a:rPr>
              <a:t> </a:t>
            </a:r>
            <a:endParaRPr lang="en-US" sz="5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A27897-B91B-4DDA-8026-7A36D8939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5659" y="2998278"/>
            <a:ext cx="4560212" cy="19743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de" sz="2000" b="1" dirty="0">
                <a:ea typeface="+mn-lt"/>
                <a:cs typeface="+mn-lt"/>
              </a:rPr>
              <a:t>A. An etwas glauben</a:t>
            </a:r>
            <a:endParaRPr lang="en-US" sz="2000" dirty="0">
              <a:ea typeface="+mn-lt"/>
              <a:cs typeface="+mn-lt"/>
            </a:endParaRPr>
          </a:p>
          <a:p>
            <a:pPr marL="0" indent="0">
              <a:buNone/>
            </a:pPr>
            <a:r>
              <a:rPr lang="de" sz="2000" b="1" dirty="0">
                <a:ea typeface="+mn-lt"/>
                <a:cs typeface="+mn-lt"/>
              </a:rPr>
              <a:t>B. Erfolg haben</a:t>
            </a:r>
            <a:endParaRPr lang="en-US" sz="2000">
              <a:cs typeface="Calibri"/>
            </a:endParaRPr>
          </a:p>
          <a:p>
            <a:pPr marL="0" indent="0">
              <a:buNone/>
            </a:pPr>
            <a:r>
              <a:rPr lang="de" sz="2000" b="1" dirty="0">
                <a:ea typeface="+mn-lt"/>
                <a:cs typeface="+mn-lt"/>
              </a:rPr>
              <a:t>C. Etwas Ernstes machen </a:t>
            </a:r>
            <a:endParaRPr lang="en-US" sz="2000">
              <a:cs typeface="Calibri" panose="020F0502020204030204"/>
            </a:endParaRPr>
          </a:p>
          <a:p>
            <a:pPr marL="0" indent="0">
              <a:buNone/>
            </a:pPr>
            <a:r>
              <a:rPr lang="en-US" sz="2000" b="1" dirty="0">
                <a:ea typeface="+mn-lt"/>
                <a:cs typeface="+mn-lt"/>
              </a:rPr>
              <a:t>D. S</a:t>
            </a:r>
            <a:r>
              <a:rPr lang="de" sz="2000" b="1" dirty="0">
                <a:ea typeface="+mn-lt"/>
                <a:cs typeface="+mn-lt"/>
              </a:rPr>
              <a:t>ich mit etwas Sonnlosem/ Perspektivlosem beschäftigen</a:t>
            </a:r>
            <a:endParaRPr lang="en-US" sz="2000" dirty="0">
              <a:cs typeface="Calibri" panose="020F0502020204030204"/>
            </a:endParaRP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xmlns="" id="{1BD0823C-177F-4DF3-A2D3-86C94FE52ADF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7385" y="5333158"/>
            <a:ext cx="1566584" cy="808507"/>
          </a:xfrm>
          <a:prstGeom prst="rect">
            <a:avLst/>
          </a:prstGeom>
        </p:spPr>
      </p:pic>
      <p:pic>
        <p:nvPicPr>
          <p:cNvPr id="6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xmlns="" id="{F66275BC-27E7-4DBA-828F-3F51ADFA64F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19046" y="5160288"/>
            <a:ext cx="1387290" cy="963745"/>
          </a:xfrm>
          <a:prstGeom prst="rect">
            <a:avLst/>
          </a:prstGeom>
        </p:spPr>
      </p:pic>
      <p:pic>
        <p:nvPicPr>
          <p:cNvPr id="7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xmlns="" id="{F7AEF9E3-3B06-42EB-A41F-878A278FC75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178893" y="5209335"/>
            <a:ext cx="1000127" cy="102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9495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9D25F302-27C5-414F-97F8-6EA0A6C028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76925F8B-8721-4B40-A655-7F0FA00AD4F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r="9457" b="3"/>
          <a:stretch/>
        </p:blipFill>
        <p:spPr>
          <a:xfrm>
            <a:off x="621675" y="623275"/>
            <a:ext cx="4032621" cy="5607882"/>
          </a:xfrm>
          <a:prstGeom prst="rect">
            <a:avLst/>
          </a:prstGeom>
        </p:spPr>
      </p:pic>
      <p:sp>
        <p:nvSpPr>
          <p:cNvPr id="11" name="Right Triangle 10">
            <a:extLst>
              <a:ext uri="{FF2B5EF4-FFF2-40B4-BE49-F238E27FC236}">
                <a16:creationId xmlns:a16="http://schemas.microsoft.com/office/drawing/2014/main" xmlns="" id="{830A36F8-48C2-4842-A87B-8CE8DF4E7F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76029" y="623275"/>
            <a:ext cx="6570797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C93B61-7667-4141-A243-ECDBF105C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5659" y="1188637"/>
            <a:ext cx="5642312" cy="1597228"/>
          </a:xfrm>
        </p:spPr>
        <p:txBody>
          <a:bodyPr>
            <a:normAutofit/>
          </a:bodyPr>
          <a:lstStyle/>
          <a:p>
            <a:r>
              <a:rPr lang="de" sz="5400" b="1">
                <a:ea typeface="+mj-lt"/>
                <a:cs typeface="+mj-lt"/>
              </a:rPr>
              <a:t>Pflaumen im Mund haben</a:t>
            </a:r>
            <a:r>
              <a:rPr lang="en-US" sz="5400">
                <a:ea typeface="+mj-lt"/>
                <a:cs typeface="+mj-lt"/>
              </a:rPr>
              <a:t> </a:t>
            </a:r>
            <a:endParaRPr lang="en-US" sz="5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575AB5-65A8-418E-B595-4ACB67730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5659" y="2998278"/>
            <a:ext cx="4784329" cy="197431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de" sz="2000" b="1">
                <a:ea typeface="+mn-lt"/>
                <a:cs typeface="+mn-lt"/>
              </a:rPr>
              <a:t>A. Nicht schlucken können</a:t>
            </a:r>
            <a:endParaRPr lang="en-US" sz="2000">
              <a:cs typeface="Calibri" panose="020F0502020204030204"/>
            </a:endParaRPr>
          </a:p>
          <a:p>
            <a:pPr marL="0" indent="0">
              <a:buNone/>
            </a:pPr>
            <a:r>
              <a:rPr lang="de" sz="2000" b="1">
                <a:ea typeface="+mn-lt"/>
                <a:cs typeface="+mn-lt"/>
              </a:rPr>
              <a:t>B. Schweigen, wenn man sprechen muss</a:t>
            </a:r>
            <a:endParaRPr lang="en-US" sz="2000">
              <a:cs typeface="Calibri" panose="020F0502020204030204"/>
            </a:endParaRPr>
          </a:p>
          <a:p>
            <a:pPr marL="0" indent="0">
              <a:buNone/>
            </a:pPr>
            <a:r>
              <a:rPr lang="de" sz="2000" b="1">
                <a:ea typeface="+mn-lt"/>
                <a:cs typeface="+mn-lt"/>
              </a:rPr>
              <a:t>C. Etwas nicht direkt aussprechen  </a:t>
            </a:r>
            <a:endParaRPr lang="en-US" sz="2000">
              <a:cs typeface="Calibri" panose="020F0502020204030204"/>
            </a:endParaRPr>
          </a:p>
          <a:p>
            <a:pPr marL="0" indent="0">
              <a:buNone/>
            </a:pPr>
            <a:r>
              <a:rPr lang="de" sz="2000" b="1">
                <a:ea typeface="+mn-lt"/>
                <a:cs typeface="+mn-lt"/>
              </a:rPr>
              <a:t>D. Nichts tun, faulenzen</a:t>
            </a:r>
            <a:endParaRPr lang="en-US" sz="2000">
              <a:cs typeface="Calibri" panose="020F0502020204030204"/>
            </a:endParaRPr>
          </a:p>
          <a:p>
            <a:endParaRPr lang="en-US" sz="2000">
              <a:cs typeface="Calibri" panose="020F0502020204030204"/>
            </a:endParaRPr>
          </a:p>
        </p:txBody>
      </p:sp>
      <p:pic>
        <p:nvPicPr>
          <p:cNvPr id="6" name="Picture 4" descr="Logo&#10;&#10;Description automatically generated">
            <a:extLst>
              <a:ext uri="{FF2B5EF4-FFF2-40B4-BE49-F238E27FC236}">
                <a16:creationId xmlns:a16="http://schemas.microsoft.com/office/drawing/2014/main" xmlns="" id="{260CB598-C1A2-4186-80DE-7B4E5E7AB22A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96266" y="5352809"/>
            <a:ext cx="1467111" cy="760304"/>
          </a:xfrm>
          <a:prstGeom prst="rect">
            <a:avLst/>
          </a:prstGeom>
        </p:spPr>
      </p:pic>
      <p:pic>
        <p:nvPicPr>
          <p:cNvPr id="8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xmlns="" id="{740B922A-6A21-45A0-A690-A053C4D92055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4246" y="5228444"/>
            <a:ext cx="1281831" cy="884385"/>
          </a:xfrm>
          <a:prstGeom prst="rect">
            <a:avLst/>
          </a:prstGeom>
        </p:spPr>
      </p:pic>
      <p:pic>
        <p:nvPicPr>
          <p:cNvPr id="1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xmlns="" id="{4DDB007B-4221-4EE0-9A44-9BE1B6A75913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050563" y="5225452"/>
            <a:ext cx="1070585" cy="1018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30834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9D25F302-27C5-414F-97F8-6EA0A6C028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5" descr="Diagram, shape, polygon&#10;&#10;Description automatically generated">
            <a:extLst>
              <a:ext uri="{FF2B5EF4-FFF2-40B4-BE49-F238E27FC236}">
                <a16:creationId xmlns:a16="http://schemas.microsoft.com/office/drawing/2014/main" xmlns="" id="{AF256BC1-5D22-4577-B713-3D98D7E32A9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r="4122" b="2"/>
          <a:stretch/>
        </p:blipFill>
        <p:spPr>
          <a:xfrm>
            <a:off x="621675" y="623275"/>
            <a:ext cx="4032621" cy="5607882"/>
          </a:xfrm>
          <a:prstGeom prst="rect">
            <a:avLst/>
          </a:prstGeom>
        </p:spPr>
      </p:pic>
      <p:sp>
        <p:nvSpPr>
          <p:cNvPr id="12" name="Right Triangle 11">
            <a:extLst>
              <a:ext uri="{FF2B5EF4-FFF2-40B4-BE49-F238E27FC236}">
                <a16:creationId xmlns:a16="http://schemas.microsoft.com/office/drawing/2014/main" xmlns="" id="{830A36F8-48C2-4842-A87B-8CE8DF4E7F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976029" y="623275"/>
            <a:ext cx="6570797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D2B3BB-B2F1-4D3D-801F-C019DB954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5659" y="1188637"/>
            <a:ext cx="5642312" cy="1597228"/>
          </a:xfrm>
        </p:spPr>
        <p:txBody>
          <a:bodyPr>
            <a:normAutofit/>
          </a:bodyPr>
          <a:lstStyle/>
          <a:p>
            <a:r>
              <a:rPr lang="de" sz="5400" b="1">
                <a:ea typeface="+mj-lt"/>
                <a:cs typeface="+mj-lt"/>
              </a:rPr>
              <a:t>Wasser aus neun Brunnen holen</a:t>
            </a:r>
            <a:r>
              <a:rPr lang="en-US" sz="5400">
                <a:ea typeface="+mj-lt"/>
                <a:cs typeface="+mj-lt"/>
              </a:rPr>
              <a:t> </a:t>
            </a:r>
            <a:endParaRPr lang="en-US" sz="54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ADCC747-49F3-4DEC-9521-2096D9E441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65659" y="2998278"/>
            <a:ext cx="4784329" cy="197431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" sz="2200" b="1">
                <a:ea typeface="+mn-lt"/>
                <a:cs typeface="+mn-lt"/>
              </a:rPr>
              <a:t>A. Ich bin durstig </a:t>
            </a:r>
            <a:endParaRPr lang="en-US" sz="2200">
              <a:cs typeface="Calibri" panose="020F0502020204030204"/>
            </a:endParaRPr>
          </a:p>
          <a:p>
            <a:r>
              <a:rPr lang="de" sz="2200" b="1">
                <a:ea typeface="+mn-lt"/>
                <a:cs typeface="+mn-lt"/>
              </a:rPr>
              <a:t>B. Ich erledige die harte Arbeit </a:t>
            </a:r>
            <a:endParaRPr lang="en-US" sz="2200"/>
          </a:p>
          <a:p>
            <a:r>
              <a:rPr lang="de" sz="2200" b="1">
                <a:ea typeface="+mn-lt"/>
                <a:cs typeface="+mn-lt"/>
              </a:rPr>
              <a:t>C. Ich hole meine Beweise weit her</a:t>
            </a:r>
            <a:r>
              <a:rPr lang="en-US" sz="2200">
                <a:ea typeface="+mn-lt"/>
                <a:cs typeface="+mn-lt"/>
              </a:rPr>
              <a:t> </a:t>
            </a:r>
          </a:p>
          <a:p>
            <a:r>
              <a:rPr lang="de" sz="2200" b="1">
                <a:ea typeface="+mn-lt"/>
                <a:cs typeface="+mn-lt"/>
              </a:rPr>
              <a:t>D. Ich werde selbständig </a:t>
            </a:r>
            <a:endParaRPr lang="en-US" sz="2200">
              <a:cs typeface="Calibri"/>
            </a:endParaRPr>
          </a:p>
        </p:txBody>
      </p:sp>
      <p:pic>
        <p:nvPicPr>
          <p:cNvPr id="6" name="Picture 4" descr="Logo&#10;&#10;Description automatically generated">
            <a:extLst>
              <a:ext uri="{FF2B5EF4-FFF2-40B4-BE49-F238E27FC236}">
                <a16:creationId xmlns:a16="http://schemas.microsoft.com/office/drawing/2014/main" xmlns="" id="{7488C818-E719-4C2B-B880-739916C12903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6705" y="5352808"/>
            <a:ext cx="1519303" cy="791620"/>
          </a:xfrm>
          <a:prstGeom prst="rect">
            <a:avLst/>
          </a:prstGeom>
        </p:spPr>
      </p:pic>
      <p:pic>
        <p:nvPicPr>
          <p:cNvPr id="7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xmlns="" id="{37C370E4-8816-4694-B670-4C51F4F9463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95561" y="5165815"/>
            <a:ext cx="1386214" cy="978329"/>
          </a:xfrm>
          <a:prstGeom prst="rect">
            <a:avLst/>
          </a:prstGeom>
        </p:spPr>
      </p:pic>
      <p:pic>
        <p:nvPicPr>
          <p:cNvPr id="8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xmlns="" id="{2AE6F933-49BF-49C9-8BBC-36812E831583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144508" y="5215015"/>
            <a:ext cx="1101899" cy="107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550972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8B6013-2C74-4E0F-A413-41B008405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090" y="1676896"/>
            <a:ext cx="8899445" cy="1618489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sz="7200" dirty="0" err="1">
                <a:cs typeface="Calibri Light"/>
              </a:rPr>
              <a:t>Vielen</a:t>
            </a:r>
            <a:r>
              <a:rPr lang="en-US" sz="7200" dirty="0">
                <a:cs typeface="Calibri Light"/>
              </a:rPr>
              <a:t> Dank für die </a:t>
            </a:r>
            <a:r>
              <a:rPr lang="en-US" sz="7200" dirty="0" err="1">
                <a:cs typeface="Calibri Light"/>
              </a:rPr>
              <a:t>Aufmerksamkeit</a:t>
            </a:r>
            <a:r>
              <a:rPr lang="en-US" sz="7200" dirty="0">
                <a:cs typeface="Calibri Light"/>
              </a:rPr>
              <a:t>! </a:t>
            </a:r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xmlns="" id="{62347609-4E9A-4E3B-A804-B597CABC72F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29691" y="4267220"/>
            <a:ext cx="2552700" cy="1323975"/>
          </a:xfrm>
          <a:prstGeom prst="rect">
            <a:avLst/>
          </a:prstGeom>
        </p:spPr>
      </p:pic>
      <p:pic>
        <p:nvPicPr>
          <p:cNvPr id="5" name="Picture 6" descr="A picture containing clipart&#10;&#10;Description automatically generated">
            <a:extLst>
              <a:ext uri="{FF2B5EF4-FFF2-40B4-BE49-F238E27FC236}">
                <a16:creationId xmlns:a16="http://schemas.microsoft.com/office/drawing/2014/main" xmlns="" id="{86D1CA3E-E8EB-462B-A838-0229DBF61589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67807" y="3975842"/>
            <a:ext cx="2106461" cy="1489808"/>
          </a:xfrm>
          <a:prstGeom prst="rect">
            <a:avLst/>
          </a:prstGeom>
        </p:spPr>
      </p:pic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xmlns="" id="{F5AB7A65-878C-4787-83A6-57ED9BF477B7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518207" y="4150303"/>
            <a:ext cx="1571625" cy="1571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84138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106</Words>
  <Application>Microsoft Office PowerPoint</Application>
  <PresentationFormat>По избор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6</vt:i4>
      </vt:variant>
    </vt:vector>
  </HeadingPairs>
  <TitlesOfParts>
    <vt:vector size="7" baseType="lpstr">
      <vt:lpstr>office theme</vt:lpstr>
      <vt:lpstr>Bulgarische Ausdrücke Was bedeuten sie? </vt:lpstr>
      <vt:lpstr>Nach dem Regen eine Kapuze aufsetzen </vt:lpstr>
      <vt:lpstr>Einen Weinberg auf einem Hügel haben </vt:lpstr>
      <vt:lpstr>Pflaumen im Mund haben </vt:lpstr>
      <vt:lpstr>Wasser aus neun Brunnen holen </vt:lpstr>
      <vt:lpstr>Vielen Dank für die Aufmerksamkeit!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ASPIRE</dc:creator>
  <cp:lastModifiedBy>ASPIRE</cp:lastModifiedBy>
  <cp:revision>173</cp:revision>
  <dcterms:created xsi:type="dcterms:W3CDTF">2022-02-03T15:43:03Z</dcterms:created>
  <dcterms:modified xsi:type="dcterms:W3CDTF">2022-02-04T10:46:24Z</dcterms:modified>
</cp:coreProperties>
</file>