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79" d="100"/>
          <a:sy n="79" d="100"/>
        </p:scale>
        <p:origin x="90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30FCCB-8A46-B94A-9BA2-A25C74BC18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B37B59D-2155-A944-A185-65288A5217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FA6D17-E95E-8B4B-897A-BEAEE9D8C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DC0C-64ED-D74C-B49C-BD49C64B0CB2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1CE51B-D91D-BC4F-8AFF-D79B0C0D0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5214CD-389F-4345-B6A9-2F9BF2B40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B0AE-304E-B248-9EB8-A7C18AF5F5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09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93467A-C612-C54B-8871-D4D1118D7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775915-6B92-6143-AF39-515AF40D4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BCBA43-7945-4C4E-B7EC-3A6E257CB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DC0C-64ED-D74C-B49C-BD49C64B0CB2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281609-0F4E-AB49-906B-E3651653A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8864ED-B783-A740-96E9-9A47CE9F9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B0AE-304E-B248-9EB8-A7C18AF5F5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8867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2D0F6C8-7198-4B43-B401-4765BFE7BC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33D3BF1-06AC-3D4E-B213-7F347A4B1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2FC0E7-883E-6B4E-ADA5-3F8B09699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DC0C-64ED-D74C-B49C-BD49C64B0CB2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88E73E-89AA-4B49-9C53-2A9A42B63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650092-79D9-7647-8887-E7D0B1C70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B0AE-304E-B248-9EB8-A7C18AF5F5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1246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F785E4-3C88-8E4C-9B80-08C7DE806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8BF8EC-0427-B646-88DB-EE9B6F227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AA57DD-415C-7D4E-B123-6F83D042C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DC0C-64ED-D74C-B49C-BD49C64B0CB2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5EC66F-5534-2E46-9FFF-F2CF8AD65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E8D0E7-1A7D-9B47-B760-2556BC2AF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B0AE-304E-B248-9EB8-A7C18AF5F5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360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B74086-65F7-6643-B53B-3774369A2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53EEB1-C713-694B-8434-379D7841D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E63FE4-2232-5947-98EE-278F3569B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DC0C-64ED-D74C-B49C-BD49C64B0CB2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2D0A17-F527-F645-95B6-A291E6CBC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722646-D31F-D242-88ED-132967A6D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B0AE-304E-B248-9EB8-A7C18AF5F5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882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0CE187-AC03-F44B-B9A9-4752EE3C2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28A85B-3D11-6049-8444-8E2B2685E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5125030-6BB2-214A-9096-866BD8812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F2B143-86A2-8547-A3BB-2761A4958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DC0C-64ED-D74C-B49C-BD49C64B0CB2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B4D6AA6-F28B-9F4D-A920-AB0922B8B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D57F5E-836B-794C-B34B-05D5BB02E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B0AE-304E-B248-9EB8-A7C18AF5F5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45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8CCE06-A3D6-6E43-AFB1-60D93C144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C9FF11-DC43-FA47-8C3C-66EFC1C09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5870EB2-A3AD-6F46-BE50-79712E7F3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0AFFA82-5112-AA4B-9598-17134D8B86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4A9EC38-387D-F74E-A7EA-7A21DB82D2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F252EDD-4BCC-6F4C-8713-FC79954A2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DC0C-64ED-D74C-B49C-BD49C64B0CB2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536AD27-DF9A-174B-8A66-54AB5E27C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184BDDC-00FB-3042-90B3-945D21C80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B0AE-304E-B248-9EB8-A7C18AF5F5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216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FAF29C-800E-4747-A5C3-DBBEFCEDF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5582005-1E41-104A-91CF-8C72297C7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DC0C-64ED-D74C-B49C-BD49C64B0CB2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4E851A7-3E72-AB49-AD0F-6D19CA887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0F6FE14-50E4-6F47-B8C4-57B66A700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B0AE-304E-B248-9EB8-A7C18AF5F5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8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C0F7FCB-7F3B-104D-AE7A-D72A8906B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DC0C-64ED-D74C-B49C-BD49C64B0CB2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BAB3E53-68B9-9441-BE57-478987FAE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E154267-EC6E-E144-87FE-FEB165883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B0AE-304E-B248-9EB8-A7C18AF5F5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623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593EBE-26E8-E541-B903-50FAB6069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71ECF6-47FC-9843-B832-8259D66E2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F77B1C-1833-CE4A-9A69-8D4BF9FED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9F4FC7-DCF0-7849-BF2F-67D9BEEF8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DC0C-64ED-D74C-B49C-BD49C64B0CB2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813286C-CABC-A140-8CC9-6AE224477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BC5F244-C867-B947-BA0E-224F07CF6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B0AE-304E-B248-9EB8-A7C18AF5F5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137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AE2E6-524F-C14D-AFCA-AD832FC96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362C442-0754-9E48-AC2F-A315EACBCB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D7AD19B-60CC-7141-8C1B-46FDFECB1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547484-8EDD-7F47-AEA4-FC5CB6C5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DC0C-64ED-D74C-B49C-BD49C64B0CB2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DCACAF1-5986-9D49-8E54-1C1BB4C47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1C5C1E3-CB4D-C44B-B07A-F30D30C9A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B0AE-304E-B248-9EB8-A7C18AF5F5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121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C8EA518-3AE9-834B-A2C6-303DD340D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AE82727-4616-4045-8B1C-33D4E27CC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4E2675-B91E-AD49-9FD3-3F1B1AF49F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3DC0C-64ED-D74C-B49C-BD49C64B0CB2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4883F1-9F25-B244-9A77-70293614D8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BADD4B-6432-5A4C-9282-857F20B1AB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6B0AE-304E-B248-9EB8-A7C18AF5F5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383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C9067E-060C-8A4E-958D-00AE2AD2D4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de-DE" sz="4400" b="1"/>
              <a:t>Fremdsprachenunterricht an hessischen Gesamtschulen in der Mittelstufe</a:t>
            </a:r>
            <a:endParaRPr lang="de-DE" sz="4400"/>
          </a:p>
        </p:txBody>
      </p:sp>
      <p:sp>
        <p:nvSpPr>
          <p:cNvPr id="7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3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51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E4FC6EE-427A-3C40-9391-967BD5175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e-DE" sz="4400" b="1" dirty="0"/>
              <a:t>Englisch (1. Fremdsprache)</a:t>
            </a:r>
            <a:endParaRPr lang="de-DE" sz="44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17A53E-251F-4A4E-9B9F-F42983CCA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210887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/>
              <a:t>An fast allen Gesamtschulen wird Englisch als </a:t>
            </a:r>
            <a:r>
              <a:rPr lang="de-DE" sz="2400" b="1" dirty="0"/>
              <a:t>1. Fremdsprache </a:t>
            </a:r>
            <a:r>
              <a:rPr lang="de-DE" sz="2400" dirty="0"/>
              <a:t>verbindlich angeboten. Im Allgemeinen wird der </a:t>
            </a:r>
            <a:r>
              <a:rPr lang="de-DE" sz="2400" b="1" dirty="0"/>
              <a:t>Grundschulunterricht</a:t>
            </a:r>
            <a:r>
              <a:rPr lang="de-DE" sz="2400" dirty="0"/>
              <a:t>, beginnend mit der </a:t>
            </a:r>
            <a:r>
              <a:rPr lang="de-DE" sz="2400" b="1" dirty="0"/>
              <a:t>Jahrgangsstufe 3</a:t>
            </a:r>
            <a:r>
              <a:rPr lang="de-DE" sz="2400" dirty="0"/>
              <a:t> fortgeführt.</a:t>
            </a:r>
          </a:p>
        </p:txBody>
      </p:sp>
    </p:spTree>
    <p:extLst>
      <p:ext uri="{BB962C8B-B14F-4D97-AF65-F5344CB8AC3E}">
        <p14:creationId xmlns:p14="http://schemas.microsoft.com/office/powerpoint/2010/main" val="79531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9CCA20-FECB-7E44-8A8A-6F735A785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758" y="2506919"/>
            <a:ext cx="10515600" cy="164375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b="1" dirty="0"/>
              <a:t>Einfacher Hauptschulabschluss</a:t>
            </a:r>
          </a:p>
          <a:p>
            <a:pPr marL="630238" indent="-273050">
              <a:lnSpc>
                <a:spcPct val="100000"/>
              </a:lnSpc>
              <a:spcBef>
                <a:spcPts val="0"/>
              </a:spcBef>
            </a:pPr>
            <a:r>
              <a:rPr lang="de-DE" sz="2400" dirty="0"/>
              <a:t>Englisch gilt als Nebenfach</a:t>
            </a:r>
          </a:p>
          <a:p>
            <a:pPr marL="630238" indent="-273050">
              <a:lnSpc>
                <a:spcPct val="100000"/>
              </a:lnSpc>
              <a:spcBef>
                <a:spcPts val="0"/>
              </a:spcBef>
            </a:pPr>
            <a:r>
              <a:rPr lang="de-DE" sz="2400" dirty="0"/>
              <a:t>keine schriftliche Abschlussprüfung</a:t>
            </a:r>
          </a:p>
          <a:p>
            <a:pPr marL="0" indent="0">
              <a:lnSpc>
                <a:spcPct val="150000"/>
              </a:lnSpc>
              <a:buNone/>
            </a:pPr>
            <a:endParaRPr lang="de-DE" sz="2400" dirty="0"/>
          </a:p>
          <a:p>
            <a:pPr marL="0" indent="0">
              <a:lnSpc>
                <a:spcPct val="150000"/>
              </a:lnSpc>
              <a:buNone/>
            </a:pPr>
            <a:endParaRPr lang="de-DE" sz="24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6BF84D3-01F3-470A-8504-CD37C2F60FB4}"/>
              </a:ext>
            </a:extLst>
          </p:cNvPr>
          <p:cNvSpPr txBox="1"/>
          <p:nvPr/>
        </p:nvSpPr>
        <p:spPr>
          <a:xfrm>
            <a:off x="987068" y="696397"/>
            <a:ext cx="9616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Hauptschulabschlüsse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628D6C3-F7A8-4D98-BA18-DA159D00F6A7}"/>
              </a:ext>
            </a:extLst>
          </p:cNvPr>
          <p:cNvSpPr/>
          <p:nvPr/>
        </p:nvSpPr>
        <p:spPr>
          <a:xfrm>
            <a:off x="987067" y="1219617"/>
            <a:ext cx="10264291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/>
              <a:t>Englisch ist ein </a:t>
            </a:r>
            <a:r>
              <a:rPr lang="de-DE" sz="2400" b="1" dirty="0"/>
              <a:t>Hauptfach</a:t>
            </a:r>
            <a:r>
              <a:rPr lang="de-DE" sz="2400" dirty="0"/>
              <a:t> und gehört bis </a:t>
            </a:r>
            <a:r>
              <a:rPr lang="de-DE" sz="2400" b="1" dirty="0"/>
              <a:t>Jahrgangsstufe 9</a:t>
            </a:r>
            <a:r>
              <a:rPr lang="de-DE" sz="2400" dirty="0"/>
              <a:t> mit dem </a:t>
            </a:r>
            <a:r>
              <a:rPr lang="de-DE" sz="2400" b="1" dirty="0"/>
              <a:t>Hauptschulabschluss</a:t>
            </a:r>
            <a:r>
              <a:rPr lang="de-DE" sz="2400" dirty="0"/>
              <a:t> zum verbindlichen Fächerkanon der Mittelstufe. </a:t>
            </a: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F43CD163-E2D7-40EC-872A-BE2C9CA262FE}"/>
              </a:ext>
            </a:extLst>
          </p:cNvPr>
          <p:cNvSpPr txBox="1">
            <a:spLocks/>
          </p:cNvSpPr>
          <p:nvPr/>
        </p:nvSpPr>
        <p:spPr>
          <a:xfrm>
            <a:off x="735758" y="4150674"/>
            <a:ext cx="10515600" cy="1643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de-DE" sz="2400" b="1" dirty="0"/>
              <a:t>Qualifizierender Hauptschulabschluss</a:t>
            </a:r>
          </a:p>
          <a:p>
            <a:pPr marL="630238" indent="-273050">
              <a:lnSpc>
                <a:spcPct val="100000"/>
              </a:lnSpc>
              <a:spcBef>
                <a:spcPts val="0"/>
              </a:spcBef>
            </a:pPr>
            <a:r>
              <a:rPr lang="de-DE" sz="2400" dirty="0"/>
              <a:t>Englisch gilt als Hauptfach</a:t>
            </a:r>
          </a:p>
          <a:p>
            <a:pPr marL="630238" indent="-273050">
              <a:lnSpc>
                <a:spcPct val="100000"/>
              </a:lnSpc>
              <a:spcBef>
                <a:spcPts val="0"/>
              </a:spcBef>
            </a:pPr>
            <a:r>
              <a:rPr lang="de-DE" sz="2400" dirty="0"/>
              <a:t>schriftliche Abschlussprüfung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de-DE" sz="2400" dirty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917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05CBD6D-CEF1-4EA9-9DC7-556EFD53CB00}"/>
              </a:ext>
            </a:extLst>
          </p:cNvPr>
          <p:cNvSpPr txBox="1"/>
          <p:nvPr/>
        </p:nvSpPr>
        <p:spPr>
          <a:xfrm>
            <a:off x="987068" y="696397"/>
            <a:ext cx="9616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Realschulabschlüsse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A297056B-2B43-4790-9F8D-E667191B89CF}"/>
              </a:ext>
            </a:extLst>
          </p:cNvPr>
          <p:cNvSpPr txBox="1">
            <a:spLocks/>
          </p:cNvSpPr>
          <p:nvPr/>
        </p:nvSpPr>
        <p:spPr>
          <a:xfrm>
            <a:off x="735758" y="2307079"/>
            <a:ext cx="10515600" cy="1643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de-DE" sz="2400" b="1" dirty="0"/>
              <a:t>Einfacher Realschulabschluss</a:t>
            </a:r>
          </a:p>
          <a:p>
            <a:pPr marL="630238" indent="-273050">
              <a:lnSpc>
                <a:spcPct val="100000"/>
              </a:lnSpc>
              <a:spcBef>
                <a:spcPts val="0"/>
              </a:spcBef>
            </a:pPr>
            <a:r>
              <a:rPr lang="de-DE" sz="2400" dirty="0"/>
              <a:t>Englisch gilt als Hauptfach</a:t>
            </a:r>
          </a:p>
          <a:p>
            <a:pPr marL="630238" indent="-273050">
              <a:lnSpc>
                <a:spcPct val="100000"/>
              </a:lnSpc>
              <a:spcBef>
                <a:spcPts val="0"/>
              </a:spcBef>
            </a:pPr>
            <a:r>
              <a:rPr lang="de-DE" sz="2400" dirty="0"/>
              <a:t>schriftliche Abschlussprüfung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de-DE" sz="2400" dirty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de-DE" sz="24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563FC04-A90C-4C6E-B624-C04DCC91A0BF}"/>
              </a:ext>
            </a:extLst>
          </p:cNvPr>
          <p:cNvSpPr/>
          <p:nvPr/>
        </p:nvSpPr>
        <p:spPr>
          <a:xfrm>
            <a:off x="987067" y="1219617"/>
            <a:ext cx="10264291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b="1" dirty="0"/>
              <a:t>Sechs</a:t>
            </a:r>
            <a:r>
              <a:rPr lang="de-DE" sz="2400" dirty="0"/>
              <a:t> fortlaufende </a:t>
            </a:r>
            <a:r>
              <a:rPr lang="de-DE" sz="2400" b="1" dirty="0"/>
              <a:t>Jahre Englischunterricht </a:t>
            </a:r>
            <a:r>
              <a:rPr lang="de-DE" sz="2400" dirty="0"/>
              <a:t>sind verpflichtend.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910E54C2-7035-4C69-A156-EE2576D2353E}"/>
              </a:ext>
            </a:extLst>
          </p:cNvPr>
          <p:cNvSpPr txBox="1">
            <a:spLocks/>
          </p:cNvSpPr>
          <p:nvPr/>
        </p:nvSpPr>
        <p:spPr>
          <a:xfrm>
            <a:off x="735758" y="4150674"/>
            <a:ext cx="10515600" cy="3430876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de-DE" sz="2400" b="1" dirty="0"/>
              <a:t>Qualifizierender Realschulabschluss</a:t>
            </a:r>
          </a:p>
          <a:p>
            <a:pPr marL="630238" indent="-273050">
              <a:lnSpc>
                <a:spcPct val="100000"/>
              </a:lnSpc>
              <a:spcBef>
                <a:spcPts val="0"/>
              </a:spcBef>
            </a:pPr>
            <a:r>
              <a:rPr lang="de-DE" sz="2400" dirty="0"/>
              <a:t>Englisch gilt als Hauptfach</a:t>
            </a:r>
          </a:p>
          <a:p>
            <a:pPr marL="630238" indent="-273050">
              <a:lnSpc>
                <a:spcPct val="100000"/>
              </a:lnSpc>
              <a:spcBef>
                <a:spcPts val="0"/>
              </a:spcBef>
            </a:pPr>
            <a:r>
              <a:rPr lang="de-DE" sz="2400" dirty="0"/>
              <a:t>schriftliche Abschlussprüfung</a:t>
            </a:r>
          </a:p>
          <a:p>
            <a:pPr marL="630238" indent="-273050">
              <a:lnSpc>
                <a:spcPct val="100000"/>
              </a:lnSpc>
              <a:spcBef>
                <a:spcPts val="0"/>
              </a:spcBef>
            </a:pPr>
            <a:r>
              <a:rPr lang="de-DE" sz="2400" dirty="0"/>
              <a:t>Im Unterschied zum Einfachen Realschulabschluss ist ein vorgegebener Gesamtnotenschnitt notwendig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de-DE" sz="2400" dirty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86595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9CCA20-FECB-7E44-8A8A-6F735A785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7896"/>
            <a:ext cx="10515600" cy="387176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/>
              <a:t>Als </a:t>
            </a:r>
            <a:r>
              <a:rPr lang="de-DE" sz="2400" b="1" dirty="0"/>
              <a:t>Kompetenzstufe</a:t>
            </a:r>
            <a:r>
              <a:rPr lang="de-DE" sz="2400" dirty="0"/>
              <a:t> ist </a:t>
            </a:r>
            <a:r>
              <a:rPr lang="de-DE" sz="2400" b="1" dirty="0"/>
              <a:t>B1</a:t>
            </a:r>
            <a:r>
              <a:rPr lang="de-DE" sz="2400" dirty="0"/>
              <a:t> zu erreichen. Der </a:t>
            </a:r>
            <a:r>
              <a:rPr lang="de-DE" sz="2400" b="1" dirty="0"/>
              <a:t>Europäische Referenzrahmen </a:t>
            </a:r>
            <a:r>
              <a:rPr lang="de-DE" sz="2400" dirty="0"/>
              <a:t>gilt als Grundlage für die Kompetenzstufen (A1, A2, B1, B2, C1, C2) und ist europaweit bekannt und anerkannt.</a:t>
            </a:r>
          </a:p>
          <a:p>
            <a:pPr marL="0" indent="0">
              <a:lnSpc>
                <a:spcPct val="150000"/>
              </a:lnSpc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582675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9CCA20-FECB-7E44-8A8A-6F735A785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7896"/>
            <a:ext cx="10515600" cy="387176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/>
              <a:t>Das Lernen von Fremdsprachen hat eine hohe Bedeutung für das private und das berufliche Leben in einem gemeinsamen Europa und einer globalisierten Welt. Alexander Humboldt formulierte dazu: „</a:t>
            </a:r>
            <a:r>
              <a:rPr lang="de-DE" sz="2400" i="1" dirty="0"/>
              <a:t>Jede Sprache erschließt eine neue Welt</a:t>
            </a:r>
            <a:r>
              <a:rPr lang="de-DE" sz="2400" dirty="0"/>
              <a:t>.“ </a:t>
            </a:r>
            <a:r>
              <a:rPr lang="de-DE" sz="2400" b="1" dirty="0"/>
              <a:t>Französisch</a:t>
            </a:r>
            <a:r>
              <a:rPr lang="de-DE" sz="2400" dirty="0"/>
              <a:t> ist Sprache der Nachbarn, ist wichtiger Wirtschaftsfaktor in Europa. </a:t>
            </a:r>
            <a:r>
              <a:rPr lang="de-DE" sz="2400" b="1" dirty="0"/>
              <a:t>Spanisch</a:t>
            </a:r>
            <a:r>
              <a:rPr lang="de-DE" sz="2400" dirty="0"/>
              <a:t> ist Weltsprache und auch für den touristischen Gebrauch für viele interessant. Englisch gilt als </a:t>
            </a:r>
            <a:r>
              <a:rPr lang="de-DE" sz="2400" b="1" dirty="0"/>
              <a:t>Lingua Franca</a:t>
            </a:r>
            <a:r>
              <a:rPr lang="de-DE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3301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E4FC6EE-427A-3C40-9391-967BD5175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64" y="631825"/>
            <a:ext cx="11232004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/>
              <a:t>Französisch / Spanisch / Latein (2. Fremdsprache)</a:t>
            </a:r>
            <a:endParaRPr lang="de-DE" sz="44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17A53E-251F-4A4E-9B9F-F42983CCA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172"/>
            <a:ext cx="10515600" cy="48036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2400" dirty="0"/>
              <a:t>An hessischen integrierten Gesamtschulen wird vorwiegend </a:t>
            </a:r>
            <a:r>
              <a:rPr lang="de-DE" sz="2400" b="1" dirty="0"/>
              <a:t>Französisch</a:t>
            </a:r>
            <a:r>
              <a:rPr lang="de-DE" sz="2400" dirty="0"/>
              <a:t> oder </a:t>
            </a:r>
            <a:r>
              <a:rPr lang="de-DE" sz="2400" b="1" dirty="0"/>
              <a:t>Spanisch</a:t>
            </a:r>
            <a:r>
              <a:rPr lang="de-DE" sz="2400" dirty="0"/>
              <a:t>, seltener </a:t>
            </a:r>
            <a:r>
              <a:rPr lang="de-DE" sz="2400" b="1" dirty="0"/>
              <a:t>Latein</a:t>
            </a:r>
            <a:r>
              <a:rPr lang="de-DE" sz="2400" dirty="0"/>
              <a:t> angeboten. Das Unterrichtsangebot, d.h. der Wahlpflichtunterricht I, beginnt mit der </a:t>
            </a:r>
            <a:r>
              <a:rPr lang="de-DE" sz="2400" b="1" dirty="0"/>
              <a:t>7. Jahrgangsstufe</a:t>
            </a:r>
            <a:r>
              <a:rPr lang="de-DE" sz="2400" dirty="0"/>
              <a:t>. Die Einwahl ist für zwei Jahre verbindlich.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Die </a:t>
            </a:r>
            <a:r>
              <a:rPr lang="de-DE" sz="2400" b="1" dirty="0"/>
              <a:t>2. Fremdsprache </a:t>
            </a:r>
            <a:r>
              <a:rPr lang="de-DE" sz="2400" dirty="0"/>
              <a:t>kann dann ab </a:t>
            </a:r>
            <a:r>
              <a:rPr lang="de-DE" sz="2400" b="1" dirty="0"/>
              <a:t>Jahrgangsstufe 9 </a:t>
            </a:r>
            <a:r>
              <a:rPr lang="de-DE" sz="2400" dirty="0"/>
              <a:t>erneut für zwei Jahre verbindlich fortgeführt werden. Sie kann aber auch abgewählt werden.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Für das </a:t>
            </a:r>
            <a:r>
              <a:rPr lang="de-DE" sz="2400" b="1" dirty="0"/>
              <a:t>Abitur</a:t>
            </a:r>
            <a:r>
              <a:rPr lang="de-DE" sz="2400" dirty="0"/>
              <a:t> muss man </a:t>
            </a:r>
            <a:r>
              <a:rPr lang="de-DE" sz="2400" b="1" dirty="0"/>
              <a:t>3 Schuljahre </a:t>
            </a:r>
            <a:r>
              <a:rPr lang="de-DE" sz="2400" dirty="0"/>
              <a:t>eine </a:t>
            </a:r>
            <a:r>
              <a:rPr lang="de-DE" sz="2400" b="1" dirty="0"/>
              <a:t>2. Fremdsprache </a:t>
            </a:r>
            <a:r>
              <a:rPr lang="de-DE" sz="2400" dirty="0"/>
              <a:t>gelernt haben.</a:t>
            </a:r>
          </a:p>
          <a:p>
            <a:pPr>
              <a:lnSpc>
                <a:spcPct val="150000"/>
              </a:lnSpc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62672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E4FC6EE-427A-3C40-9391-967BD5175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140" y="731836"/>
            <a:ext cx="8995719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/>
              <a:t>Das Angebot der Käthe-Kollwitz-Schule</a:t>
            </a:r>
            <a:endParaRPr lang="de-DE" sz="44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17A53E-251F-4A4E-9B9F-F42983CCA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399"/>
            <a:ext cx="10515600" cy="424454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de-DE" sz="2400" dirty="0"/>
              <a:t>Im </a:t>
            </a:r>
            <a:r>
              <a:rPr lang="de-DE" sz="2400" b="1" dirty="0"/>
              <a:t>Wahlpflichtunterricht I</a:t>
            </a:r>
            <a:r>
              <a:rPr lang="de-DE" sz="2400" dirty="0"/>
              <a:t>, ab </a:t>
            </a:r>
            <a:r>
              <a:rPr lang="de-DE" sz="2400" b="1" dirty="0"/>
              <a:t>Jahrgangsstufe 7</a:t>
            </a:r>
            <a:r>
              <a:rPr lang="de-DE" sz="2400" dirty="0"/>
              <a:t>, wird </a:t>
            </a:r>
            <a:r>
              <a:rPr lang="de-DE" sz="2400" b="1" dirty="0"/>
              <a:t>Französisch</a:t>
            </a:r>
            <a:r>
              <a:rPr lang="de-DE" sz="2400" dirty="0"/>
              <a:t> angeboten. In Jahrgang 7 erfolgt dies ohne äußere Differenzierung, ab Jahrgangsstufe 8 wird auf 2 Niveaustufen differenziert : </a:t>
            </a:r>
            <a:r>
              <a:rPr lang="de-DE" sz="2400" b="1" dirty="0"/>
              <a:t>A und B Kurse </a:t>
            </a:r>
            <a:r>
              <a:rPr lang="de-DE" sz="2400" dirty="0"/>
              <a:t>(A: Gymnasialniveau; B: Realschulniveau).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Ab </a:t>
            </a:r>
            <a:r>
              <a:rPr lang="de-DE" sz="2400" b="1" dirty="0"/>
              <a:t>Jahrgangsstufe 9</a:t>
            </a:r>
            <a:r>
              <a:rPr lang="de-DE" sz="2400" dirty="0"/>
              <a:t> kann </a:t>
            </a:r>
            <a:r>
              <a:rPr lang="de-DE" sz="2400" b="1" dirty="0"/>
              <a:t>Spanisch</a:t>
            </a:r>
            <a:r>
              <a:rPr lang="de-DE" sz="2400" dirty="0"/>
              <a:t> belegt werden. Dieses Angebot erfolgt ohne äußere Kursdifferenzierung. 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Auch die </a:t>
            </a:r>
            <a:r>
              <a:rPr lang="de-DE" sz="2400" b="1" dirty="0"/>
              <a:t>2. Fremdsprache </a:t>
            </a:r>
            <a:r>
              <a:rPr lang="de-DE" sz="2400" dirty="0"/>
              <a:t>ist auf dem </a:t>
            </a:r>
            <a:r>
              <a:rPr lang="de-DE" sz="2400" b="1" dirty="0"/>
              <a:t>Kompetenzniveau B1 </a:t>
            </a:r>
            <a:r>
              <a:rPr lang="de-DE" sz="2400" dirty="0"/>
              <a:t>des Europäischen Referenzrahmens abzuschließen.</a:t>
            </a:r>
          </a:p>
          <a:p>
            <a:pPr>
              <a:lnSpc>
                <a:spcPct val="150000"/>
              </a:lnSpc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00889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</Words>
  <Application>Microsoft Office PowerPoint</Application>
  <PresentationFormat>Breitbild</PresentationFormat>
  <Paragraphs>30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Fremdsprachenunterricht an hessischen Gesamtschulen in der Mittelstufe</vt:lpstr>
      <vt:lpstr>Englisch (1. Fremdsprache)</vt:lpstr>
      <vt:lpstr>PowerPoint-Präsentation</vt:lpstr>
      <vt:lpstr>PowerPoint-Präsentation</vt:lpstr>
      <vt:lpstr>PowerPoint-Präsentation</vt:lpstr>
      <vt:lpstr>PowerPoint-Präsentation</vt:lpstr>
      <vt:lpstr>Französisch / Spanisch / Latein (2. Fremdsprache)</vt:lpstr>
      <vt:lpstr>Das Angebot der Käthe-Kollwitz-Schule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Fremdsprachenunterricht an hessischen Gesamtschulen in der Mittelstufe</dc:title>
  <dc:creator>Lucile Blume</dc:creator>
  <cp:lastModifiedBy>stefan S</cp:lastModifiedBy>
  <cp:revision>7</cp:revision>
  <dcterms:created xsi:type="dcterms:W3CDTF">2019-11-05T15:52:34Z</dcterms:created>
  <dcterms:modified xsi:type="dcterms:W3CDTF">2019-11-05T17:05:52Z</dcterms:modified>
</cp:coreProperties>
</file>