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64" autoAdjust="0"/>
    <p:restoredTop sz="94660"/>
  </p:normalViewPr>
  <p:slideViewPr>
    <p:cSldViewPr snapToGrid="0">
      <p:cViewPr varScale="1">
        <p:scale>
          <a:sx n="102" d="100"/>
          <a:sy n="102" d="100"/>
        </p:scale>
        <p:origin x="200" y="7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324D545B-94E9-4E2B-9559-0F610DC65009}" type="datetimeFigureOut">
              <a:rPr lang="de-DE" smtClean="0"/>
              <a:t>16.02.21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021FBFB-DB83-4CA6-8EF3-82501799CCF1}" type="slidenum">
              <a:rPr lang="de-DE" smtClean="0"/>
              <a:t>‹Nr.›</a:t>
            </a:fld>
            <a:endParaRPr lang="de-DE"/>
          </a:p>
        </p:txBody>
      </p:sp>
    </p:spTree>
    <p:extLst>
      <p:ext uri="{BB962C8B-B14F-4D97-AF65-F5344CB8AC3E}">
        <p14:creationId xmlns:p14="http://schemas.microsoft.com/office/powerpoint/2010/main" val="3702282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324D545B-94E9-4E2B-9559-0F610DC65009}" type="datetimeFigureOut">
              <a:rPr lang="de-DE" smtClean="0"/>
              <a:t>16.02.21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021FBFB-DB83-4CA6-8EF3-82501799CCF1}" type="slidenum">
              <a:rPr lang="de-DE" smtClean="0"/>
              <a:t>‹Nr.›</a:t>
            </a:fld>
            <a:endParaRPr lang="de-DE"/>
          </a:p>
        </p:txBody>
      </p:sp>
    </p:spTree>
    <p:extLst>
      <p:ext uri="{BB962C8B-B14F-4D97-AF65-F5344CB8AC3E}">
        <p14:creationId xmlns:p14="http://schemas.microsoft.com/office/powerpoint/2010/main" val="71782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324D545B-94E9-4E2B-9559-0F610DC65009}" type="datetimeFigureOut">
              <a:rPr lang="de-DE" smtClean="0"/>
              <a:t>16.02.21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021FBFB-DB83-4CA6-8EF3-82501799CCF1}" type="slidenum">
              <a:rPr lang="de-DE" smtClean="0"/>
              <a:t>‹Nr.›</a:t>
            </a:fld>
            <a:endParaRPr lang="de-DE"/>
          </a:p>
        </p:txBody>
      </p:sp>
    </p:spTree>
    <p:extLst>
      <p:ext uri="{BB962C8B-B14F-4D97-AF65-F5344CB8AC3E}">
        <p14:creationId xmlns:p14="http://schemas.microsoft.com/office/powerpoint/2010/main" val="1498100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324D545B-94E9-4E2B-9559-0F610DC65009}" type="datetimeFigureOut">
              <a:rPr lang="de-DE" smtClean="0"/>
              <a:t>16.02.21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021FBFB-DB83-4CA6-8EF3-82501799CCF1}" type="slidenum">
              <a:rPr lang="de-DE" smtClean="0"/>
              <a:t>‹Nr.›</a:t>
            </a:fld>
            <a:endParaRPr lang="de-DE"/>
          </a:p>
        </p:txBody>
      </p:sp>
    </p:spTree>
    <p:extLst>
      <p:ext uri="{BB962C8B-B14F-4D97-AF65-F5344CB8AC3E}">
        <p14:creationId xmlns:p14="http://schemas.microsoft.com/office/powerpoint/2010/main" val="1800470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umsplatzhalter 3"/>
          <p:cNvSpPr>
            <a:spLocks noGrp="1"/>
          </p:cNvSpPr>
          <p:nvPr>
            <p:ph type="dt" sz="half" idx="10"/>
          </p:nvPr>
        </p:nvSpPr>
        <p:spPr/>
        <p:txBody>
          <a:bodyPr/>
          <a:lstStyle/>
          <a:p>
            <a:fld id="{324D545B-94E9-4E2B-9559-0F610DC65009}" type="datetimeFigureOut">
              <a:rPr lang="de-DE" smtClean="0"/>
              <a:t>16.02.21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021FBFB-DB83-4CA6-8EF3-82501799CCF1}" type="slidenum">
              <a:rPr lang="de-DE" smtClean="0"/>
              <a:t>‹Nr.›</a:t>
            </a:fld>
            <a:endParaRPr lang="de-DE"/>
          </a:p>
        </p:txBody>
      </p:sp>
    </p:spTree>
    <p:extLst>
      <p:ext uri="{BB962C8B-B14F-4D97-AF65-F5344CB8AC3E}">
        <p14:creationId xmlns:p14="http://schemas.microsoft.com/office/powerpoint/2010/main" val="2607657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324D545B-94E9-4E2B-9559-0F610DC65009}" type="datetimeFigureOut">
              <a:rPr lang="de-DE" smtClean="0"/>
              <a:t>16.02.21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8021FBFB-DB83-4CA6-8EF3-82501799CCF1}" type="slidenum">
              <a:rPr lang="de-DE" smtClean="0"/>
              <a:t>‹Nr.›</a:t>
            </a:fld>
            <a:endParaRPr lang="de-DE"/>
          </a:p>
        </p:txBody>
      </p:sp>
    </p:spTree>
    <p:extLst>
      <p:ext uri="{BB962C8B-B14F-4D97-AF65-F5344CB8AC3E}">
        <p14:creationId xmlns:p14="http://schemas.microsoft.com/office/powerpoint/2010/main" val="1851649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324D545B-94E9-4E2B-9559-0F610DC65009}" type="datetimeFigureOut">
              <a:rPr lang="de-DE" smtClean="0"/>
              <a:t>16.02.21</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8021FBFB-DB83-4CA6-8EF3-82501799CCF1}" type="slidenum">
              <a:rPr lang="de-DE" smtClean="0"/>
              <a:t>‹Nr.›</a:t>
            </a:fld>
            <a:endParaRPr lang="de-DE"/>
          </a:p>
        </p:txBody>
      </p:sp>
    </p:spTree>
    <p:extLst>
      <p:ext uri="{BB962C8B-B14F-4D97-AF65-F5344CB8AC3E}">
        <p14:creationId xmlns:p14="http://schemas.microsoft.com/office/powerpoint/2010/main" val="999269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324D545B-94E9-4E2B-9559-0F610DC65009}" type="datetimeFigureOut">
              <a:rPr lang="de-DE" smtClean="0"/>
              <a:t>16.02.21</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8021FBFB-DB83-4CA6-8EF3-82501799CCF1}" type="slidenum">
              <a:rPr lang="de-DE" smtClean="0"/>
              <a:t>‹Nr.›</a:t>
            </a:fld>
            <a:endParaRPr lang="de-DE"/>
          </a:p>
        </p:txBody>
      </p:sp>
    </p:spTree>
    <p:extLst>
      <p:ext uri="{BB962C8B-B14F-4D97-AF65-F5344CB8AC3E}">
        <p14:creationId xmlns:p14="http://schemas.microsoft.com/office/powerpoint/2010/main" val="484588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324D545B-94E9-4E2B-9559-0F610DC65009}" type="datetimeFigureOut">
              <a:rPr lang="de-DE" smtClean="0"/>
              <a:t>16.02.21</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8021FBFB-DB83-4CA6-8EF3-82501799CCF1}" type="slidenum">
              <a:rPr lang="de-DE" smtClean="0"/>
              <a:t>‹Nr.›</a:t>
            </a:fld>
            <a:endParaRPr lang="de-DE"/>
          </a:p>
        </p:txBody>
      </p:sp>
    </p:spTree>
    <p:extLst>
      <p:ext uri="{BB962C8B-B14F-4D97-AF65-F5344CB8AC3E}">
        <p14:creationId xmlns:p14="http://schemas.microsoft.com/office/powerpoint/2010/main" val="866814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324D545B-94E9-4E2B-9559-0F610DC65009}" type="datetimeFigureOut">
              <a:rPr lang="de-DE" smtClean="0"/>
              <a:t>16.02.21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8021FBFB-DB83-4CA6-8EF3-82501799CCF1}" type="slidenum">
              <a:rPr lang="de-DE" smtClean="0"/>
              <a:t>‹Nr.›</a:t>
            </a:fld>
            <a:endParaRPr lang="de-DE"/>
          </a:p>
        </p:txBody>
      </p:sp>
    </p:spTree>
    <p:extLst>
      <p:ext uri="{BB962C8B-B14F-4D97-AF65-F5344CB8AC3E}">
        <p14:creationId xmlns:p14="http://schemas.microsoft.com/office/powerpoint/2010/main" val="1054261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324D545B-94E9-4E2B-9559-0F610DC65009}" type="datetimeFigureOut">
              <a:rPr lang="de-DE" smtClean="0"/>
              <a:t>16.02.21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8021FBFB-DB83-4CA6-8EF3-82501799CCF1}" type="slidenum">
              <a:rPr lang="de-DE" smtClean="0"/>
              <a:t>‹Nr.›</a:t>
            </a:fld>
            <a:endParaRPr lang="de-DE"/>
          </a:p>
        </p:txBody>
      </p:sp>
    </p:spTree>
    <p:extLst>
      <p:ext uri="{BB962C8B-B14F-4D97-AF65-F5344CB8AC3E}">
        <p14:creationId xmlns:p14="http://schemas.microsoft.com/office/powerpoint/2010/main" val="2136955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4D545B-94E9-4E2B-9559-0F610DC65009}" type="datetimeFigureOut">
              <a:rPr lang="de-DE" smtClean="0"/>
              <a:t>16.02.21</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21FBFB-DB83-4CA6-8EF3-82501799CCF1}" type="slidenum">
              <a:rPr lang="de-DE" smtClean="0"/>
              <a:t>‹Nr.›</a:t>
            </a:fld>
            <a:endParaRPr lang="de-DE"/>
          </a:p>
        </p:txBody>
      </p:sp>
    </p:spTree>
    <p:extLst>
      <p:ext uri="{BB962C8B-B14F-4D97-AF65-F5344CB8AC3E}">
        <p14:creationId xmlns:p14="http://schemas.microsoft.com/office/powerpoint/2010/main" val="42194176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3" Type="http://schemas.openxmlformats.org/officeDocument/2006/relationships/hyperlink" Target="https://de.pons.com/&#252;bersetzung/englisch-deutsch/the" TargetMode="External"/><Relationship Id="rId18" Type="http://schemas.openxmlformats.org/officeDocument/2006/relationships/hyperlink" Target="https://de.pons.com/&#252;bersetzung/englisch-deutsch/Hesse" TargetMode="External"/><Relationship Id="rId26" Type="http://schemas.openxmlformats.org/officeDocument/2006/relationships/hyperlink" Target="https://de.pons.com/&#252;bersetzung/englisch-deutsch/ilt" TargetMode="External"/><Relationship Id="rId39" Type="http://schemas.openxmlformats.org/officeDocument/2006/relationships/hyperlink" Target="https://de.pons.com/&#252;bersetzung/englisch-deutsch/ground" TargetMode="External"/><Relationship Id="rId21" Type="http://schemas.openxmlformats.org/officeDocument/2006/relationships/hyperlink" Target="https://de.pons.com/&#252;bersetzung/englisch-deutsch/is" TargetMode="External"/><Relationship Id="rId34" Type="http://schemas.openxmlformats.org/officeDocument/2006/relationships/hyperlink" Target="https://de.pons.com/&#252;bersetzung/englisch-deutsch/a" TargetMode="External"/><Relationship Id="rId7" Type="http://schemas.openxmlformats.org/officeDocument/2006/relationships/hyperlink" Target="https://de.pons.com/&#252;bersetzung/englisch-deutsch/Roman" TargetMode="External"/><Relationship Id="rId12" Type="http://schemas.openxmlformats.org/officeDocument/2006/relationships/hyperlink" Target="https://de.pons.com/&#252;bersetzung/englisch-deutsch/through" TargetMode="External"/><Relationship Id="rId17" Type="http://schemas.openxmlformats.org/officeDocument/2006/relationships/hyperlink" Target="https://de.pons.com/&#252;bersetzung/englisch-deutsch/Baden-W&#252;rttemberg" TargetMode="External"/><Relationship Id="rId25" Type="http://schemas.openxmlformats.org/officeDocument/2006/relationships/hyperlink" Target="https://de.pons.com/&#252;bersetzung/englisch-deutsch/was" TargetMode="External"/><Relationship Id="rId33" Type="http://schemas.openxmlformats.org/officeDocument/2006/relationships/hyperlink" Target="https://de.pons.com/&#252;bersetzung/englisch-deutsch/een" TargetMode="External"/><Relationship Id="rId38" Type="http://schemas.openxmlformats.org/officeDocument/2006/relationships/hyperlink" Target="https://de.pons.com/&#252;bersetzung/englisch-deutsch/Site" TargetMode="External"/><Relationship Id="rId2" Type="http://schemas.openxmlformats.org/officeDocument/2006/relationships/hyperlink" Target="https://www.google.de/url?sa=i&amp;url=http://www.thorstenbroenner.de/content/limes-saalburg/&amp;psig=AOvVaw0TU5txNrHdi8k1D2L_DBv5&amp;ust=1583392939367000&amp;source=images&amp;cd=vfe&amp;ved=0CAIQjRxqFwoTCKCryb-kgOgCFQAAAAAdAAAAABAK" TargetMode="External"/><Relationship Id="rId16" Type="http://schemas.openxmlformats.org/officeDocument/2006/relationships/hyperlink" Target="https://de.pons.com/&#252;bersetzung/englisch-deutsch/of" TargetMode="External"/><Relationship Id="rId20" Type="http://schemas.openxmlformats.org/officeDocument/2006/relationships/hyperlink" Target="https://de.pons.com/&#252;bersetzung/englisch-deutsch/It" TargetMode="External"/><Relationship Id="rId29" Type="http://schemas.openxmlformats.org/officeDocument/2006/relationships/hyperlink" Target="https://de.pons.com/&#252;bersetzung/englisch-deutsch/years" TargetMode="External"/><Relationship Id="rId1" Type="http://schemas.openxmlformats.org/officeDocument/2006/relationships/slideLayout" Target="../slideLayouts/slideLayout7.xml"/><Relationship Id="rId6" Type="http://schemas.openxmlformats.org/officeDocument/2006/relationships/hyperlink" Target="https://de.pons.com/&#252;bersetzung/englisch-deutsch/The" TargetMode="External"/><Relationship Id="rId11" Type="http://schemas.openxmlformats.org/officeDocument/2006/relationships/hyperlink" Target="https://de.pons.com/&#252;bersetzung/englisch-deutsch/runs" TargetMode="External"/><Relationship Id="rId24" Type="http://schemas.openxmlformats.org/officeDocument/2006/relationships/hyperlink" Target="https://de.pons.com/&#252;bersetzung/englisch-deutsch/long" TargetMode="External"/><Relationship Id="rId32" Type="http://schemas.openxmlformats.org/officeDocument/2006/relationships/hyperlink" Target="https://de.pons.com/&#252;bersetzung/englisch-deutsch/has" TargetMode="External"/><Relationship Id="rId37" Type="http://schemas.openxmlformats.org/officeDocument/2006/relationships/hyperlink" Target="https://de.pons.com/&#252;bersetzung/englisch-deutsch/Heritage" TargetMode="External"/><Relationship Id="rId40" Type="http://schemas.openxmlformats.org/officeDocument/2006/relationships/hyperlink" Target="https://de.pons.com/&#252;bersetzung/englisch-deutsch/monument" TargetMode="External"/><Relationship Id="rId5" Type="http://schemas.openxmlformats.org/officeDocument/2006/relationships/image" Target="../media/image9.jpeg"/><Relationship Id="rId15" Type="http://schemas.openxmlformats.org/officeDocument/2006/relationships/hyperlink" Target="https://de.pons.com/&#252;bersetzung/englisch-deutsch/states" TargetMode="External"/><Relationship Id="rId23" Type="http://schemas.openxmlformats.org/officeDocument/2006/relationships/hyperlink" Target="https://de.pons.com/&#252;bersetzung/englisch-deutsch/kilometres" TargetMode="External"/><Relationship Id="rId28" Type="http://schemas.openxmlformats.org/officeDocument/2006/relationships/hyperlink" Target="https://de.pons.com/&#252;bersetzung/englisch-deutsch/Romans" TargetMode="External"/><Relationship Id="rId36" Type="http://schemas.openxmlformats.org/officeDocument/2006/relationships/hyperlink" Target="https://de.pons.com/&#252;bersetzung/englisch-deutsch/World" TargetMode="External"/><Relationship Id="rId10" Type="http://schemas.openxmlformats.org/officeDocument/2006/relationships/hyperlink" Target="https://de.pons.com/&#252;bersetzung/englisch-deutsch/Limes" TargetMode="External"/><Relationship Id="rId19" Type="http://schemas.openxmlformats.org/officeDocument/2006/relationships/hyperlink" Target="https://de.pons.com/&#252;bersetzung/englisch-deutsch/and" TargetMode="External"/><Relationship Id="rId31" Type="http://schemas.openxmlformats.org/officeDocument/2006/relationships/hyperlink" Target="https://de.pons.com/&#252;bersetzung/englisch-deutsch/Since" TargetMode="External"/><Relationship Id="rId4" Type="http://schemas.openxmlformats.org/officeDocument/2006/relationships/hyperlink" Target="https://www.google.de/url?sa=i&amp;url=https://www.bkg.bund.de/DE/Produkte-und-Services/Shop-und-Downloads/Landkarten/Karten-Downloads/Themenkarten/Themenkarten-2012/Deutschlandkarte-UNESCO-Welterbe.html&amp;psig=AOvVaw1nk2ljZpALWbZEh_36-j1m&amp;ust=1583393538489000&amp;source=images&amp;cd=vfe&amp;ved=0CAIQjRxqFwoTCPD0nd2mgOgCFQAAAAAdAAAAABAY" TargetMode="External"/><Relationship Id="rId9" Type="http://schemas.openxmlformats.org/officeDocument/2006/relationships/hyperlink" Target="https://de.pons.com/&#252;bersetzung/englisch-deutsch/wall" TargetMode="External"/><Relationship Id="rId14" Type="http://schemas.openxmlformats.org/officeDocument/2006/relationships/hyperlink" Target="https://de.pons.com/&#252;bersetzung/englisch-deutsch/federal" TargetMode="External"/><Relationship Id="rId22" Type="http://schemas.openxmlformats.org/officeDocument/2006/relationships/hyperlink" Target="https://de.pons.com/&#252;bersetzung/englisch-deutsch/about" TargetMode="External"/><Relationship Id="rId27" Type="http://schemas.openxmlformats.org/officeDocument/2006/relationships/hyperlink" Target="https://de.pons.com/&#252;bersetzung/englisch-deutsch/by" TargetMode="External"/><Relationship Id="rId30" Type="http://schemas.openxmlformats.org/officeDocument/2006/relationships/hyperlink" Target="https://de.pons.com/&#252;bersetzung/englisch-deutsch/ago" TargetMode="External"/><Relationship Id="rId35" Type="http://schemas.openxmlformats.org/officeDocument/2006/relationships/hyperlink" Target="https://de.pons.com/&#252;bersetzung/englisch-deutsch/UNESCO" TargetMode="External"/><Relationship Id="rId8" Type="http://schemas.openxmlformats.org/officeDocument/2006/relationships/hyperlink" Target="https://de.pons.com/&#252;bersetzung/englisch-deutsch/order" TargetMode="External"/><Relationship Id="rId3"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hyperlink" Target="https://www.google.com/url?sa=i&amp;rct=j&amp;q=&amp;esrc=s&amp;source=imgres&amp;cd=&amp;cad=rja&amp;uact=8&amp;ved=2ahUKEwiBgfLWqYDoAhWRKewKHbz5D6QQjRx6BAgBEAQ&amp;url=https://www.plz-suche.org/stralsund-de6059&amp;psig=AOvVaw3QzWtIuQIIRXO-oVKHNLYh&amp;ust=1583394331834685" TargetMode="External"/><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884683" y="73964"/>
            <a:ext cx="4511040" cy="1325563"/>
          </a:xfrm>
        </p:spPr>
        <p:txBody>
          <a:bodyPr/>
          <a:lstStyle/>
          <a:p>
            <a:r>
              <a:rPr lang="de-DE" dirty="0">
                <a:latin typeface="Eras Demi ITC" panose="020B0805030504020804" pitchFamily="34" charset="0"/>
              </a:rPr>
              <a:t>Aachener Dom</a:t>
            </a:r>
          </a:p>
        </p:txBody>
      </p:sp>
      <p:pic>
        <p:nvPicPr>
          <p:cNvPr id="4" name="Bild 5" descr="Bildergebnis für Aachener dom"/>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9732884" y="31993"/>
            <a:ext cx="2388044" cy="1775615"/>
          </a:xfrm>
          <a:prstGeom prst="rect">
            <a:avLst/>
          </a:prstGeom>
          <a:noFill/>
          <a:ln>
            <a:noFill/>
          </a:ln>
        </p:spPr>
      </p:pic>
      <p:pic>
        <p:nvPicPr>
          <p:cNvPr id="5" name="Grafik 4" descr="Bildergebnis für Oktogo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852" y="3024773"/>
            <a:ext cx="4026535" cy="2717800"/>
          </a:xfrm>
          <a:prstGeom prst="rect">
            <a:avLst/>
          </a:prstGeom>
          <a:noFill/>
          <a:ln>
            <a:noFill/>
          </a:ln>
        </p:spPr>
      </p:pic>
      <p:sp>
        <p:nvSpPr>
          <p:cNvPr id="8" name="Rechteck 7"/>
          <p:cNvSpPr/>
          <p:nvPr/>
        </p:nvSpPr>
        <p:spPr>
          <a:xfrm>
            <a:off x="277367" y="1117419"/>
            <a:ext cx="5346192" cy="1380378"/>
          </a:xfrm>
          <a:prstGeom prst="rect">
            <a:avLst/>
          </a:prstGeom>
        </p:spPr>
        <p:txBody>
          <a:bodyPr wrap="square">
            <a:spAutoFit/>
          </a:bodyPr>
          <a:lstStyle/>
          <a:p>
            <a:pPr>
              <a:lnSpc>
                <a:spcPct val="107000"/>
              </a:lnSpc>
              <a:spcAft>
                <a:spcPts val="800"/>
              </a:spcAft>
            </a:pPr>
            <a:r>
              <a:rPr lang="de-DE" sz="1400" dirty="0">
                <a:latin typeface="Times New Roman" panose="02020603050405020304" pitchFamily="18" charset="0"/>
                <a:ea typeface="Calibri" panose="020F0502020204030204" pitchFamily="34" charset="0"/>
                <a:cs typeface="Times New Roman" panose="02020603050405020304" pitchFamily="18" charset="0"/>
              </a:rPr>
              <a:t>Den Aachener Dom gibt’s schon 796 nach Christus was so viel Bedeutet wie das es 1224 Jahre alt ist.</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400" dirty="0">
                <a:latin typeface="Times New Roman" panose="02020603050405020304" pitchFamily="18" charset="0"/>
                <a:ea typeface="Calibri" panose="020F0502020204030204" pitchFamily="34" charset="0"/>
                <a:cs typeface="Times New Roman" panose="02020603050405020304" pitchFamily="18" charset="0"/>
              </a:rPr>
              <a:t>Tatsächlich ist der Aachener Dom 33m Hoch und wurde im </a:t>
            </a:r>
            <a:r>
              <a:rPr lang="de-DE" sz="1400" dirty="0" err="1">
                <a:latin typeface="Times New Roman" panose="02020603050405020304" pitchFamily="18" charset="0"/>
                <a:ea typeface="Calibri" panose="020F0502020204030204" pitchFamily="34" charset="0"/>
                <a:cs typeface="Times New Roman" panose="02020603050405020304" pitchFamily="18" charset="0"/>
              </a:rPr>
              <a:t>negotischem</a:t>
            </a:r>
            <a:r>
              <a:rPr lang="de-DE" sz="1400" dirty="0">
                <a:latin typeface="Times New Roman" panose="02020603050405020304" pitchFamily="18" charset="0"/>
                <a:ea typeface="Calibri" panose="020F0502020204030204" pitchFamily="34" charset="0"/>
                <a:cs typeface="Times New Roman" panose="02020603050405020304" pitchFamily="18" charset="0"/>
              </a:rPr>
              <a:t> </a:t>
            </a:r>
            <a:r>
              <a:rPr lang="de-DE" sz="1400" dirty="0" err="1">
                <a:latin typeface="Times New Roman" panose="02020603050405020304" pitchFamily="18" charset="0"/>
                <a:ea typeface="Calibri" panose="020F0502020204030204" pitchFamily="34" charset="0"/>
                <a:cs typeface="Times New Roman" panose="02020603050405020304" pitchFamily="18" charset="0"/>
              </a:rPr>
              <a:t>stil</a:t>
            </a:r>
            <a:r>
              <a:rPr lang="de-DE" sz="1400" dirty="0">
                <a:latin typeface="Times New Roman" panose="02020603050405020304" pitchFamily="18" charset="0"/>
                <a:ea typeface="Calibri" panose="020F0502020204030204" pitchFamily="34" charset="0"/>
                <a:cs typeface="Times New Roman" panose="02020603050405020304" pitchFamily="18" charset="0"/>
              </a:rPr>
              <a:t> Saniert.</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tangle 11"/>
          <p:cNvSpPr>
            <a:spLocks noChangeArrowheads="1"/>
          </p:cNvSpPr>
          <p:nvPr/>
        </p:nvSpPr>
        <p:spPr bwMode="auto">
          <a:xfrm rot="10800000" flipV="1">
            <a:off x="5385418" y="1629896"/>
            <a:ext cx="2926477"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Die </a:t>
            </a:r>
            <a:r>
              <a:rPr kumimoji="0" lang="de-DE" altLang="de-DE"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Achener</a:t>
            </a:r>
            <a:r>
              <a:rPr kumimoji="0" lang="de-DE" altLang="de-DE"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Oktogone ist 32m Breit und als der Oktogon erh</a:t>
            </a:r>
            <a:r>
              <a:rPr kumimoji="0" lang="de-DE" altLang="de-DE"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ö</a:t>
            </a:r>
            <a:r>
              <a:rPr kumimoji="0" lang="de-DE" altLang="de-DE"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ht wurde, wurde es mit acht Ziergiebeln und einer Kunstgalerie gebaut.</a:t>
            </a:r>
            <a:endParaRPr kumimoji="0" lang="de-DE" altLang="de-DE"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14" name="Rectangle 12"/>
          <p:cNvSpPr>
            <a:spLocks noChangeArrowheads="1"/>
          </p:cNvSpPr>
          <p:nvPr/>
        </p:nvSpPr>
        <p:spPr bwMode="auto">
          <a:xfrm>
            <a:off x="8311896" y="2442609"/>
            <a:ext cx="368905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Ausgestattet.</a:t>
            </a:r>
            <a:r>
              <a:rPr kumimoji="0" lang="de-DE" altLang="de-DE"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de-DE" altLang="de-DE"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Die Oktogone ist</a:t>
            </a:r>
            <a:r>
              <a:rPr kumimoji="0" lang="de-DE" altLang="de-DE"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de-DE" altLang="de-DE"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ü</a:t>
            </a:r>
            <a:r>
              <a:rPr kumimoji="0" lang="de-DE" altLang="de-DE"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ber 600 Jahre als Kr</a:t>
            </a:r>
            <a:r>
              <a:rPr kumimoji="0" lang="de-DE" altLang="de-DE"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ö</a:t>
            </a:r>
            <a:r>
              <a:rPr kumimoji="0" lang="de-DE" altLang="de-DE"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nungsst</a:t>
            </a:r>
            <a:r>
              <a:rPr kumimoji="0" lang="de-DE" altLang="de-DE"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ä</a:t>
            </a:r>
            <a:r>
              <a:rPr kumimoji="0" lang="de-DE" altLang="de-DE"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tte der deutschen K</a:t>
            </a:r>
            <a:r>
              <a:rPr kumimoji="0" lang="de-DE" altLang="de-DE"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ö</a:t>
            </a:r>
            <a:r>
              <a:rPr kumimoji="0" lang="de-DE" altLang="de-DE"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nige wie Otto I, Otto II, Otto III, Heinrich III und mehr bekannt. </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pic>
        <p:nvPicPr>
          <p:cNvPr id="2061" name="Grafik 2" descr="Bildergebnis für Deutschland Karte Aach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76010" y="4546951"/>
            <a:ext cx="1539720" cy="1986577"/>
          </a:xfrm>
          <a:prstGeom prst="rect">
            <a:avLst/>
          </a:prstGeom>
          <a:noFill/>
          <a:extLst>
            <a:ext uri="{909E8E84-426E-40DD-AFC4-6F175D3DCCD1}">
              <a14:hiddenFill xmlns:a14="http://schemas.microsoft.com/office/drawing/2010/main">
                <a:solidFill>
                  <a:srgbClr val="FFFFFF"/>
                </a:solidFill>
              </a14:hiddenFill>
            </a:ext>
          </a:extLst>
        </p:spPr>
      </p:pic>
      <p:sp>
        <p:nvSpPr>
          <p:cNvPr id="17" name="Rechteck 16"/>
          <p:cNvSpPr/>
          <p:nvPr/>
        </p:nvSpPr>
        <p:spPr>
          <a:xfrm>
            <a:off x="4461787" y="3544478"/>
            <a:ext cx="4370340" cy="3089564"/>
          </a:xfrm>
          <a:prstGeom prst="rect">
            <a:avLst/>
          </a:prstGeom>
        </p:spPr>
        <p:txBody>
          <a:bodyPr wrap="square">
            <a:spAutoFit/>
          </a:bodyPr>
          <a:lstStyle/>
          <a:p>
            <a:pPr>
              <a:lnSpc>
                <a:spcPct val="107000"/>
              </a:lnSpc>
              <a:spcAft>
                <a:spcPts val="800"/>
              </a:spcAft>
            </a:pPr>
            <a:r>
              <a:rPr lang="de-DE" sz="1400" i="1" dirty="0">
                <a:latin typeface="Times New Roman" panose="02020603050405020304" pitchFamily="18" charset="0"/>
                <a:ea typeface="Calibri" panose="020F0502020204030204" pitchFamily="34" charset="0"/>
                <a:cs typeface="Times New Roman" panose="02020603050405020304" pitchFamily="18" charset="0"/>
              </a:rPr>
              <a:t>The Aachen </a:t>
            </a:r>
            <a:r>
              <a:rPr lang="de-DE" sz="1400" i="1" dirty="0" err="1">
                <a:latin typeface="Times New Roman" panose="02020603050405020304" pitchFamily="18" charset="0"/>
                <a:ea typeface="Calibri" panose="020F0502020204030204" pitchFamily="34" charset="0"/>
                <a:cs typeface="Times New Roman" panose="02020603050405020304" pitchFamily="18" charset="0"/>
              </a:rPr>
              <a:t>Cathedral</a:t>
            </a:r>
            <a:r>
              <a:rPr lang="de-DE" sz="1400" i="1" dirty="0">
                <a:latin typeface="Times New Roman" panose="02020603050405020304" pitchFamily="18" charset="0"/>
                <a:ea typeface="Calibri" panose="020F0502020204030204" pitchFamily="34" charset="0"/>
                <a:cs typeface="Times New Roman" panose="02020603050405020304" pitchFamily="18" charset="0"/>
              </a:rPr>
              <a:t> was </a:t>
            </a:r>
            <a:r>
              <a:rPr lang="de-DE" sz="1400" i="1" dirty="0" err="1">
                <a:latin typeface="Times New Roman" panose="02020603050405020304" pitchFamily="18" charset="0"/>
                <a:ea typeface="Calibri" panose="020F0502020204030204" pitchFamily="34" charset="0"/>
                <a:cs typeface="Times New Roman" panose="02020603050405020304" pitchFamily="18" charset="0"/>
              </a:rPr>
              <a:t>built</a:t>
            </a:r>
            <a:r>
              <a:rPr lang="de-DE" sz="1400" i="1" dirty="0">
                <a:latin typeface="Times New Roman" panose="02020603050405020304" pitchFamily="18" charset="0"/>
                <a:ea typeface="Calibri" panose="020F0502020204030204" pitchFamily="34" charset="0"/>
                <a:cs typeface="Times New Roman" panose="02020603050405020304" pitchFamily="18" charset="0"/>
              </a:rPr>
              <a:t> after 796 Christus, </a:t>
            </a:r>
            <a:r>
              <a:rPr lang="de-DE" sz="1400" i="1" dirty="0" err="1">
                <a:latin typeface="Times New Roman" panose="02020603050405020304" pitchFamily="18" charset="0"/>
                <a:ea typeface="Calibri" panose="020F0502020204030204" pitchFamily="34" charset="0"/>
                <a:cs typeface="Times New Roman" panose="02020603050405020304" pitchFamily="18" charset="0"/>
              </a:rPr>
              <a:t>it</a:t>
            </a:r>
            <a:r>
              <a:rPr lang="de-DE" sz="1400" i="1" dirty="0">
                <a:latin typeface="Times New Roman" panose="02020603050405020304" pitchFamily="18" charset="0"/>
                <a:ea typeface="Calibri" panose="020F0502020204030204" pitchFamily="34" charset="0"/>
                <a:cs typeface="Times New Roman" panose="02020603050405020304" pitchFamily="18" charset="0"/>
              </a:rPr>
              <a:t> </a:t>
            </a:r>
            <a:r>
              <a:rPr lang="de-DE" sz="1400" i="1" dirty="0" err="1">
                <a:latin typeface="Times New Roman" panose="02020603050405020304" pitchFamily="18" charset="0"/>
                <a:ea typeface="Calibri" panose="020F0502020204030204" pitchFamily="34" charset="0"/>
                <a:cs typeface="Times New Roman" panose="02020603050405020304" pitchFamily="18" charset="0"/>
              </a:rPr>
              <a:t>is</a:t>
            </a:r>
            <a:r>
              <a:rPr lang="de-DE" sz="1400" i="1" dirty="0">
                <a:latin typeface="Times New Roman" panose="02020603050405020304" pitchFamily="18" charset="0"/>
                <a:ea typeface="Calibri" panose="020F0502020204030204" pitchFamily="34" charset="0"/>
                <a:cs typeface="Times New Roman" panose="02020603050405020304" pitchFamily="18" charset="0"/>
              </a:rPr>
              <a:t> 1224 </a:t>
            </a:r>
            <a:r>
              <a:rPr lang="de-DE" sz="1400" i="1" dirty="0" err="1">
                <a:latin typeface="Times New Roman" panose="02020603050405020304" pitchFamily="18" charset="0"/>
                <a:ea typeface="Calibri" panose="020F0502020204030204" pitchFamily="34" charset="0"/>
                <a:cs typeface="Times New Roman" panose="02020603050405020304" pitchFamily="18" charset="0"/>
              </a:rPr>
              <a:t>years</a:t>
            </a:r>
            <a:r>
              <a:rPr lang="de-DE" sz="1400" i="1" dirty="0">
                <a:latin typeface="Times New Roman" panose="02020603050405020304" pitchFamily="18" charset="0"/>
                <a:ea typeface="Calibri" panose="020F0502020204030204" pitchFamily="34" charset="0"/>
                <a:cs typeface="Times New Roman" panose="02020603050405020304" pitchFamily="18" charset="0"/>
              </a:rPr>
              <a:t> </a:t>
            </a:r>
            <a:r>
              <a:rPr lang="de-DE" sz="1400" i="1" dirty="0" err="1">
                <a:latin typeface="Times New Roman" panose="02020603050405020304" pitchFamily="18" charset="0"/>
                <a:ea typeface="Calibri" panose="020F0502020204030204" pitchFamily="34" charset="0"/>
                <a:cs typeface="Times New Roman" panose="02020603050405020304" pitchFamily="18" charset="0"/>
              </a:rPr>
              <a:t>old</a:t>
            </a:r>
            <a:r>
              <a:rPr lang="de-DE" sz="1400" i="1" dirty="0">
                <a:latin typeface="Times New Roman" panose="02020603050405020304" pitchFamily="18" charset="0"/>
                <a:ea typeface="Calibri" panose="020F0502020204030204" pitchFamily="34" charset="0"/>
                <a:cs typeface="Times New Roman" panose="02020603050405020304" pitchFamily="18" charset="0"/>
              </a:rPr>
              <a:t>.</a:t>
            </a:r>
            <a:endParaRPr lang="de-DE" sz="1400" i="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400" i="1" dirty="0">
                <a:latin typeface="Times New Roman" panose="02020603050405020304" pitchFamily="18" charset="0"/>
                <a:ea typeface="Calibri" panose="020F0502020204030204" pitchFamily="34" charset="0"/>
                <a:cs typeface="Times New Roman" panose="02020603050405020304" pitchFamily="18" charset="0"/>
              </a:rPr>
              <a:t>The Aachen </a:t>
            </a:r>
            <a:r>
              <a:rPr lang="de-DE" sz="1400" i="1" dirty="0" err="1">
                <a:latin typeface="Times New Roman" panose="02020603050405020304" pitchFamily="18" charset="0"/>
                <a:ea typeface="Calibri" panose="020F0502020204030204" pitchFamily="34" charset="0"/>
                <a:cs typeface="Times New Roman" panose="02020603050405020304" pitchFamily="18" charset="0"/>
              </a:rPr>
              <a:t>Cathedral</a:t>
            </a:r>
            <a:r>
              <a:rPr lang="de-DE" sz="1400" i="1" dirty="0">
                <a:latin typeface="Times New Roman" panose="02020603050405020304" pitchFamily="18" charset="0"/>
                <a:ea typeface="Calibri" panose="020F0502020204030204" pitchFamily="34" charset="0"/>
                <a:cs typeface="Times New Roman" panose="02020603050405020304" pitchFamily="18" charset="0"/>
              </a:rPr>
              <a:t> </a:t>
            </a:r>
            <a:r>
              <a:rPr lang="de-DE" sz="1400" i="1" dirty="0" err="1">
                <a:latin typeface="Times New Roman" panose="02020603050405020304" pitchFamily="18" charset="0"/>
                <a:ea typeface="Calibri" panose="020F0502020204030204" pitchFamily="34" charset="0"/>
                <a:cs typeface="Times New Roman" panose="02020603050405020304" pitchFamily="18" charset="0"/>
              </a:rPr>
              <a:t>is</a:t>
            </a:r>
            <a:r>
              <a:rPr lang="de-DE" sz="1400" i="1" dirty="0">
                <a:latin typeface="Times New Roman" panose="02020603050405020304" pitchFamily="18" charset="0"/>
                <a:ea typeface="Calibri" panose="020F0502020204030204" pitchFamily="34" charset="0"/>
                <a:cs typeface="Times New Roman" panose="02020603050405020304" pitchFamily="18" charset="0"/>
              </a:rPr>
              <a:t> 33m high </a:t>
            </a:r>
            <a:r>
              <a:rPr lang="de-DE" sz="1400" i="1" dirty="0" err="1">
                <a:latin typeface="Times New Roman" panose="02020603050405020304" pitchFamily="18" charset="0"/>
                <a:ea typeface="Calibri" panose="020F0502020204030204" pitchFamily="34" charset="0"/>
                <a:cs typeface="Times New Roman" panose="02020603050405020304" pitchFamily="18" charset="0"/>
              </a:rPr>
              <a:t>and</a:t>
            </a:r>
            <a:r>
              <a:rPr lang="de-DE" sz="1400" i="1" dirty="0">
                <a:latin typeface="Times New Roman" panose="02020603050405020304" pitchFamily="18" charset="0"/>
                <a:ea typeface="Calibri" panose="020F0502020204030204" pitchFamily="34" charset="0"/>
                <a:cs typeface="Times New Roman" panose="02020603050405020304" pitchFamily="18" charset="0"/>
              </a:rPr>
              <a:t> was </a:t>
            </a:r>
            <a:r>
              <a:rPr lang="de-DE" sz="1400" i="1" dirty="0" err="1">
                <a:latin typeface="Times New Roman" panose="02020603050405020304" pitchFamily="18" charset="0"/>
                <a:ea typeface="Calibri" panose="020F0502020204030204" pitchFamily="34" charset="0"/>
                <a:cs typeface="Times New Roman" panose="02020603050405020304" pitchFamily="18" charset="0"/>
              </a:rPr>
              <a:t>renovated</a:t>
            </a:r>
            <a:r>
              <a:rPr lang="de-DE" sz="1400" i="1" dirty="0">
                <a:latin typeface="Times New Roman" panose="02020603050405020304" pitchFamily="18" charset="0"/>
                <a:ea typeface="Calibri" panose="020F0502020204030204" pitchFamily="34" charset="0"/>
                <a:cs typeface="Times New Roman" panose="02020603050405020304" pitchFamily="18" charset="0"/>
              </a:rPr>
              <a:t> in </a:t>
            </a:r>
            <a:r>
              <a:rPr lang="de-DE" sz="1400" i="1" dirty="0" err="1">
                <a:latin typeface="Times New Roman" panose="02020603050405020304" pitchFamily="18" charset="0"/>
                <a:ea typeface="Calibri" panose="020F0502020204030204" pitchFamily="34" charset="0"/>
                <a:cs typeface="Times New Roman" panose="02020603050405020304" pitchFamily="18" charset="0"/>
              </a:rPr>
              <a:t>the</a:t>
            </a:r>
            <a:r>
              <a:rPr lang="de-DE" sz="1400" i="1" dirty="0">
                <a:latin typeface="Times New Roman" panose="02020603050405020304" pitchFamily="18" charset="0"/>
                <a:ea typeface="Calibri" panose="020F0502020204030204" pitchFamily="34" charset="0"/>
                <a:cs typeface="Times New Roman" panose="02020603050405020304" pitchFamily="18" charset="0"/>
              </a:rPr>
              <a:t> </a:t>
            </a:r>
            <a:r>
              <a:rPr lang="de-DE" sz="1400" i="1" dirty="0" err="1">
                <a:latin typeface="Times New Roman" panose="02020603050405020304" pitchFamily="18" charset="0"/>
                <a:ea typeface="Calibri" panose="020F0502020204030204" pitchFamily="34" charset="0"/>
                <a:cs typeface="Times New Roman" panose="02020603050405020304" pitchFamily="18" charset="0"/>
              </a:rPr>
              <a:t>negotiation</a:t>
            </a:r>
            <a:r>
              <a:rPr lang="de-DE" sz="1400" i="1" dirty="0">
                <a:latin typeface="Times New Roman" panose="02020603050405020304" pitchFamily="18" charset="0"/>
                <a:ea typeface="Calibri" panose="020F0502020204030204" pitchFamily="34" charset="0"/>
                <a:cs typeface="Times New Roman" panose="02020603050405020304" pitchFamily="18" charset="0"/>
              </a:rPr>
              <a:t> style.</a:t>
            </a:r>
            <a:endParaRPr lang="de-DE" sz="1400" i="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400" i="1" dirty="0">
                <a:latin typeface="Times New Roman" panose="02020603050405020304" pitchFamily="18" charset="0"/>
                <a:ea typeface="Calibri" panose="020F0502020204030204" pitchFamily="34" charset="0"/>
                <a:cs typeface="Times New Roman" panose="02020603050405020304" pitchFamily="18" charset="0"/>
              </a:rPr>
              <a:t>The </a:t>
            </a:r>
            <a:r>
              <a:rPr lang="de-DE" sz="1400" i="1" dirty="0" err="1">
                <a:latin typeface="Times New Roman" panose="02020603050405020304" pitchFamily="18" charset="0"/>
                <a:ea typeface="Calibri" panose="020F0502020204030204" pitchFamily="34" charset="0"/>
                <a:cs typeface="Times New Roman" panose="02020603050405020304" pitchFamily="18" charset="0"/>
              </a:rPr>
              <a:t>Achen</a:t>
            </a:r>
            <a:r>
              <a:rPr lang="de-DE" sz="1400" i="1" dirty="0">
                <a:latin typeface="Times New Roman" panose="02020603050405020304" pitchFamily="18" charset="0"/>
                <a:ea typeface="Calibri" panose="020F0502020204030204" pitchFamily="34" charset="0"/>
                <a:cs typeface="Times New Roman" panose="02020603050405020304" pitchFamily="18" charset="0"/>
              </a:rPr>
              <a:t> </a:t>
            </a:r>
            <a:r>
              <a:rPr lang="de-DE" sz="1400" i="1" dirty="0" err="1">
                <a:latin typeface="Times New Roman" panose="02020603050405020304" pitchFamily="18" charset="0"/>
                <a:ea typeface="Calibri" panose="020F0502020204030204" pitchFamily="34" charset="0"/>
                <a:cs typeface="Times New Roman" panose="02020603050405020304" pitchFamily="18" charset="0"/>
              </a:rPr>
              <a:t>octagon</a:t>
            </a:r>
            <a:r>
              <a:rPr lang="de-DE" sz="1400" i="1" dirty="0">
                <a:latin typeface="Times New Roman" panose="02020603050405020304" pitchFamily="18" charset="0"/>
                <a:ea typeface="Calibri" panose="020F0502020204030204" pitchFamily="34" charset="0"/>
                <a:cs typeface="Times New Roman" panose="02020603050405020304" pitchFamily="18" charset="0"/>
              </a:rPr>
              <a:t> </a:t>
            </a:r>
            <a:r>
              <a:rPr lang="de-DE" sz="1400" i="1" dirty="0" err="1">
                <a:latin typeface="Times New Roman" panose="02020603050405020304" pitchFamily="18" charset="0"/>
                <a:ea typeface="Calibri" panose="020F0502020204030204" pitchFamily="34" charset="0"/>
                <a:cs typeface="Times New Roman" panose="02020603050405020304" pitchFamily="18" charset="0"/>
              </a:rPr>
              <a:t>is</a:t>
            </a:r>
            <a:r>
              <a:rPr lang="de-DE" sz="1400" i="1" dirty="0">
                <a:latin typeface="Times New Roman" panose="02020603050405020304" pitchFamily="18" charset="0"/>
                <a:ea typeface="Calibri" panose="020F0502020204030204" pitchFamily="34" charset="0"/>
                <a:cs typeface="Times New Roman" panose="02020603050405020304" pitchFamily="18" charset="0"/>
              </a:rPr>
              <a:t> 32m </a:t>
            </a:r>
            <a:r>
              <a:rPr lang="de-DE" sz="1400" i="1" dirty="0" err="1">
                <a:latin typeface="Times New Roman" panose="02020603050405020304" pitchFamily="18" charset="0"/>
                <a:ea typeface="Calibri" panose="020F0502020204030204" pitchFamily="34" charset="0"/>
                <a:cs typeface="Times New Roman" panose="02020603050405020304" pitchFamily="18" charset="0"/>
              </a:rPr>
              <a:t>wide</a:t>
            </a:r>
            <a:r>
              <a:rPr lang="de-DE" sz="1400" i="1" dirty="0">
                <a:latin typeface="Times New Roman" panose="02020603050405020304" pitchFamily="18" charset="0"/>
                <a:ea typeface="Calibri" panose="020F0502020204030204" pitchFamily="34" charset="0"/>
                <a:cs typeface="Times New Roman" panose="02020603050405020304" pitchFamily="18" charset="0"/>
              </a:rPr>
              <a:t> </a:t>
            </a:r>
            <a:r>
              <a:rPr lang="de-DE" sz="1400" i="1" dirty="0" err="1">
                <a:latin typeface="Times New Roman" panose="02020603050405020304" pitchFamily="18" charset="0"/>
                <a:ea typeface="Calibri" panose="020F0502020204030204" pitchFamily="34" charset="0"/>
                <a:cs typeface="Times New Roman" panose="02020603050405020304" pitchFamily="18" charset="0"/>
              </a:rPr>
              <a:t>and</a:t>
            </a:r>
            <a:r>
              <a:rPr lang="de-DE" sz="1400" i="1" dirty="0">
                <a:latin typeface="Times New Roman" panose="02020603050405020304" pitchFamily="18" charset="0"/>
                <a:ea typeface="Calibri" panose="020F0502020204030204" pitchFamily="34" charset="0"/>
                <a:cs typeface="Times New Roman" panose="02020603050405020304" pitchFamily="18" charset="0"/>
              </a:rPr>
              <a:t> </a:t>
            </a:r>
            <a:r>
              <a:rPr lang="de-DE" sz="1400" i="1" dirty="0" err="1">
                <a:latin typeface="Times New Roman" panose="02020603050405020304" pitchFamily="18" charset="0"/>
                <a:ea typeface="Calibri" panose="020F0502020204030204" pitchFamily="34" charset="0"/>
                <a:cs typeface="Times New Roman" panose="02020603050405020304" pitchFamily="18" charset="0"/>
              </a:rPr>
              <a:t>as</a:t>
            </a:r>
            <a:r>
              <a:rPr lang="de-DE" sz="1400" i="1" dirty="0">
                <a:latin typeface="Times New Roman" panose="02020603050405020304" pitchFamily="18" charset="0"/>
                <a:ea typeface="Calibri" panose="020F0502020204030204" pitchFamily="34" charset="0"/>
                <a:cs typeface="Times New Roman" panose="02020603050405020304" pitchFamily="18" charset="0"/>
              </a:rPr>
              <a:t> </a:t>
            </a:r>
            <a:r>
              <a:rPr lang="de-DE" sz="1400" i="1" dirty="0" err="1">
                <a:latin typeface="Times New Roman" panose="02020603050405020304" pitchFamily="18" charset="0"/>
                <a:ea typeface="Calibri" panose="020F0502020204030204" pitchFamily="34" charset="0"/>
                <a:cs typeface="Times New Roman" panose="02020603050405020304" pitchFamily="18" charset="0"/>
              </a:rPr>
              <a:t>the</a:t>
            </a:r>
            <a:r>
              <a:rPr lang="de-DE" sz="1400" i="1" dirty="0">
                <a:latin typeface="Times New Roman" panose="02020603050405020304" pitchFamily="18" charset="0"/>
                <a:ea typeface="Calibri" panose="020F0502020204030204" pitchFamily="34" charset="0"/>
                <a:cs typeface="Times New Roman" panose="02020603050405020304" pitchFamily="18" charset="0"/>
              </a:rPr>
              <a:t> </a:t>
            </a:r>
            <a:r>
              <a:rPr lang="de-DE" sz="1400" i="1" dirty="0" err="1">
                <a:latin typeface="Times New Roman" panose="02020603050405020304" pitchFamily="18" charset="0"/>
                <a:ea typeface="Calibri" panose="020F0502020204030204" pitchFamily="34" charset="0"/>
                <a:cs typeface="Times New Roman" panose="02020603050405020304" pitchFamily="18" charset="0"/>
              </a:rPr>
              <a:t>octagon</a:t>
            </a:r>
            <a:r>
              <a:rPr lang="de-DE" sz="1400" i="1" dirty="0">
                <a:latin typeface="Times New Roman" panose="02020603050405020304" pitchFamily="18" charset="0"/>
                <a:ea typeface="Calibri" panose="020F0502020204030204" pitchFamily="34" charset="0"/>
                <a:cs typeface="Times New Roman" panose="02020603050405020304" pitchFamily="18" charset="0"/>
              </a:rPr>
              <a:t> was </a:t>
            </a:r>
            <a:r>
              <a:rPr lang="de-DE" sz="1400" i="1" dirty="0" err="1">
                <a:latin typeface="Times New Roman" panose="02020603050405020304" pitchFamily="18" charset="0"/>
                <a:ea typeface="Calibri" panose="020F0502020204030204" pitchFamily="34" charset="0"/>
                <a:cs typeface="Times New Roman" panose="02020603050405020304" pitchFamily="18" charset="0"/>
              </a:rPr>
              <a:t>raised</a:t>
            </a:r>
            <a:r>
              <a:rPr lang="de-DE" sz="1400" i="1" dirty="0">
                <a:latin typeface="Times New Roman" panose="02020603050405020304" pitchFamily="18" charset="0"/>
                <a:ea typeface="Calibri" panose="020F0502020204030204" pitchFamily="34" charset="0"/>
                <a:cs typeface="Times New Roman" panose="02020603050405020304" pitchFamily="18" charset="0"/>
              </a:rPr>
              <a:t>, </a:t>
            </a:r>
            <a:r>
              <a:rPr lang="de-DE" sz="1400" i="1" dirty="0" err="1">
                <a:latin typeface="Times New Roman" panose="02020603050405020304" pitchFamily="18" charset="0"/>
                <a:ea typeface="Calibri" panose="020F0502020204030204" pitchFamily="34" charset="0"/>
                <a:cs typeface="Times New Roman" panose="02020603050405020304" pitchFamily="18" charset="0"/>
              </a:rPr>
              <a:t>it</a:t>
            </a:r>
            <a:r>
              <a:rPr lang="de-DE" sz="1400" i="1" dirty="0">
                <a:latin typeface="Times New Roman" panose="02020603050405020304" pitchFamily="18" charset="0"/>
                <a:ea typeface="Calibri" panose="020F0502020204030204" pitchFamily="34" charset="0"/>
                <a:cs typeface="Times New Roman" panose="02020603050405020304" pitchFamily="18" charset="0"/>
              </a:rPr>
              <a:t> was </a:t>
            </a:r>
            <a:r>
              <a:rPr lang="de-DE" sz="1400" i="1" dirty="0" err="1">
                <a:latin typeface="Times New Roman" panose="02020603050405020304" pitchFamily="18" charset="0"/>
                <a:ea typeface="Calibri" panose="020F0502020204030204" pitchFamily="34" charset="0"/>
                <a:cs typeface="Times New Roman" panose="02020603050405020304" pitchFamily="18" charset="0"/>
              </a:rPr>
              <a:t>equipped</a:t>
            </a:r>
            <a:r>
              <a:rPr lang="de-DE" sz="1400" i="1" dirty="0">
                <a:latin typeface="Times New Roman" panose="02020603050405020304" pitchFamily="18" charset="0"/>
                <a:ea typeface="Calibri" panose="020F0502020204030204" pitchFamily="34" charset="0"/>
                <a:cs typeface="Times New Roman" panose="02020603050405020304" pitchFamily="18" charset="0"/>
              </a:rPr>
              <a:t> </a:t>
            </a:r>
            <a:r>
              <a:rPr lang="de-DE" sz="1400" i="1" dirty="0" err="1">
                <a:latin typeface="Times New Roman" panose="02020603050405020304" pitchFamily="18" charset="0"/>
                <a:ea typeface="Calibri" panose="020F0502020204030204" pitchFamily="34" charset="0"/>
                <a:cs typeface="Times New Roman" panose="02020603050405020304" pitchFamily="18" charset="0"/>
              </a:rPr>
              <a:t>with</a:t>
            </a:r>
            <a:r>
              <a:rPr lang="de-DE" sz="1400" i="1" dirty="0">
                <a:latin typeface="Times New Roman" panose="02020603050405020304" pitchFamily="18" charset="0"/>
                <a:ea typeface="Calibri" panose="020F0502020204030204" pitchFamily="34" charset="0"/>
                <a:cs typeface="Times New Roman" panose="02020603050405020304" pitchFamily="18" charset="0"/>
              </a:rPr>
              <a:t> </a:t>
            </a:r>
            <a:r>
              <a:rPr lang="de-DE" sz="1400" i="1" dirty="0" err="1">
                <a:latin typeface="Times New Roman" panose="02020603050405020304" pitchFamily="18" charset="0"/>
                <a:ea typeface="Calibri" panose="020F0502020204030204" pitchFamily="34" charset="0"/>
                <a:cs typeface="Times New Roman" panose="02020603050405020304" pitchFamily="18" charset="0"/>
              </a:rPr>
              <a:t>eight</a:t>
            </a:r>
            <a:r>
              <a:rPr lang="de-DE" sz="1400" i="1" dirty="0">
                <a:latin typeface="Times New Roman" panose="02020603050405020304" pitchFamily="18" charset="0"/>
                <a:ea typeface="Calibri" panose="020F0502020204030204" pitchFamily="34" charset="0"/>
                <a:cs typeface="Times New Roman" panose="02020603050405020304" pitchFamily="18" charset="0"/>
              </a:rPr>
              <a:t> </a:t>
            </a:r>
            <a:r>
              <a:rPr lang="de-DE" sz="1400" i="1" dirty="0" err="1">
                <a:latin typeface="Times New Roman" panose="02020603050405020304" pitchFamily="18" charset="0"/>
                <a:ea typeface="Calibri" panose="020F0502020204030204" pitchFamily="34" charset="0"/>
                <a:cs typeface="Times New Roman" panose="02020603050405020304" pitchFamily="18" charset="0"/>
              </a:rPr>
              <a:t>decorative</a:t>
            </a:r>
            <a:r>
              <a:rPr lang="de-DE" sz="1400" i="1" dirty="0">
                <a:latin typeface="Times New Roman" panose="02020603050405020304" pitchFamily="18" charset="0"/>
                <a:ea typeface="Calibri" panose="020F0502020204030204" pitchFamily="34" charset="0"/>
                <a:cs typeface="Times New Roman" panose="02020603050405020304" pitchFamily="18" charset="0"/>
              </a:rPr>
              <a:t> </a:t>
            </a:r>
            <a:r>
              <a:rPr lang="de-DE" sz="1400" i="1" dirty="0" err="1">
                <a:latin typeface="Times New Roman" panose="02020603050405020304" pitchFamily="18" charset="0"/>
                <a:ea typeface="Calibri" panose="020F0502020204030204" pitchFamily="34" charset="0"/>
                <a:cs typeface="Times New Roman" panose="02020603050405020304" pitchFamily="18" charset="0"/>
              </a:rPr>
              <a:t>gables</a:t>
            </a:r>
            <a:r>
              <a:rPr lang="de-DE" sz="1400" i="1" dirty="0">
                <a:latin typeface="Times New Roman" panose="02020603050405020304" pitchFamily="18" charset="0"/>
                <a:ea typeface="Calibri" panose="020F0502020204030204" pitchFamily="34" charset="0"/>
                <a:cs typeface="Times New Roman" panose="02020603050405020304" pitchFamily="18" charset="0"/>
              </a:rPr>
              <a:t> </a:t>
            </a:r>
            <a:r>
              <a:rPr lang="de-DE" sz="1400" i="1" dirty="0" err="1">
                <a:latin typeface="Times New Roman" panose="02020603050405020304" pitchFamily="18" charset="0"/>
                <a:ea typeface="Calibri" panose="020F0502020204030204" pitchFamily="34" charset="0"/>
                <a:cs typeface="Times New Roman" panose="02020603050405020304" pitchFamily="18" charset="0"/>
              </a:rPr>
              <a:t>and</a:t>
            </a:r>
            <a:r>
              <a:rPr lang="de-DE" sz="1400" i="1" dirty="0">
                <a:latin typeface="Times New Roman" panose="02020603050405020304" pitchFamily="18" charset="0"/>
                <a:ea typeface="Calibri" panose="020F0502020204030204" pitchFamily="34" charset="0"/>
                <a:cs typeface="Times New Roman" panose="02020603050405020304" pitchFamily="18" charset="0"/>
              </a:rPr>
              <a:t> an </a:t>
            </a:r>
            <a:r>
              <a:rPr lang="de-DE" sz="1400" i="1" dirty="0" err="1">
                <a:latin typeface="Times New Roman" panose="02020603050405020304" pitchFamily="18" charset="0"/>
                <a:ea typeface="Calibri" panose="020F0502020204030204" pitchFamily="34" charset="0"/>
                <a:cs typeface="Times New Roman" panose="02020603050405020304" pitchFamily="18" charset="0"/>
              </a:rPr>
              <a:t>art</a:t>
            </a:r>
            <a:r>
              <a:rPr lang="de-DE" sz="1400" i="1" dirty="0">
                <a:latin typeface="Times New Roman" panose="02020603050405020304" pitchFamily="18" charset="0"/>
                <a:ea typeface="Calibri" panose="020F0502020204030204" pitchFamily="34" charset="0"/>
                <a:cs typeface="Times New Roman" panose="02020603050405020304" pitchFamily="18" charset="0"/>
              </a:rPr>
              <a:t> </a:t>
            </a:r>
            <a:r>
              <a:rPr lang="de-DE" sz="1400" i="1" dirty="0" err="1">
                <a:latin typeface="Times New Roman" panose="02020603050405020304" pitchFamily="18" charset="0"/>
                <a:ea typeface="Calibri" panose="020F0502020204030204" pitchFamily="34" charset="0"/>
                <a:cs typeface="Times New Roman" panose="02020603050405020304" pitchFamily="18" charset="0"/>
              </a:rPr>
              <a:t>gallery</a:t>
            </a:r>
            <a:r>
              <a:rPr lang="de-DE" sz="1400" i="1" dirty="0">
                <a:latin typeface="Times New Roman" panose="02020603050405020304" pitchFamily="18" charset="0"/>
                <a:ea typeface="Calibri" panose="020F0502020204030204" pitchFamily="34" charset="0"/>
                <a:cs typeface="Times New Roman" panose="02020603050405020304" pitchFamily="18" charset="0"/>
              </a:rPr>
              <a:t>.</a:t>
            </a:r>
            <a:endParaRPr lang="de-DE" sz="1400" i="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400" i="1" dirty="0">
                <a:latin typeface="Times New Roman" panose="02020603050405020304" pitchFamily="18" charset="0"/>
                <a:ea typeface="Calibri" panose="020F0502020204030204" pitchFamily="34" charset="0"/>
                <a:cs typeface="Times New Roman" panose="02020603050405020304" pitchFamily="18" charset="0"/>
              </a:rPr>
              <a:t>The </a:t>
            </a:r>
            <a:r>
              <a:rPr lang="de-DE" sz="1400" i="1" dirty="0" err="1">
                <a:latin typeface="Times New Roman" panose="02020603050405020304" pitchFamily="18" charset="0"/>
                <a:ea typeface="Calibri" panose="020F0502020204030204" pitchFamily="34" charset="0"/>
                <a:cs typeface="Times New Roman" panose="02020603050405020304" pitchFamily="18" charset="0"/>
              </a:rPr>
              <a:t>Octagon</a:t>
            </a:r>
            <a:r>
              <a:rPr lang="de-DE" sz="1400" i="1" dirty="0">
                <a:latin typeface="Times New Roman" panose="02020603050405020304" pitchFamily="18" charset="0"/>
                <a:ea typeface="Calibri" panose="020F0502020204030204" pitchFamily="34" charset="0"/>
                <a:cs typeface="Times New Roman" panose="02020603050405020304" pitchFamily="18" charset="0"/>
              </a:rPr>
              <a:t> </a:t>
            </a:r>
            <a:r>
              <a:rPr lang="de-DE" sz="1400" i="1" dirty="0" err="1">
                <a:latin typeface="Times New Roman" panose="02020603050405020304" pitchFamily="18" charset="0"/>
                <a:ea typeface="Calibri" panose="020F0502020204030204" pitchFamily="34" charset="0"/>
                <a:cs typeface="Times New Roman" panose="02020603050405020304" pitchFamily="18" charset="0"/>
              </a:rPr>
              <a:t>has</a:t>
            </a:r>
            <a:r>
              <a:rPr lang="de-DE" sz="1400" i="1" dirty="0">
                <a:latin typeface="Times New Roman" panose="02020603050405020304" pitchFamily="18" charset="0"/>
                <a:ea typeface="Calibri" panose="020F0502020204030204" pitchFamily="34" charset="0"/>
                <a:cs typeface="Times New Roman" panose="02020603050405020304" pitchFamily="18" charset="0"/>
              </a:rPr>
              <a:t> </a:t>
            </a:r>
            <a:r>
              <a:rPr lang="de-DE" sz="1400" i="1" dirty="0" err="1">
                <a:latin typeface="Times New Roman" panose="02020603050405020304" pitchFamily="18" charset="0"/>
                <a:ea typeface="Calibri" panose="020F0502020204030204" pitchFamily="34" charset="0"/>
                <a:cs typeface="Times New Roman" panose="02020603050405020304" pitchFamily="18" charset="0"/>
              </a:rPr>
              <a:t>been</a:t>
            </a:r>
            <a:r>
              <a:rPr lang="de-DE" sz="1400" i="1" dirty="0">
                <a:latin typeface="Times New Roman" panose="02020603050405020304" pitchFamily="18" charset="0"/>
                <a:ea typeface="Calibri" panose="020F0502020204030204" pitchFamily="34" charset="0"/>
                <a:cs typeface="Times New Roman" panose="02020603050405020304" pitchFamily="18" charset="0"/>
              </a:rPr>
              <a:t> </a:t>
            </a:r>
            <a:r>
              <a:rPr lang="de-DE" sz="1400" i="1" dirty="0" err="1">
                <a:latin typeface="Times New Roman" panose="02020603050405020304" pitchFamily="18" charset="0"/>
                <a:ea typeface="Calibri" panose="020F0502020204030204" pitchFamily="34" charset="0"/>
                <a:cs typeface="Times New Roman" panose="02020603050405020304" pitchFamily="18" charset="0"/>
              </a:rPr>
              <a:t>for</a:t>
            </a:r>
            <a:r>
              <a:rPr lang="de-DE" sz="1400" i="1" dirty="0">
                <a:latin typeface="Times New Roman" panose="02020603050405020304" pitchFamily="18" charset="0"/>
                <a:ea typeface="Calibri" panose="020F0502020204030204" pitchFamily="34" charset="0"/>
                <a:cs typeface="Times New Roman" panose="02020603050405020304" pitchFamily="18" charset="0"/>
              </a:rPr>
              <a:t> </a:t>
            </a:r>
            <a:r>
              <a:rPr lang="de-DE" sz="1400" i="1" dirty="0" err="1">
                <a:latin typeface="Times New Roman" panose="02020603050405020304" pitchFamily="18" charset="0"/>
                <a:ea typeface="Calibri" panose="020F0502020204030204" pitchFamily="34" charset="0"/>
                <a:cs typeface="Times New Roman" panose="02020603050405020304" pitchFamily="18" charset="0"/>
              </a:rPr>
              <a:t>over</a:t>
            </a:r>
            <a:r>
              <a:rPr lang="de-DE" sz="1400" i="1" dirty="0">
                <a:latin typeface="Times New Roman" panose="02020603050405020304" pitchFamily="18" charset="0"/>
                <a:ea typeface="Calibri" panose="020F0502020204030204" pitchFamily="34" charset="0"/>
                <a:cs typeface="Times New Roman" panose="02020603050405020304" pitchFamily="18" charset="0"/>
              </a:rPr>
              <a:t> 600 </a:t>
            </a:r>
            <a:r>
              <a:rPr lang="de-DE" sz="1400" i="1" dirty="0" err="1">
                <a:latin typeface="Times New Roman" panose="02020603050405020304" pitchFamily="18" charset="0"/>
                <a:ea typeface="Calibri" panose="020F0502020204030204" pitchFamily="34" charset="0"/>
                <a:cs typeface="Times New Roman" panose="02020603050405020304" pitchFamily="18" charset="0"/>
              </a:rPr>
              <a:t>years</a:t>
            </a:r>
            <a:r>
              <a:rPr lang="de-DE" sz="1400" i="1" dirty="0">
                <a:latin typeface="Times New Roman" panose="02020603050405020304" pitchFamily="18" charset="0"/>
                <a:ea typeface="Calibri" panose="020F0502020204030204" pitchFamily="34" charset="0"/>
                <a:cs typeface="Times New Roman" panose="02020603050405020304" pitchFamily="18" charset="0"/>
              </a:rPr>
              <a:t> </a:t>
            </a:r>
            <a:r>
              <a:rPr lang="de-DE" sz="1400" i="1" dirty="0" err="1">
                <a:latin typeface="Times New Roman" panose="02020603050405020304" pitchFamily="18" charset="0"/>
                <a:ea typeface="Calibri" panose="020F0502020204030204" pitchFamily="34" charset="0"/>
                <a:cs typeface="Times New Roman" panose="02020603050405020304" pitchFamily="18" charset="0"/>
              </a:rPr>
              <a:t>as</a:t>
            </a:r>
            <a:r>
              <a:rPr lang="de-DE" sz="1400" i="1" dirty="0">
                <a:latin typeface="Times New Roman" panose="02020603050405020304" pitchFamily="18" charset="0"/>
                <a:ea typeface="Calibri" panose="020F0502020204030204" pitchFamily="34" charset="0"/>
                <a:cs typeface="Times New Roman" panose="02020603050405020304" pitchFamily="18" charset="0"/>
              </a:rPr>
              <a:t> </a:t>
            </a:r>
            <a:r>
              <a:rPr lang="de-DE" sz="1400" i="1" dirty="0" err="1">
                <a:latin typeface="Times New Roman" panose="02020603050405020304" pitchFamily="18" charset="0"/>
                <a:ea typeface="Calibri" panose="020F0502020204030204" pitchFamily="34" charset="0"/>
                <a:cs typeface="Times New Roman" panose="02020603050405020304" pitchFamily="18" charset="0"/>
              </a:rPr>
              <a:t>the</a:t>
            </a:r>
            <a:r>
              <a:rPr lang="de-DE" sz="1400" i="1" dirty="0">
                <a:latin typeface="Times New Roman" panose="02020603050405020304" pitchFamily="18" charset="0"/>
                <a:ea typeface="Calibri" panose="020F0502020204030204" pitchFamily="34" charset="0"/>
                <a:cs typeface="Times New Roman" panose="02020603050405020304" pitchFamily="18" charset="0"/>
              </a:rPr>
              <a:t> </a:t>
            </a:r>
            <a:r>
              <a:rPr lang="de-DE" sz="1400" i="1" dirty="0" err="1">
                <a:latin typeface="Times New Roman" panose="02020603050405020304" pitchFamily="18" charset="0"/>
                <a:ea typeface="Calibri" panose="020F0502020204030204" pitchFamily="34" charset="0"/>
                <a:cs typeface="Times New Roman" panose="02020603050405020304" pitchFamily="18" charset="0"/>
              </a:rPr>
              <a:t>coronation</a:t>
            </a:r>
            <a:r>
              <a:rPr lang="de-DE" sz="1400" i="1" dirty="0">
                <a:latin typeface="Times New Roman" panose="02020603050405020304" pitchFamily="18" charset="0"/>
                <a:ea typeface="Calibri" panose="020F0502020204030204" pitchFamily="34" charset="0"/>
                <a:cs typeface="Times New Roman" panose="02020603050405020304" pitchFamily="18" charset="0"/>
              </a:rPr>
              <a:t> </a:t>
            </a:r>
            <a:r>
              <a:rPr lang="de-DE" sz="1400" i="1" dirty="0" err="1">
                <a:latin typeface="Times New Roman" panose="02020603050405020304" pitchFamily="18" charset="0"/>
                <a:ea typeface="Calibri" panose="020F0502020204030204" pitchFamily="34" charset="0"/>
                <a:cs typeface="Times New Roman" panose="02020603050405020304" pitchFamily="18" charset="0"/>
              </a:rPr>
              <a:t>site</a:t>
            </a:r>
            <a:r>
              <a:rPr lang="de-DE" sz="1400" i="1" dirty="0">
                <a:latin typeface="Times New Roman" panose="02020603050405020304" pitchFamily="18" charset="0"/>
                <a:ea typeface="Calibri" panose="020F0502020204030204" pitchFamily="34" charset="0"/>
                <a:cs typeface="Times New Roman" panose="02020603050405020304" pitchFamily="18" charset="0"/>
              </a:rPr>
              <a:t> </a:t>
            </a:r>
            <a:r>
              <a:rPr lang="de-DE" sz="1400" i="1" dirty="0" err="1">
                <a:latin typeface="Times New Roman" panose="02020603050405020304" pitchFamily="18" charset="0"/>
                <a:ea typeface="Calibri" panose="020F0502020204030204" pitchFamily="34" charset="0"/>
                <a:cs typeface="Times New Roman" panose="02020603050405020304" pitchFamily="18" charset="0"/>
              </a:rPr>
              <a:t>of</a:t>
            </a:r>
            <a:r>
              <a:rPr lang="de-DE" sz="1400" i="1" dirty="0">
                <a:latin typeface="Times New Roman" panose="02020603050405020304" pitchFamily="18" charset="0"/>
                <a:ea typeface="Calibri" panose="020F0502020204030204" pitchFamily="34" charset="0"/>
                <a:cs typeface="Times New Roman" panose="02020603050405020304" pitchFamily="18" charset="0"/>
              </a:rPr>
              <a:t> German </a:t>
            </a:r>
            <a:r>
              <a:rPr lang="de-DE" sz="1400" i="1" dirty="0" err="1">
                <a:latin typeface="Times New Roman" panose="02020603050405020304" pitchFamily="18" charset="0"/>
                <a:ea typeface="Calibri" panose="020F0502020204030204" pitchFamily="34" charset="0"/>
                <a:cs typeface="Times New Roman" panose="02020603050405020304" pitchFamily="18" charset="0"/>
              </a:rPr>
              <a:t>kings</a:t>
            </a:r>
            <a:r>
              <a:rPr lang="de-DE" sz="1400" i="1" dirty="0">
                <a:latin typeface="Times New Roman" panose="02020603050405020304" pitchFamily="18" charset="0"/>
                <a:ea typeface="Calibri" panose="020F0502020204030204" pitchFamily="34" charset="0"/>
                <a:cs typeface="Times New Roman" panose="02020603050405020304" pitchFamily="18" charset="0"/>
              </a:rPr>
              <a:t> such </a:t>
            </a:r>
            <a:r>
              <a:rPr lang="de-DE" sz="1400" i="1" dirty="0" err="1">
                <a:latin typeface="Times New Roman" panose="02020603050405020304" pitchFamily="18" charset="0"/>
                <a:ea typeface="Calibri" panose="020F0502020204030204" pitchFamily="34" charset="0"/>
                <a:cs typeface="Times New Roman" panose="02020603050405020304" pitchFamily="18" charset="0"/>
              </a:rPr>
              <a:t>as</a:t>
            </a:r>
            <a:r>
              <a:rPr lang="de-DE" sz="1400" i="1" dirty="0">
                <a:latin typeface="Times New Roman" panose="02020603050405020304" pitchFamily="18" charset="0"/>
                <a:ea typeface="Calibri" panose="020F0502020204030204" pitchFamily="34" charset="0"/>
                <a:cs typeface="Times New Roman" panose="02020603050405020304" pitchFamily="18" charset="0"/>
              </a:rPr>
              <a:t> Otto I, Otto II, Otto III, Heinrich III </a:t>
            </a:r>
            <a:r>
              <a:rPr lang="de-DE" sz="1400" i="1" dirty="0" err="1">
                <a:latin typeface="Times New Roman" panose="02020603050405020304" pitchFamily="18" charset="0"/>
                <a:ea typeface="Calibri" panose="020F0502020204030204" pitchFamily="34" charset="0"/>
                <a:cs typeface="Times New Roman" panose="02020603050405020304" pitchFamily="18" charset="0"/>
              </a:rPr>
              <a:t>and</a:t>
            </a:r>
            <a:r>
              <a:rPr lang="de-DE" sz="1400" i="1" dirty="0">
                <a:latin typeface="Times New Roman" panose="02020603050405020304" pitchFamily="18" charset="0"/>
                <a:ea typeface="Calibri" panose="020F0502020204030204" pitchFamily="34" charset="0"/>
                <a:cs typeface="Times New Roman" panose="02020603050405020304" pitchFamily="18" charset="0"/>
              </a:rPr>
              <a:t> </a:t>
            </a:r>
            <a:r>
              <a:rPr lang="de-DE" sz="1400" i="1" dirty="0" err="1">
                <a:latin typeface="Times New Roman" panose="02020603050405020304" pitchFamily="18" charset="0"/>
                <a:ea typeface="Calibri" panose="020F0502020204030204" pitchFamily="34" charset="0"/>
                <a:cs typeface="Times New Roman" panose="02020603050405020304" pitchFamily="18" charset="0"/>
              </a:rPr>
              <a:t>others</a:t>
            </a:r>
            <a:r>
              <a:rPr lang="de-DE" sz="1400" i="1" dirty="0">
                <a:latin typeface="Times New Roman" panose="02020603050405020304" pitchFamily="18" charset="0"/>
                <a:ea typeface="Calibri" panose="020F0502020204030204" pitchFamily="34" charset="0"/>
                <a:cs typeface="Times New Roman" panose="02020603050405020304" pitchFamily="18" charset="0"/>
              </a:rPr>
              <a:t>. </a:t>
            </a:r>
            <a:endParaRPr lang="de-DE" sz="1400" i="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dirty="0">
                <a:latin typeface="Times New Roman" panose="02020603050405020304" pitchFamily="18" charset="0"/>
                <a:ea typeface="Calibri" panose="020F0502020204030204" pitchFamily="34" charset="0"/>
                <a:cs typeface="Times New Roman" panose="02020603050405020304" pitchFamily="18" charset="0"/>
              </a:rPr>
              <a:t> </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78476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pic>
        <p:nvPicPr>
          <p:cNvPr id="3073" name="Grafik 1" descr="Bildergebnis für haithabu und danewer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3394" y="1525617"/>
            <a:ext cx="4496939" cy="224847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2301240" y="418883"/>
            <a:ext cx="838723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Arch</a:t>
            </a:r>
            <a:r>
              <a:rPr kumimoji="0" lang="de-DE" altLang="de-DE" sz="2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ä</a:t>
            </a:r>
            <a:r>
              <a:rPr kumimoji="0" lang="de-DE" altLang="de-DE"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ologischer Grenzkomplex </a:t>
            </a:r>
            <a:r>
              <a:rPr kumimoji="0" lang="de-DE" altLang="de-DE" sz="28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Haithabu</a:t>
            </a:r>
            <a:r>
              <a:rPr kumimoji="0" lang="de-DE" altLang="de-DE"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und Danewerk</a:t>
            </a:r>
            <a:endParaRPr kumimoji="0" lang="de-DE" altLang="de-DE" sz="2800" b="0" i="0" u="none" strike="noStrike" cap="none" normalizeH="0" baseline="0" dirty="0">
              <a:ln>
                <a:noFill/>
              </a:ln>
              <a:solidFill>
                <a:schemeClr val="tx1"/>
              </a:solidFill>
              <a:effectLst/>
              <a:latin typeface="Arial" panose="020B0604020202020204" pitchFamily="34" charset="0"/>
            </a:endParaRPr>
          </a:p>
        </p:txBody>
      </p:sp>
      <p:sp>
        <p:nvSpPr>
          <p:cNvPr id="4" name="Rectangle 5"/>
          <p:cNvSpPr>
            <a:spLocks noChangeArrowheads="1"/>
          </p:cNvSpPr>
          <p:nvPr/>
        </p:nvSpPr>
        <p:spPr bwMode="auto">
          <a:xfrm>
            <a:off x="476441" y="4303455"/>
            <a:ext cx="6454711"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Der Arch</a:t>
            </a:r>
            <a:r>
              <a:rPr kumimoji="0" lang="de-DE" altLang="de-DE"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ä</a:t>
            </a:r>
            <a:r>
              <a:rPr kumimoji="0" lang="de-DE" altLang="de-DE"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ologische Grenzkomplex </a:t>
            </a:r>
            <a:r>
              <a:rPr kumimoji="0" lang="de-DE" altLang="de-DE" sz="20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Haithabu</a:t>
            </a:r>
            <a:r>
              <a:rPr kumimoji="0" lang="de-DE" altLang="de-DE"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und Danewerk sind ehemalige mittelalterliche Wikingerst</a:t>
            </a:r>
            <a:r>
              <a:rPr kumimoji="0" lang="de-DE" altLang="de-DE"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ä</a:t>
            </a:r>
            <a:r>
              <a:rPr kumimoji="0" lang="de-DE" altLang="de-DE"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tten. Sie liegen in den heutigen Kreisen Schleswig- Flensburg und Rendsburg- Eckernf</a:t>
            </a:r>
            <a:r>
              <a:rPr kumimoji="0" lang="de-DE" altLang="de-DE"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ö</a:t>
            </a:r>
            <a:r>
              <a:rPr kumimoji="0" lang="de-DE" altLang="de-DE"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rde zwischen </a:t>
            </a:r>
            <a:r>
              <a:rPr kumimoji="0" lang="de-DE" altLang="de-DE" sz="20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Hollingstedt</a:t>
            </a:r>
            <a:r>
              <a:rPr kumimoji="0" lang="de-DE" altLang="de-DE"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und dem </a:t>
            </a:r>
            <a:r>
              <a:rPr kumimoji="0" lang="de-DE" altLang="de-DE" sz="20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Windebyer</a:t>
            </a:r>
            <a:r>
              <a:rPr kumimoji="0" lang="de-DE" altLang="de-DE"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Noor im Norden von Deutschland. </a:t>
            </a:r>
            <a:r>
              <a:rPr kumimoji="0" lang="de-DE" altLang="de-DE" sz="20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Haithabu</a:t>
            </a:r>
            <a:r>
              <a:rPr kumimoji="0" lang="de-DE" altLang="de-DE"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war ein wichtiger Handelsort der Wikingerzeit, der in die Grenzbefestigung des Danewerks eingebunden wurde. </a:t>
            </a:r>
            <a:endParaRPr kumimoji="0" lang="de-DE" altLang="de-DE"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2000" b="0" i="0" u="none" strike="noStrike" cap="none" normalizeH="0" baseline="0" dirty="0">
              <a:ln>
                <a:noFill/>
              </a:ln>
              <a:solidFill>
                <a:schemeClr val="tx1"/>
              </a:solidFill>
              <a:effectLst/>
              <a:latin typeface="Arial" panose="020B0604020202020204" pitchFamily="34" charset="0"/>
            </a:endParaRPr>
          </a:p>
        </p:txBody>
      </p:sp>
      <p:pic>
        <p:nvPicPr>
          <p:cNvPr id="3076" name="Grafik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64040" y="3774087"/>
            <a:ext cx="2035493" cy="272568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6"/>
          <p:cNvSpPr>
            <a:spLocks noChangeArrowheads="1"/>
          </p:cNvSpPr>
          <p:nvPr/>
        </p:nvSpPr>
        <p:spPr bwMode="auto">
          <a:xfrm>
            <a:off x="5422393" y="1525617"/>
            <a:ext cx="6400800"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The </a:t>
            </a:r>
            <a:r>
              <a:rPr kumimoji="0" lang="de-DE" altLang="de-DE" sz="2000" b="0" i="1"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Haithabu</a:t>
            </a:r>
            <a:r>
              <a:rPr kumimoji="0" lang="de-DE" altLang="de-DE" sz="20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de-DE" altLang="de-DE" sz="2000" b="0" i="1"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Archaeological</a:t>
            </a:r>
            <a:r>
              <a:rPr kumimoji="0" lang="de-DE" altLang="de-DE" sz="20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de-DE" altLang="de-DE" sz="2000" b="0" i="1"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Frontier</a:t>
            </a:r>
            <a:r>
              <a:rPr kumimoji="0" lang="de-DE" altLang="de-DE" sz="20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de-DE" altLang="de-DE" sz="2000" b="0" i="1"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Complex</a:t>
            </a:r>
            <a:r>
              <a:rPr kumimoji="0" lang="de-DE" altLang="de-DE" sz="20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de-DE" altLang="de-DE" sz="2000" b="0" i="1"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and</a:t>
            </a:r>
            <a:r>
              <a:rPr kumimoji="0" lang="de-DE" altLang="de-DE" sz="20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Danewerk </a:t>
            </a:r>
            <a:r>
              <a:rPr kumimoji="0" lang="de-DE" altLang="de-DE" sz="2000" b="0" i="1"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are</a:t>
            </a:r>
            <a:r>
              <a:rPr kumimoji="0" lang="de-DE" altLang="de-DE" sz="20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de-DE" altLang="de-DE" sz="2000" b="0" i="1"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former</a:t>
            </a:r>
            <a:r>
              <a:rPr kumimoji="0" lang="de-DE" altLang="de-DE" sz="20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de-DE" altLang="de-DE" sz="2000" b="0" i="1"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medieval</a:t>
            </a:r>
            <a:r>
              <a:rPr kumimoji="0" lang="de-DE" altLang="de-DE" sz="20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Viking </a:t>
            </a:r>
            <a:r>
              <a:rPr kumimoji="0" lang="de-DE" altLang="de-DE" sz="2000" b="0" i="1"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sites</a:t>
            </a:r>
            <a:r>
              <a:rPr kumimoji="0" lang="de-DE" altLang="de-DE" sz="20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de-DE" altLang="de-DE" sz="2000" b="0" i="1"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They</a:t>
            </a:r>
            <a:r>
              <a:rPr kumimoji="0" lang="de-DE" altLang="de-DE" sz="20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de-DE" altLang="de-DE" sz="2000" b="0" i="1"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are</a:t>
            </a:r>
            <a:r>
              <a:rPr kumimoji="0" lang="de-DE" altLang="de-DE" sz="20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de-DE" altLang="de-DE" sz="2000" b="0" i="1"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located</a:t>
            </a:r>
            <a:r>
              <a:rPr kumimoji="0" lang="de-DE" altLang="de-DE" sz="20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in </a:t>
            </a:r>
            <a:r>
              <a:rPr kumimoji="0" lang="de-DE" altLang="de-DE" sz="2000" b="0" i="1"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today's</a:t>
            </a:r>
            <a:r>
              <a:rPr kumimoji="0" lang="de-DE" altLang="de-DE" sz="20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de-DE" altLang="de-DE" sz="2000" b="0" i="1"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districts</a:t>
            </a:r>
            <a:r>
              <a:rPr kumimoji="0" lang="de-DE" altLang="de-DE" sz="20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de-DE" altLang="de-DE" sz="2000" b="0" i="1"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of</a:t>
            </a:r>
            <a:r>
              <a:rPr kumimoji="0" lang="de-DE" altLang="de-DE" sz="20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Schleswig-Flensburg </a:t>
            </a:r>
            <a:r>
              <a:rPr kumimoji="0" lang="de-DE" altLang="de-DE" sz="2000" b="0" i="1"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and</a:t>
            </a:r>
            <a:r>
              <a:rPr kumimoji="0" lang="de-DE" altLang="de-DE" sz="20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Rendsburg- Eckernf</a:t>
            </a:r>
            <a:r>
              <a:rPr kumimoji="0" lang="de-DE" altLang="de-DE" sz="20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ö</a:t>
            </a:r>
            <a:r>
              <a:rPr kumimoji="0" lang="de-DE" altLang="de-DE" sz="20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rde </a:t>
            </a:r>
            <a:r>
              <a:rPr kumimoji="0" lang="de-DE" altLang="de-DE" sz="2000" b="0" i="1"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between</a:t>
            </a:r>
            <a:r>
              <a:rPr kumimoji="0" lang="de-DE" altLang="de-DE" sz="20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de-DE" altLang="de-DE" sz="2000" b="0" i="1"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Hollingstedt</a:t>
            </a:r>
            <a:r>
              <a:rPr kumimoji="0" lang="de-DE" altLang="de-DE" sz="20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de-DE" altLang="de-DE" sz="2000" b="0" i="1"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and</a:t>
            </a:r>
            <a:r>
              <a:rPr kumimoji="0" lang="de-DE" altLang="de-DE" sz="20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de-DE" altLang="de-DE" sz="2000" b="0" i="1"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Windebyer</a:t>
            </a:r>
            <a:r>
              <a:rPr kumimoji="0" lang="de-DE" altLang="de-DE" sz="20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Noor in northern Germany. </a:t>
            </a:r>
            <a:r>
              <a:rPr kumimoji="0" lang="de-DE" altLang="de-DE" sz="2000" b="0" i="1"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Haithabu</a:t>
            </a:r>
            <a:r>
              <a:rPr kumimoji="0" lang="de-DE" altLang="de-DE" sz="20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was an </a:t>
            </a:r>
            <a:r>
              <a:rPr kumimoji="0" lang="de-DE" altLang="de-DE" sz="2000" b="0" i="1"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important</a:t>
            </a:r>
            <a:r>
              <a:rPr kumimoji="0" lang="de-DE" altLang="de-DE" sz="20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de-DE" altLang="de-DE" sz="2000" b="0" i="1"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trading</a:t>
            </a:r>
            <a:r>
              <a:rPr kumimoji="0" lang="de-DE" altLang="de-DE" sz="20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de-DE" altLang="de-DE" sz="2000" b="0" i="1"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place</a:t>
            </a:r>
            <a:r>
              <a:rPr kumimoji="0" lang="de-DE" altLang="de-DE" sz="20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in </a:t>
            </a:r>
            <a:r>
              <a:rPr kumimoji="0" lang="de-DE" altLang="de-DE" sz="2000" b="0" i="1"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the</a:t>
            </a:r>
            <a:r>
              <a:rPr kumimoji="0" lang="de-DE" altLang="de-DE" sz="20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Viking Age, </a:t>
            </a:r>
            <a:r>
              <a:rPr kumimoji="0" lang="de-DE" altLang="de-DE" sz="2000" b="0" i="1"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which</a:t>
            </a:r>
            <a:r>
              <a:rPr kumimoji="0" lang="de-DE" altLang="de-DE" sz="20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was </a:t>
            </a:r>
            <a:r>
              <a:rPr kumimoji="0" lang="de-DE" altLang="de-DE" sz="2000" b="0" i="1"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integrated</a:t>
            </a:r>
            <a:r>
              <a:rPr kumimoji="0" lang="de-DE" altLang="de-DE" sz="20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de-DE" altLang="de-DE" sz="2000" b="0" i="1"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into</a:t>
            </a:r>
            <a:r>
              <a:rPr kumimoji="0" lang="de-DE" altLang="de-DE" sz="20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de-DE" altLang="de-DE" sz="2000" b="0" i="1"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the</a:t>
            </a:r>
            <a:r>
              <a:rPr kumimoji="0" lang="de-DE" altLang="de-DE" sz="20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de-DE" altLang="de-DE" sz="2000" b="0" i="1"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border</a:t>
            </a:r>
            <a:r>
              <a:rPr kumimoji="0" lang="de-DE" altLang="de-DE" sz="20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de-DE" altLang="de-DE" sz="2000" b="0" i="1"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fortifications</a:t>
            </a:r>
            <a:r>
              <a:rPr kumimoji="0" lang="de-DE" altLang="de-DE" sz="20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de-DE" altLang="de-DE" sz="2000" b="0" i="1"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of</a:t>
            </a:r>
            <a:r>
              <a:rPr kumimoji="0" lang="de-DE" altLang="de-DE" sz="20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de-DE" altLang="de-DE" sz="2000" b="0" i="1"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the</a:t>
            </a:r>
            <a:r>
              <a:rPr kumimoji="0" lang="de-DE" altLang="de-DE" sz="20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Danewerk. </a:t>
            </a:r>
            <a:endParaRPr kumimoji="0" lang="de-DE" altLang="de-DE"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20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00433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3557016" y="592036"/>
            <a:ext cx="4013967" cy="530594"/>
          </a:xfrm>
          <a:prstGeom prst="rect">
            <a:avLst/>
          </a:prstGeom>
        </p:spPr>
        <p:txBody>
          <a:bodyPr wrap="square">
            <a:spAutoFit/>
          </a:bodyPr>
          <a:lstStyle/>
          <a:p>
            <a:pPr algn="ctr">
              <a:lnSpc>
                <a:spcPct val="107000"/>
              </a:lnSpc>
              <a:spcAft>
                <a:spcPts val="800"/>
              </a:spcAft>
            </a:pPr>
            <a:r>
              <a:rPr lang="de-DE" sz="2800" b="1" dirty="0">
                <a:latin typeface="Times New Roman" panose="02020603050405020304" pitchFamily="18" charset="0"/>
                <a:ea typeface="Calibri" panose="020F0502020204030204" pitchFamily="34" charset="0"/>
                <a:cs typeface="Times New Roman" panose="02020603050405020304" pitchFamily="18" charset="0"/>
              </a:rPr>
              <a:t>Altstadt von Bamberg</a:t>
            </a:r>
            <a:endParaRPr lang="de-DE"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Grafik 2" descr="Bildergebnis für altstadt bamberg"/>
          <p:cNvPicPr/>
          <p:nvPr/>
        </p:nvPicPr>
        <p:blipFill>
          <a:blip r:embed="rId2">
            <a:extLst>
              <a:ext uri="{28A0092B-C50C-407E-A947-70E740481C1C}">
                <a14:useLocalDpi xmlns:a14="http://schemas.microsoft.com/office/drawing/2010/main" val="0"/>
              </a:ext>
            </a:extLst>
          </a:blip>
          <a:srcRect/>
          <a:stretch>
            <a:fillRect/>
          </a:stretch>
        </p:blipFill>
        <p:spPr bwMode="auto">
          <a:xfrm>
            <a:off x="512064" y="1417320"/>
            <a:ext cx="3941064" cy="2456205"/>
          </a:xfrm>
          <a:prstGeom prst="rect">
            <a:avLst/>
          </a:prstGeom>
          <a:noFill/>
          <a:ln>
            <a:noFill/>
          </a:ln>
        </p:spPr>
      </p:pic>
      <p:sp>
        <p:nvSpPr>
          <p:cNvPr id="4" name="Rechteck 3"/>
          <p:cNvSpPr/>
          <p:nvPr/>
        </p:nvSpPr>
        <p:spPr>
          <a:xfrm>
            <a:off x="4809744" y="1145011"/>
            <a:ext cx="5879592" cy="3000821"/>
          </a:xfrm>
          <a:prstGeom prst="rect">
            <a:avLst/>
          </a:prstGeom>
        </p:spPr>
        <p:txBody>
          <a:bodyPr wrap="square">
            <a:spAutoFit/>
          </a:bodyPr>
          <a:lstStyle/>
          <a:p>
            <a:pPr algn="just">
              <a:lnSpc>
                <a:spcPct val="150000"/>
              </a:lnSpc>
              <a:spcAft>
                <a:spcPts val="800"/>
              </a:spcAft>
            </a:pPr>
            <a:r>
              <a:rPr lang="de-DE" dirty="0">
                <a:latin typeface="Times New Roman" panose="02020603050405020304" pitchFamily="18" charset="0"/>
                <a:ea typeface="Calibri" panose="020F0502020204030204" pitchFamily="34" charset="0"/>
                <a:cs typeface="Times New Roman" panose="02020603050405020304" pitchFamily="18" charset="0"/>
              </a:rPr>
              <a:t>Ein einzigartiges historisches Stadtbild ist in mehr als 1000 Jahren gewachsen. Die </a:t>
            </a:r>
            <a:r>
              <a:rPr lang="de-DE" dirty="0" err="1">
                <a:latin typeface="Times New Roman" panose="02020603050405020304" pitchFamily="18" charset="0"/>
                <a:ea typeface="Calibri" panose="020F0502020204030204" pitchFamily="34" charset="0"/>
                <a:cs typeface="Times New Roman" panose="02020603050405020304" pitchFamily="18" charset="0"/>
              </a:rPr>
              <a:t>Weltkulturerbestadt</a:t>
            </a:r>
            <a:r>
              <a:rPr lang="de-DE" dirty="0">
                <a:latin typeface="Times New Roman" panose="02020603050405020304" pitchFamily="18" charset="0"/>
                <a:ea typeface="Calibri" panose="020F0502020204030204" pitchFamily="34" charset="0"/>
                <a:cs typeface="Times New Roman" panose="02020603050405020304" pitchFamily="18" charset="0"/>
              </a:rPr>
              <a:t> Bamberg wird vom größten unbeschädigten Altstädter Ensemble Europas gebildet. Rund 2400 denkmalgeschützte Häuser und das jahrhundertealte Gärtnerviertel bilden ein Gesamtkunstwerk. Spektakuläre Ornamente, reichhaltige Dekorationen und einzigartige Details schmücken die Fassaden</a:t>
            </a:r>
            <a:r>
              <a:rPr lang="de-DE" sz="1400" dirty="0">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5" name="Rechteck 4"/>
          <p:cNvSpPr/>
          <p:nvPr/>
        </p:nvSpPr>
        <p:spPr>
          <a:xfrm>
            <a:off x="509016" y="4093155"/>
            <a:ext cx="6096000" cy="2585323"/>
          </a:xfrm>
          <a:prstGeom prst="rect">
            <a:avLst/>
          </a:prstGeom>
        </p:spPr>
        <p:txBody>
          <a:bodyPr>
            <a:spAutoFit/>
          </a:bodyPr>
          <a:lstStyle/>
          <a:p>
            <a:pPr algn="just">
              <a:lnSpc>
                <a:spcPct val="150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de-DE" i="1" dirty="0">
                <a:latin typeface="Times New Roman" panose="02020603050405020304" pitchFamily="18" charset="0"/>
                <a:ea typeface="Times New Roman" panose="02020603050405020304" pitchFamily="18" charset="0"/>
                <a:cs typeface="Times New Roman" panose="02020603050405020304" pitchFamily="18" charset="0"/>
              </a:rPr>
              <a:t>A </a:t>
            </a:r>
            <a:r>
              <a:rPr lang="de-DE" i="1" dirty="0" err="1">
                <a:latin typeface="Times New Roman" panose="02020603050405020304" pitchFamily="18" charset="0"/>
                <a:ea typeface="Times New Roman" panose="02020603050405020304" pitchFamily="18" charset="0"/>
                <a:cs typeface="Times New Roman" panose="02020603050405020304" pitchFamily="18" charset="0"/>
              </a:rPr>
              <a:t>unique</a:t>
            </a:r>
            <a:r>
              <a:rPr lang="de-DE" i="1" dirty="0">
                <a:latin typeface="Times New Roman" panose="02020603050405020304" pitchFamily="18" charset="0"/>
                <a:ea typeface="Times New Roman" panose="02020603050405020304" pitchFamily="18" charset="0"/>
                <a:cs typeface="Times New Roman" panose="02020603050405020304" pitchFamily="18" charset="0"/>
              </a:rPr>
              <a:t> </a:t>
            </a:r>
            <a:r>
              <a:rPr lang="de-DE" i="1" dirty="0" err="1">
                <a:latin typeface="Times New Roman" panose="02020603050405020304" pitchFamily="18" charset="0"/>
                <a:ea typeface="Times New Roman" panose="02020603050405020304" pitchFamily="18" charset="0"/>
                <a:cs typeface="Times New Roman" panose="02020603050405020304" pitchFamily="18" charset="0"/>
              </a:rPr>
              <a:t>historical</a:t>
            </a:r>
            <a:r>
              <a:rPr lang="de-DE" i="1" dirty="0">
                <a:latin typeface="Times New Roman" panose="02020603050405020304" pitchFamily="18" charset="0"/>
                <a:ea typeface="Times New Roman" panose="02020603050405020304" pitchFamily="18" charset="0"/>
                <a:cs typeface="Times New Roman" panose="02020603050405020304" pitchFamily="18" charset="0"/>
              </a:rPr>
              <a:t> </a:t>
            </a:r>
            <a:r>
              <a:rPr lang="de-DE" i="1" dirty="0" err="1">
                <a:latin typeface="Times New Roman" panose="02020603050405020304" pitchFamily="18" charset="0"/>
                <a:ea typeface="Times New Roman" panose="02020603050405020304" pitchFamily="18" charset="0"/>
                <a:cs typeface="Times New Roman" panose="02020603050405020304" pitchFamily="18" charset="0"/>
              </a:rPr>
              <a:t>cityscape</a:t>
            </a:r>
            <a:r>
              <a:rPr lang="de-DE" i="1" dirty="0">
                <a:latin typeface="Times New Roman" panose="02020603050405020304" pitchFamily="18" charset="0"/>
                <a:ea typeface="Times New Roman" panose="02020603050405020304" pitchFamily="18" charset="0"/>
                <a:cs typeface="Times New Roman" panose="02020603050405020304" pitchFamily="18" charset="0"/>
              </a:rPr>
              <a:t> </a:t>
            </a:r>
            <a:r>
              <a:rPr lang="de-DE" i="1" dirty="0" err="1">
                <a:latin typeface="Times New Roman" panose="02020603050405020304" pitchFamily="18" charset="0"/>
                <a:ea typeface="Times New Roman" panose="02020603050405020304" pitchFamily="18" charset="0"/>
                <a:cs typeface="Times New Roman" panose="02020603050405020304" pitchFamily="18" charset="0"/>
              </a:rPr>
              <a:t>has</a:t>
            </a:r>
            <a:r>
              <a:rPr lang="de-DE" i="1" dirty="0">
                <a:latin typeface="Times New Roman" panose="02020603050405020304" pitchFamily="18" charset="0"/>
                <a:ea typeface="Times New Roman" panose="02020603050405020304" pitchFamily="18" charset="0"/>
                <a:cs typeface="Times New Roman" panose="02020603050405020304" pitchFamily="18" charset="0"/>
              </a:rPr>
              <a:t> </a:t>
            </a:r>
            <a:r>
              <a:rPr lang="de-DE" i="1" dirty="0" err="1">
                <a:latin typeface="Times New Roman" panose="02020603050405020304" pitchFamily="18" charset="0"/>
                <a:ea typeface="Times New Roman" panose="02020603050405020304" pitchFamily="18" charset="0"/>
                <a:cs typeface="Times New Roman" panose="02020603050405020304" pitchFamily="18" charset="0"/>
              </a:rPr>
              <a:t>grown</a:t>
            </a:r>
            <a:r>
              <a:rPr lang="de-DE" i="1" dirty="0">
                <a:latin typeface="Times New Roman" panose="02020603050405020304" pitchFamily="18" charset="0"/>
                <a:ea typeface="Times New Roman" panose="02020603050405020304" pitchFamily="18" charset="0"/>
                <a:cs typeface="Times New Roman" panose="02020603050405020304" pitchFamily="18" charset="0"/>
              </a:rPr>
              <a:t> </a:t>
            </a:r>
            <a:r>
              <a:rPr lang="de-DE" i="1" dirty="0" err="1">
                <a:latin typeface="Times New Roman" panose="02020603050405020304" pitchFamily="18" charset="0"/>
                <a:ea typeface="Times New Roman" panose="02020603050405020304" pitchFamily="18" charset="0"/>
                <a:cs typeface="Times New Roman" panose="02020603050405020304" pitchFamily="18" charset="0"/>
              </a:rPr>
              <a:t>over</a:t>
            </a:r>
            <a:r>
              <a:rPr lang="de-DE" i="1" dirty="0">
                <a:latin typeface="Times New Roman" panose="02020603050405020304" pitchFamily="18" charset="0"/>
                <a:ea typeface="Times New Roman" panose="02020603050405020304" pitchFamily="18" charset="0"/>
                <a:cs typeface="Times New Roman" panose="02020603050405020304" pitchFamily="18" charset="0"/>
              </a:rPr>
              <a:t> 1000 </a:t>
            </a:r>
            <a:r>
              <a:rPr lang="de-DE" i="1" dirty="0" err="1">
                <a:latin typeface="Times New Roman" panose="02020603050405020304" pitchFamily="18" charset="0"/>
                <a:ea typeface="Times New Roman" panose="02020603050405020304" pitchFamily="18" charset="0"/>
                <a:cs typeface="Times New Roman" panose="02020603050405020304" pitchFamily="18" charset="0"/>
              </a:rPr>
              <a:t>years</a:t>
            </a:r>
            <a:r>
              <a:rPr lang="de-DE" i="1" dirty="0">
                <a:latin typeface="Times New Roman" panose="02020603050405020304" pitchFamily="18" charset="0"/>
                <a:ea typeface="Times New Roman" panose="02020603050405020304" pitchFamily="18" charset="0"/>
                <a:cs typeface="Times New Roman" panose="02020603050405020304" pitchFamily="18" charset="0"/>
              </a:rPr>
              <a:t>. The World </a:t>
            </a:r>
            <a:r>
              <a:rPr lang="de-DE" i="1" dirty="0" err="1">
                <a:latin typeface="Times New Roman" panose="02020603050405020304" pitchFamily="18" charset="0"/>
                <a:ea typeface="Times New Roman" panose="02020603050405020304" pitchFamily="18" charset="0"/>
                <a:cs typeface="Times New Roman" panose="02020603050405020304" pitchFamily="18" charset="0"/>
              </a:rPr>
              <a:t>Heritage</a:t>
            </a:r>
            <a:r>
              <a:rPr lang="de-DE" i="1" dirty="0">
                <a:latin typeface="Times New Roman" panose="02020603050405020304" pitchFamily="18" charset="0"/>
                <a:ea typeface="Times New Roman" panose="02020603050405020304" pitchFamily="18" charset="0"/>
                <a:cs typeface="Times New Roman" panose="02020603050405020304" pitchFamily="18" charset="0"/>
              </a:rPr>
              <a:t> City </a:t>
            </a:r>
            <a:r>
              <a:rPr lang="de-DE" i="1" dirty="0" err="1">
                <a:latin typeface="Times New Roman" panose="02020603050405020304" pitchFamily="18" charset="0"/>
                <a:ea typeface="Times New Roman" panose="02020603050405020304" pitchFamily="18" charset="0"/>
                <a:cs typeface="Times New Roman" panose="02020603050405020304" pitchFamily="18" charset="0"/>
              </a:rPr>
              <a:t>of</a:t>
            </a:r>
            <a:r>
              <a:rPr lang="de-DE" i="1" dirty="0">
                <a:latin typeface="Times New Roman" panose="02020603050405020304" pitchFamily="18" charset="0"/>
                <a:ea typeface="Times New Roman" panose="02020603050405020304" pitchFamily="18" charset="0"/>
                <a:cs typeface="Times New Roman" panose="02020603050405020304" pitchFamily="18" charset="0"/>
              </a:rPr>
              <a:t> Bamberg </a:t>
            </a:r>
            <a:r>
              <a:rPr lang="de-DE" i="1" dirty="0" err="1">
                <a:latin typeface="Times New Roman" panose="02020603050405020304" pitchFamily="18" charset="0"/>
                <a:ea typeface="Times New Roman" panose="02020603050405020304" pitchFamily="18" charset="0"/>
                <a:cs typeface="Times New Roman" panose="02020603050405020304" pitchFamily="18" charset="0"/>
              </a:rPr>
              <a:t>is</a:t>
            </a:r>
            <a:r>
              <a:rPr lang="de-DE" i="1" dirty="0">
                <a:latin typeface="Times New Roman" panose="02020603050405020304" pitchFamily="18" charset="0"/>
                <a:ea typeface="Times New Roman" panose="02020603050405020304" pitchFamily="18" charset="0"/>
                <a:cs typeface="Times New Roman" panose="02020603050405020304" pitchFamily="18" charset="0"/>
              </a:rPr>
              <a:t> </a:t>
            </a:r>
            <a:r>
              <a:rPr lang="de-DE" i="1" dirty="0" err="1">
                <a:latin typeface="Times New Roman" panose="02020603050405020304" pitchFamily="18" charset="0"/>
                <a:ea typeface="Times New Roman" panose="02020603050405020304" pitchFamily="18" charset="0"/>
                <a:cs typeface="Times New Roman" panose="02020603050405020304" pitchFamily="18" charset="0"/>
              </a:rPr>
              <a:t>formed</a:t>
            </a:r>
            <a:r>
              <a:rPr lang="de-DE" i="1" dirty="0">
                <a:latin typeface="Times New Roman" panose="02020603050405020304" pitchFamily="18" charset="0"/>
                <a:ea typeface="Times New Roman" panose="02020603050405020304" pitchFamily="18" charset="0"/>
                <a:cs typeface="Times New Roman" panose="02020603050405020304" pitchFamily="18" charset="0"/>
              </a:rPr>
              <a:t> </a:t>
            </a:r>
            <a:r>
              <a:rPr lang="de-DE" i="1" dirty="0" err="1">
                <a:latin typeface="Times New Roman" panose="02020603050405020304" pitchFamily="18" charset="0"/>
                <a:ea typeface="Times New Roman" panose="02020603050405020304" pitchFamily="18" charset="0"/>
                <a:cs typeface="Times New Roman" panose="02020603050405020304" pitchFamily="18" charset="0"/>
              </a:rPr>
              <a:t>by</a:t>
            </a:r>
            <a:r>
              <a:rPr lang="de-DE" i="1" dirty="0">
                <a:latin typeface="Times New Roman" panose="02020603050405020304" pitchFamily="18" charset="0"/>
                <a:ea typeface="Times New Roman" panose="02020603050405020304" pitchFamily="18" charset="0"/>
                <a:cs typeface="Times New Roman" panose="02020603050405020304" pitchFamily="18" charset="0"/>
              </a:rPr>
              <a:t> </a:t>
            </a:r>
            <a:r>
              <a:rPr lang="de-DE" i="1" dirty="0" err="1">
                <a:latin typeface="Times New Roman" panose="02020603050405020304" pitchFamily="18" charset="0"/>
                <a:ea typeface="Times New Roman" panose="02020603050405020304" pitchFamily="18" charset="0"/>
                <a:cs typeface="Times New Roman" panose="02020603050405020304" pitchFamily="18" charset="0"/>
              </a:rPr>
              <a:t>the</a:t>
            </a:r>
            <a:r>
              <a:rPr lang="de-DE" i="1" dirty="0">
                <a:latin typeface="Times New Roman" panose="02020603050405020304" pitchFamily="18" charset="0"/>
                <a:ea typeface="Times New Roman" panose="02020603050405020304" pitchFamily="18" charset="0"/>
                <a:cs typeface="Times New Roman" panose="02020603050405020304" pitchFamily="18" charset="0"/>
              </a:rPr>
              <a:t> </a:t>
            </a:r>
            <a:r>
              <a:rPr lang="de-DE" i="1" dirty="0" err="1">
                <a:latin typeface="Times New Roman" panose="02020603050405020304" pitchFamily="18" charset="0"/>
                <a:ea typeface="Times New Roman" panose="02020603050405020304" pitchFamily="18" charset="0"/>
                <a:cs typeface="Times New Roman" panose="02020603050405020304" pitchFamily="18" charset="0"/>
              </a:rPr>
              <a:t>largest</a:t>
            </a:r>
            <a:r>
              <a:rPr lang="de-DE" i="1" dirty="0">
                <a:latin typeface="Times New Roman" panose="02020603050405020304" pitchFamily="18" charset="0"/>
                <a:ea typeface="Times New Roman" panose="02020603050405020304" pitchFamily="18" charset="0"/>
                <a:cs typeface="Times New Roman" panose="02020603050405020304" pitchFamily="18" charset="0"/>
              </a:rPr>
              <a:t> </a:t>
            </a:r>
            <a:r>
              <a:rPr lang="de-DE" i="1" dirty="0" err="1">
                <a:latin typeface="Times New Roman" panose="02020603050405020304" pitchFamily="18" charset="0"/>
                <a:ea typeface="Times New Roman" panose="02020603050405020304" pitchFamily="18" charset="0"/>
                <a:cs typeface="Times New Roman" panose="02020603050405020304" pitchFamily="18" charset="0"/>
              </a:rPr>
              <a:t>undamaged</a:t>
            </a:r>
            <a:r>
              <a:rPr lang="de-DE" i="1" dirty="0">
                <a:latin typeface="Times New Roman" panose="02020603050405020304" pitchFamily="18" charset="0"/>
                <a:ea typeface="Times New Roman" panose="02020603050405020304" pitchFamily="18" charset="0"/>
                <a:cs typeface="Times New Roman" panose="02020603050405020304" pitchFamily="18" charset="0"/>
              </a:rPr>
              <a:t> </a:t>
            </a:r>
            <a:r>
              <a:rPr lang="de-DE" i="1" dirty="0" err="1">
                <a:latin typeface="Times New Roman" panose="02020603050405020304" pitchFamily="18" charset="0"/>
                <a:ea typeface="Times New Roman" panose="02020603050405020304" pitchFamily="18" charset="0"/>
                <a:cs typeface="Times New Roman" panose="02020603050405020304" pitchFamily="18" charset="0"/>
              </a:rPr>
              <a:t>old</a:t>
            </a:r>
            <a:r>
              <a:rPr lang="de-DE" i="1" dirty="0">
                <a:latin typeface="Times New Roman" panose="02020603050405020304" pitchFamily="18" charset="0"/>
                <a:ea typeface="Times New Roman" panose="02020603050405020304" pitchFamily="18" charset="0"/>
                <a:cs typeface="Times New Roman" panose="02020603050405020304" pitchFamily="18" charset="0"/>
              </a:rPr>
              <a:t> </a:t>
            </a:r>
            <a:r>
              <a:rPr lang="de-DE" i="1" dirty="0" err="1">
                <a:latin typeface="Times New Roman" panose="02020603050405020304" pitchFamily="18" charset="0"/>
                <a:ea typeface="Times New Roman" panose="02020603050405020304" pitchFamily="18" charset="0"/>
                <a:cs typeface="Times New Roman" panose="02020603050405020304" pitchFamily="18" charset="0"/>
              </a:rPr>
              <a:t>town</a:t>
            </a:r>
            <a:r>
              <a:rPr lang="de-DE" i="1" dirty="0">
                <a:latin typeface="Times New Roman" panose="02020603050405020304" pitchFamily="18" charset="0"/>
                <a:ea typeface="Times New Roman" panose="02020603050405020304" pitchFamily="18" charset="0"/>
                <a:cs typeface="Times New Roman" panose="02020603050405020304" pitchFamily="18" charset="0"/>
              </a:rPr>
              <a:t> </a:t>
            </a:r>
            <a:r>
              <a:rPr lang="de-DE" i="1" dirty="0" err="1">
                <a:latin typeface="Times New Roman" panose="02020603050405020304" pitchFamily="18" charset="0"/>
                <a:ea typeface="Times New Roman" panose="02020603050405020304" pitchFamily="18" charset="0"/>
                <a:cs typeface="Times New Roman" panose="02020603050405020304" pitchFamily="18" charset="0"/>
              </a:rPr>
              <a:t>ensemlbe</a:t>
            </a:r>
            <a:r>
              <a:rPr lang="de-DE" i="1" dirty="0">
                <a:latin typeface="Times New Roman" panose="02020603050405020304" pitchFamily="18" charset="0"/>
                <a:ea typeface="Times New Roman" panose="02020603050405020304" pitchFamily="18" charset="0"/>
                <a:cs typeface="Times New Roman" panose="02020603050405020304" pitchFamily="18" charset="0"/>
              </a:rPr>
              <a:t> in Europe. </a:t>
            </a:r>
            <a:r>
              <a:rPr lang="de-DE" i="1" dirty="0" err="1">
                <a:latin typeface="Times New Roman" panose="02020603050405020304" pitchFamily="18" charset="0"/>
                <a:ea typeface="Times New Roman" panose="02020603050405020304" pitchFamily="18" charset="0"/>
                <a:cs typeface="Times New Roman" panose="02020603050405020304" pitchFamily="18" charset="0"/>
              </a:rPr>
              <a:t>Around</a:t>
            </a:r>
            <a:r>
              <a:rPr lang="de-DE" i="1" dirty="0">
                <a:latin typeface="Times New Roman" panose="02020603050405020304" pitchFamily="18" charset="0"/>
                <a:ea typeface="Times New Roman" panose="02020603050405020304" pitchFamily="18" charset="0"/>
                <a:cs typeface="Times New Roman" panose="02020603050405020304" pitchFamily="18" charset="0"/>
              </a:rPr>
              <a:t> 2400 </a:t>
            </a:r>
            <a:r>
              <a:rPr lang="de-DE" i="1" dirty="0" err="1">
                <a:latin typeface="Times New Roman" panose="02020603050405020304" pitchFamily="18" charset="0"/>
                <a:ea typeface="Times New Roman" panose="02020603050405020304" pitchFamily="18" charset="0"/>
                <a:cs typeface="Times New Roman" panose="02020603050405020304" pitchFamily="18" charset="0"/>
              </a:rPr>
              <a:t>listed</a:t>
            </a:r>
            <a:r>
              <a:rPr lang="de-DE" i="1" dirty="0">
                <a:latin typeface="Times New Roman" panose="02020603050405020304" pitchFamily="18" charset="0"/>
                <a:ea typeface="Times New Roman" panose="02020603050405020304" pitchFamily="18" charset="0"/>
                <a:cs typeface="Times New Roman" panose="02020603050405020304" pitchFamily="18" charset="0"/>
              </a:rPr>
              <a:t> </a:t>
            </a:r>
            <a:r>
              <a:rPr lang="de-DE" i="1" dirty="0" err="1">
                <a:latin typeface="Times New Roman" panose="02020603050405020304" pitchFamily="18" charset="0"/>
                <a:ea typeface="Times New Roman" panose="02020603050405020304" pitchFamily="18" charset="0"/>
                <a:cs typeface="Times New Roman" panose="02020603050405020304" pitchFamily="18" charset="0"/>
              </a:rPr>
              <a:t>buildings</a:t>
            </a:r>
            <a:r>
              <a:rPr lang="de-DE" i="1" dirty="0">
                <a:latin typeface="Times New Roman" panose="02020603050405020304" pitchFamily="18" charset="0"/>
                <a:ea typeface="Times New Roman" panose="02020603050405020304" pitchFamily="18" charset="0"/>
                <a:cs typeface="Times New Roman" panose="02020603050405020304" pitchFamily="18" charset="0"/>
              </a:rPr>
              <a:t> </a:t>
            </a:r>
            <a:r>
              <a:rPr lang="de-DE" i="1" dirty="0" err="1">
                <a:latin typeface="Times New Roman" panose="02020603050405020304" pitchFamily="18" charset="0"/>
                <a:ea typeface="Times New Roman" panose="02020603050405020304" pitchFamily="18" charset="0"/>
                <a:cs typeface="Times New Roman" panose="02020603050405020304" pitchFamily="18" charset="0"/>
              </a:rPr>
              <a:t>and</a:t>
            </a:r>
            <a:r>
              <a:rPr lang="de-DE" i="1" dirty="0">
                <a:latin typeface="Times New Roman" panose="02020603050405020304" pitchFamily="18" charset="0"/>
                <a:ea typeface="Times New Roman" panose="02020603050405020304" pitchFamily="18" charset="0"/>
                <a:cs typeface="Times New Roman" panose="02020603050405020304" pitchFamily="18" charset="0"/>
              </a:rPr>
              <a:t> </a:t>
            </a:r>
            <a:r>
              <a:rPr lang="de-DE" i="1" dirty="0" err="1">
                <a:latin typeface="Times New Roman" panose="02020603050405020304" pitchFamily="18" charset="0"/>
                <a:ea typeface="Times New Roman" panose="02020603050405020304" pitchFamily="18" charset="0"/>
                <a:cs typeface="Times New Roman" panose="02020603050405020304" pitchFamily="18" charset="0"/>
              </a:rPr>
              <a:t>the</a:t>
            </a:r>
            <a:r>
              <a:rPr lang="de-DE" i="1" dirty="0">
                <a:latin typeface="Times New Roman" panose="02020603050405020304" pitchFamily="18" charset="0"/>
                <a:ea typeface="Times New Roman" panose="02020603050405020304" pitchFamily="18" charset="0"/>
                <a:cs typeface="Times New Roman" panose="02020603050405020304" pitchFamily="18" charset="0"/>
              </a:rPr>
              <a:t> </a:t>
            </a:r>
            <a:r>
              <a:rPr lang="de-DE" i="1" dirty="0" err="1">
                <a:latin typeface="Times New Roman" panose="02020603050405020304" pitchFamily="18" charset="0"/>
                <a:ea typeface="Times New Roman" panose="02020603050405020304" pitchFamily="18" charset="0"/>
                <a:cs typeface="Times New Roman" panose="02020603050405020304" pitchFamily="18" charset="0"/>
              </a:rPr>
              <a:t>centuries-old</a:t>
            </a:r>
            <a:r>
              <a:rPr lang="de-DE" i="1" dirty="0">
                <a:latin typeface="Times New Roman" panose="02020603050405020304" pitchFamily="18" charset="0"/>
                <a:ea typeface="Times New Roman" panose="02020603050405020304" pitchFamily="18" charset="0"/>
                <a:cs typeface="Times New Roman" panose="02020603050405020304" pitchFamily="18" charset="0"/>
              </a:rPr>
              <a:t> </a:t>
            </a:r>
            <a:r>
              <a:rPr lang="de-DE" i="1" dirty="0" err="1">
                <a:latin typeface="Times New Roman" panose="02020603050405020304" pitchFamily="18" charset="0"/>
                <a:ea typeface="Times New Roman" panose="02020603050405020304" pitchFamily="18" charset="0"/>
                <a:cs typeface="Times New Roman" panose="02020603050405020304" pitchFamily="18" charset="0"/>
              </a:rPr>
              <a:t>gardener's</a:t>
            </a:r>
            <a:r>
              <a:rPr lang="de-DE" i="1" dirty="0">
                <a:latin typeface="Times New Roman" panose="02020603050405020304" pitchFamily="18" charset="0"/>
                <a:ea typeface="Times New Roman" panose="02020603050405020304" pitchFamily="18" charset="0"/>
                <a:cs typeface="Times New Roman" panose="02020603050405020304" pitchFamily="18" charset="0"/>
              </a:rPr>
              <a:t> </a:t>
            </a:r>
            <a:r>
              <a:rPr lang="de-DE" i="1" dirty="0" err="1">
                <a:latin typeface="Times New Roman" panose="02020603050405020304" pitchFamily="18" charset="0"/>
                <a:ea typeface="Times New Roman" panose="02020603050405020304" pitchFamily="18" charset="0"/>
                <a:cs typeface="Times New Roman" panose="02020603050405020304" pitchFamily="18" charset="0"/>
              </a:rPr>
              <a:t>quarter</a:t>
            </a:r>
            <a:r>
              <a:rPr lang="de-DE" i="1" dirty="0">
                <a:latin typeface="Times New Roman" panose="02020603050405020304" pitchFamily="18" charset="0"/>
                <a:ea typeface="Times New Roman" panose="02020603050405020304" pitchFamily="18" charset="0"/>
                <a:cs typeface="Times New Roman" panose="02020603050405020304" pitchFamily="18" charset="0"/>
              </a:rPr>
              <a:t> form a total </a:t>
            </a:r>
            <a:r>
              <a:rPr lang="de-DE" i="1" dirty="0" err="1">
                <a:latin typeface="Times New Roman" panose="02020603050405020304" pitchFamily="18" charset="0"/>
                <a:ea typeface="Times New Roman" panose="02020603050405020304" pitchFamily="18" charset="0"/>
                <a:cs typeface="Times New Roman" panose="02020603050405020304" pitchFamily="18" charset="0"/>
              </a:rPr>
              <a:t>work</a:t>
            </a:r>
            <a:r>
              <a:rPr lang="de-DE" i="1" dirty="0">
                <a:latin typeface="Times New Roman" panose="02020603050405020304" pitchFamily="18" charset="0"/>
                <a:ea typeface="Times New Roman" panose="02020603050405020304" pitchFamily="18" charset="0"/>
                <a:cs typeface="Times New Roman" panose="02020603050405020304" pitchFamily="18" charset="0"/>
              </a:rPr>
              <a:t> </a:t>
            </a:r>
            <a:r>
              <a:rPr lang="de-DE" i="1" dirty="0" err="1">
                <a:latin typeface="Times New Roman" panose="02020603050405020304" pitchFamily="18" charset="0"/>
                <a:ea typeface="Times New Roman" panose="02020603050405020304" pitchFamily="18" charset="0"/>
                <a:cs typeface="Times New Roman" panose="02020603050405020304" pitchFamily="18" charset="0"/>
              </a:rPr>
              <a:t>of</a:t>
            </a:r>
            <a:r>
              <a:rPr lang="de-DE" i="1" dirty="0">
                <a:latin typeface="Times New Roman" panose="02020603050405020304" pitchFamily="18" charset="0"/>
                <a:ea typeface="Times New Roman" panose="02020603050405020304" pitchFamily="18" charset="0"/>
                <a:cs typeface="Times New Roman" panose="02020603050405020304" pitchFamily="18" charset="0"/>
              </a:rPr>
              <a:t> art. </a:t>
            </a:r>
            <a:r>
              <a:rPr lang="de-DE" i="1" dirty="0" err="1">
                <a:latin typeface="Times New Roman" panose="02020603050405020304" pitchFamily="18" charset="0"/>
                <a:ea typeface="Times New Roman" panose="02020603050405020304" pitchFamily="18" charset="0"/>
                <a:cs typeface="Times New Roman" panose="02020603050405020304" pitchFamily="18" charset="0"/>
              </a:rPr>
              <a:t>Spectacular</a:t>
            </a:r>
            <a:r>
              <a:rPr lang="de-DE" i="1" dirty="0">
                <a:latin typeface="Times New Roman" panose="02020603050405020304" pitchFamily="18" charset="0"/>
                <a:ea typeface="Times New Roman" panose="02020603050405020304" pitchFamily="18" charset="0"/>
                <a:cs typeface="Times New Roman" panose="02020603050405020304" pitchFamily="18" charset="0"/>
              </a:rPr>
              <a:t> </a:t>
            </a:r>
            <a:r>
              <a:rPr lang="de-DE" i="1" dirty="0" err="1">
                <a:latin typeface="Times New Roman" panose="02020603050405020304" pitchFamily="18" charset="0"/>
                <a:ea typeface="Times New Roman" panose="02020603050405020304" pitchFamily="18" charset="0"/>
                <a:cs typeface="Times New Roman" panose="02020603050405020304" pitchFamily="18" charset="0"/>
              </a:rPr>
              <a:t>ornaments</a:t>
            </a:r>
            <a:r>
              <a:rPr lang="de-DE" i="1" dirty="0">
                <a:latin typeface="Times New Roman" panose="02020603050405020304" pitchFamily="18" charset="0"/>
                <a:ea typeface="Times New Roman" panose="02020603050405020304" pitchFamily="18" charset="0"/>
                <a:cs typeface="Times New Roman" panose="02020603050405020304" pitchFamily="18" charset="0"/>
              </a:rPr>
              <a:t>, </a:t>
            </a:r>
            <a:r>
              <a:rPr lang="de-DE" i="1" dirty="0" err="1">
                <a:latin typeface="Times New Roman" panose="02020603050405020304" pitchFamily="18" charset="0"/>
                <a:ea typeface="Times New Roman" panose="02020603050405020304" pitchFamily="18" charset="0"/>
                <a:cs typeface="Times New Roman" panose="02020603050405020304" pitchFamily="18" charset="0"/>
              </a:rPr>
              <a:t>rich</a:t>
            </a:r>
            <a:r>
              <a:rPr lang="de-DE" i="1" dirty="0">
                <a:latin typeface="Times New Roman" panose="02020603050405020304" pitchFamily="18" charset="0"/>
                <a:ea typeface="Times New Roman" panose="02020603050405020304" pitchFamily="18" charset="0"/>
                <a:cs typeface="Times New Roman" panose="02020603050405020304" pitchFamily="18" charset="0"/>
              </a:rPr>
              <a:t> </a:t>
            </a:r>
            <a:r>
              <a:rPr lang="de-DE" i="1" dirty="0" err="1">
                <a:latin typeface="Times New Roman" panose="02020603050405020304" pitchFamily="18" charset="0"/>
                <a:ea typeface="Times New Roman" panose="02020603050405020304" pitchFamily="18" charset="0"/>
                <a:cs typeface="Times New Roman" panose="02020603050405020304" pitchFamily="18" charset="0"/>
              </a:rPr>
              <a:t>decorations</a:t>
            </a:r>
            <a:r>
              <a:rPr lang="de-DE" i="1" dirty="0">
                <a:latin typeface="Times New Roman" panose="02020603050405020304" pitchFamily="18" charset="0"/>
                <a:ea typeface="Times New Roman" panose="02020603050405020304" pitchFamily="18" charset="0"/>
                <a:cs typeface="Times New Roman" panose="02020603050405020304" pitchFamily="18" charset="0"/>
              </a:rPr>
              <a:t> </a:t>
            </a:r>
            <a:r>
              <a:rPr lang="de-DE" i="1" dirty="0" err="1">
                <a:latin typeface="Times New Roman" panose="02020603050405020304" pitchFamily="18" charset="0"/>
                <a:ea typeface="Times New Roman" panose="02020603050405020304" pitchFamily="18" charset="0"/>
                <a:cs typeface="Times New Roman" panose="02020603050405020304" pitchFamily="18" charset="0"/>
              </a:rPr>
              <a:t>and</a:t>
            </a:r>
            <a:r>
              <a:rPr lang="de-DE" i="1" dirty="0">
                <a:latin typeface="Times New Roman" panose="02020603050405020304" pitchFamily="18" charset="0"/>
                <a:ea typeface="Times New Roman" panose="02020603050405020304" pitchFamily="18" charset="0"/>
                <a:cs typeface="Times New Roman" panose="02020603050405020304" pitchFamily="18" charset="0"/>
              </a:rPr>
              <a:t> </a:t>
            </a:r>
            <a:r>
              <a:rPr lang="de-DE" i="1" dirty="0" err="1">
                <a:latin typeface="Times New Roman" panose="02020603050405020304" pitchFamily="18" charset="0"/>
                <a:ea typeface="Times New Roman" panose="02020603050405020304" pitchFamily="18" charset="0"/>
                <a:cs typeface="Times New Roman" panose="02020603050405020304" pitchFamily="18" charset="0"/>
              </a:rPr>
              <a:t>unique</a:t>
            </a:r>
            <a:r>
              <a:rPr lang="de-DE" i="1" dirty="0">
                <a:latin typeface="Times New Roman" panose="02020603050405020304" pitchFamily="18" charset="0"/>
                <a:ea typeface="Times New Roman" panose="02020603050405020304" pitchFamily="18" charset="0"/>
                <a:cs typeface="Times New Roman" panose="02020603050405020304" pitchFamily="18" charset="0"/>
              </a:rPr>
              <a:t> </a:t>
            </a:r>
            <a:r>
              <a:rPr lang="de-DE" i="1" dirty="0" err="1">
                <a:latin typeface="Times New Roman" panose="02020603050405020304" pitchFamily="18" charset="0"/>
                <a:ea typeface="Times New Roman" panose="02020603050405020304" pitchFamily="18" charset="0"/>
                <a:cs typeface="Times New Roman" panose="02020603050405020304" pitchFamily="18" charset="0"/>
              </a:rPr>
              <a:t>details</a:t>
            </a:r>
            <a:r>
              <a:rPr lang="de-DE" i="1" dirty="0">
                <a:latin typeface="Times New Roman" panose="02020603050405020304" pitchFamily="18" charset="0"/>
                <a:ea typeface="Times New Roman" panose="02020603050405020304" pitchFamily="18" charset="0"/>
                <a:cs typeface="Times New Roman" panose="02020603050405020304" pitchFamily="18" charset="0"/>
              </a:rPr>
              <a:t> </a:t>
            </a:r>
            <a:r>
              <a:rPr lang="de-DE" i="1" dirty="0" err="1">
                <a:latin typeface="Times New Roman" panose="02020603050405020304" pitchFamily="18" charset="0"/>
                <a:ea typeface="Times New Roman" panose="02020603050405020304" pitchFamily="18" charset="0"/>
                <a:cs typeface="Times New Roman" panose="02020603050405020304" pitchFamily="18" charset="0"/>
              </a:rPr>
              <a:t>adorn</a:t>
            </a:r>
            <a:r>
              <a:rPr lang="de-DE" i="1" dirty="0">
                <a:latin typeface="Times New Roman" panose="02020603050405020304" pitchFamily="18" charset="0"/>
                <a:ea typeface="Times New Roman" panose="02020603050405020304" pitchFamily="18" charset="0"/>
                <a:cs typeface="Times New Roman" panose="02020603050405020304" pitchFamily="18" charset="0"/>
              </a:rPr>
              <a:t> </a:t>
            </a:r>
            <a:r>
              <a:rPr lang="de-DE" i="1" dirty="0" err="1">
                <a:latin typeface="Times New Roman" panose="02020603050405020304" pitchFamily="18" charset="0"/>
                <a:ea typeface="Times New Roman" panose="02020603050405020304" pitchFamily="18" charset="0"/>
                <a:cs typeface="Times New Roman" panose="02020603050405020304" pitchFamily="18" charset="0"/>
              </a:rPr>
              <a:t>the</a:t>
            </a:r>
            <a:r>
              <a:rPr lang="de-DE" i="1" dirty="0">
                <a:latin typeface="Times New Roman" panose="02020603050405020304" pitchFamily="18" charset="0"/>
                <a:ea typeface="Times New Roman" panose="02020603050405020304" pitchFamily="18" charset="0"/>
                <a:cs typeface="Times New Roman" panose="02020603050405020304" pitchFamily="18" charset="0"/>
              </a:rPr>
              <a:t> </a:t>
            </a:r>
            <a:r>
              <a:rPr lang="de-DE" i="1" dirty="0" err="1">
                <a:latin typeface="Times New Roman" panose="02020603050405020304" pitchFamily="18" charset="0"/>
                <a:ea typeface="Times New Roman" panose="02020603050405020304" pitchFamily="18" charset="0"/>
                <a:cs typeface="Times New Roman" panose="02020603050405020304" pitchFamily="18" charset="0"/>
              </a:rPr>
              <a:t>facades</a:t>
            </a:r>
            <a:r>
              <a:rPr lang="de-DE" i="1" dirty="0">
                <a:latin typeface="Times New Roman" panose="02020603050405020304" pitchFamily="18" charset="0"/>
                <a:ea typeface="Times New Roman" panose="02020603050405020304" pitchFamily="18" charset="0"/>
                <a:cs typeface="Times New Roman" panose="02020603050405020304" pitchFamily="18" charset="0"/>
              </a:rPr>
              <a:t>.</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Grafik 5" descr="Bildergebnis für bamberg deutschland karte"/>
          <p:cNvPicPr/>
          <p:nvPr/>
        </p:nvPicPr>
        <p:blipFill>
          <a:blip r:embed="rId3">
            <a:extLst>
              <a:ext uri="{28A0092B-C50C-407E-A947-70E740481C1C}">
                <a14:useLocalDpi xmlns:a14="http://schemas.microsoft.com/office/drawing/2010/main" val="0"/>
              </a:ext>
            </a:extLst>
          </a:blip>
          <a:srcRect/>
          <a:stretch>
            <a:fillRect/>
          </a:stretch>
        </p:blipFill>
        <p:spPr bwMode="auto">
          <a:xfrm>
            <a:off x="9070848" y="4246142"/>
            <a:ext cx="2109215" cy="2332026"/>
          </a:xfrm>
          <a:prstGeom prst="rect">
            <a:avLst/>
          </a:prstGeom>
          <a:noFill/>
          <a:ln>
            <a:noFill/>
          </a:ln>
        </p:spPr>
      </p:pic>
    </p:spTree>
    <p:extLst>
      <p:ext uri="{BB962C8B-B14F-4D97-AF65-F5344CB8AC3E}">
        <p14:creationId xmlns:p14="http://schemas.microsoft.com/office/powerpoint/2010/main" val="3123650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2490216" y="2898014"/>
            <a:ext cx="6096000" cy="1094210"/>
          </a:xfrm>
          <a:prstGeom prst="rect">
            <a:avLst/>
          </a:prstGeom>
        </p:spPr>
        <p:txBody>
          <a:bodyPr>
            <a:spAutoFit/>
          </a:bodyPr>
          <a:lstStyle/>
          <a:p>
            <a:pPr algn="ctr">
              <a:lnSpc>
                <a:spcPct val="107000"/>
              </a:lnSpc>
              <a:spcAft>
                <a:spcPts val="800"/>
              </a:spcAft>
            </a:pPr>
            <a:r>
              <a:rPr lang="de-DE" sz="2800" b="1" dirty="0">
                <a:latin typeface="Times New Roman" panose="02020603050405020304" pitchFamily="18" charset="0"/>
                <a:ea typeface="Calibri" panose="020F0502020204030204" pitchFamily="34" charset="0"/>
                <a:cs typeface="Times New Roman" panose="02020603050405020304" pitchFamily="18" charset="0"/>
              </a:rPr>
              <a:t>Der Limes</a:t>
            </a:r>
            <a:endParaRPr lang="de-DE" sz="2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de-DE" sz="2800" b="1" dirty="0">
                <a:latin typeface="Times New Roman" panose="02020603050405020304" pitchFamily="18" charset="0"/>
                <a:ea typeface="Calibri" panose="020F0502020204030204" pitchFamily="34" charset="0"/>
                <a:cs typeface="Times New Roman" panose="02020603050405020304" pitchFamily="18" charset="0"/>
              </a:rPr>
              <a:t>Grenze des römischen Reiches</a:t>
            </a:r>
            <a:endParaRPr lang="de-DE"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Grafik 2" descr="Bildergebnis für limes deutschland">
            <a:hlinkClick r:id="rId2" tgtFrame="&quot;_blank&quot;"/>
          </p:cNvPr>
          <p:cNvPicPr/>
          <p:nvPr/>
        </p:nvPicPr>
        <p:blipFill>
          <a:blip r:embed="rId3">
            <a:extLst>
              <a:ext uri="{28A0092B-C50C-407E-A947-70E740481C1C}">
                <a14:useLocalDpi xmlns:a14="http://schemas.microsoft.com/office/drawing/2010/main" val="0"/>
              </a:ext>
            </a:extLst>
          </a:blip>
          <a:srcRect/>
          <a:stretch>
            <a:fillRect/>
          </a:stretch>
        </p:blipFill>
        <p:spPr bwMode="auto">
          <a:xfrm>
            <a:off x="249682" y="209932"/>
            <a:ext cx="3609340" cy="24777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Rechteck 3"/>
          <p:cNvSpPr/>
          <p:nvPr/>
        </p:nvSpPr>
        <p:spPr>
          <a:xfrm>
            <a:off x="4492752" y="681334"/>
            <a:ext cx="6333744" cy="1938992"/>
          </a:xfrm>
          <a:prstGeom prst="rect">
            <a:avLst/>
          </a:prstGeom>
        </p:spPr>
        <p:txBody>
          <a:bodyPr wrap="square">
            <a:spAutoFit/>
          </a:bodyPr>
          <a:lstStyle/>
          <a:p>
            <a:r>
              <a:rPr lang="de-DE" sz="2000" dirty="0">
                <a:latin typeface="Times New Roman" panose="02020603050405020304" pitchFamily="18" charset="0"/>
                <a:ea typeface="Calibri" panose="020F0502020204030204" pitchFamily="34" charset="0"/>
              </a:rPr>
              <a:t>Der römische Grenzwall Limes verläuft durch die Bundesländer Bayern, Baden-Württemberg, Hessen und Rheinland-Pfalz. Er ist etwa 550 Kilometer lang und wurde vor 2000 Jahren von </a:t>
            </a:r>
            <a:r>
              <a:rPr lang="de-DE" sz="2000" dirty="0"/>
              <a:t>den Römern gebaut. Seit 2005 gehört der Limes zu den Weltkulturerben der UNESCO und ist ein Bodendenkmal. </a:t>
            </a:r>
          </a:p>
        </p:txBody>
      </p:sp>
      <p:pic>
        <p:nvPicPr>
          <p:cNvPr id="6" name="Grafik 5" descr="Bildergebnis für limes deutschlandkarte">
            <a:hlinkClick r:id="rId4" tgtFrame="&quot;_blank&quo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68512" y="3051926"/>
            <a:ext cx="2550541" cy="24710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Rechteck 6"/>
          <p:cNvSpPr/>
          <p:nvPr/>
        </p:nvSpPr>
        <p:spPr>
          <a:xfrm>
            <a:off x="652272" y="4202536"/>
            <a:ext cx="6096000" cy="2169825"/>
          </a:xfrm>
          <a:prstGeom prst="rect">
            <a:avLst/>
          </a:prstGeom>
        </p:spPr>
        <p:txBody>
          <a:bodyPr>
            <a:spAutoFit/>
          </a:bodyPr>
          <a:lstStyle/>
          <a:p>
            <a:pPr algn="just">
              <a:lnSpc>
                <a:spcPct val="150000"/>
              </a:lnSpc>
              <a:spcAft>
                <a:spcPts val="800"/>
              </a:spcAft>
            </a:pPr>
            <a:r>
              <a:rPr lang="de-DE" i="1" u="sng" dirty="0">
                <a:latin typeface="Times New Roman" panose="02020603050405020304" pitchFamily="18" charset="0"/>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The</a:t>
            </a:r>
            <a:r>
              <a:rPr lang="de-DE" i="1" u="sng" dirty="0">
                <a:latin typeface="Times New Roman" panose="02020603050405020304" pitchFamily="18" charset="0"/>
                <a:ea typeface="Calibri" panose="020F0502020204030204" pitchFamily="34" charset="0"/>
                <a:cs typeface="Times New Roman" panose="02020603050405020304" pitchFamily="18" charset="0"/>
              </a:rPr>
              <a:t> </a:t>
            </a:r>
            <a:r>
              <a:rPr lang="de-DE" i="1" u="sng" dirty="0">
                <a:latin typeface="Times New Roman" panose="02020603050405020304" pitchFamily="18" charset="0"/>
                <a:ea typeface="Calibri" panose="020F050202020403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Roman</a:t>
            </a:r>
            <a:r>
              <a:rPr lang="de-DE" i="1" u="sng" dirty="0">
                <a:latin typeface="Times New Roman" panose="02020603050405020304" pitchFamily="18" charset="0"/>
                <a:ea typeface="Calibri" panose="020F0502020204030204" pitchFamily="34" charset="0"/>
                <a:cs typeface="Times New Roman" panose="02020603050405020304" pitchFamily="18" charset="0"/>
              </a:rPr>
              <a:t> </a:t>
            </a:r>
            <a:r>
              <a:rPr lang="de-DE" i="1" u="sng" dirty="0" err="1">
                <a:latin typeface="Times New Roman" panose="02020603050405020304" pitchFamily="18" charset="0"/>
                <a:ea typeface="Calibri" panose="020F0502020204030204" pitchFamily="34" charset="0"/>
                <a:cs typeface="Times New Roman" panose="02020603050405020304" pitchFamily="18" charset="0"/>
              </a:rPr>
              <a:t>b</a:t>
            </a:r>
            <a:r>
              <a:rPr lang="de-DE" i="1" u="sng" dirty="0" err="1">
                <a:latin typeface="Times New Roman" panose="02020603050405020304" pitchFamily="18" charset="0"/>
                <a:ea typeface="Calibri" panose="020F0502020204030204" pitchFamily="34" charset="0"/>
                <a:cs typeface="Times New Roman" panose="02020603050405020304" pitchFamily="18" charset="0"/>
                <a:hlinkClick r:id="rId8">
                  <a:extLst>
                    <a:ext uri="{A12FA001-AC4F-418D-AE19-62706E023703}">
                      <ahyp:hlinkClr xmlns:ahyp="http://schemas.microsoft.com/office/drawing/2018/hyperlinkcolor" val="tx"/>
                    </a:ext>
                  </a:extLst>
                </a:hlinkClick>
              </a:rPr>
              <a:t>order</a:t>
            </a:r>
            <a:r>
              <a:rPr lang="de-DE" i="1" u="sng" dirty="0">
                <a:latin typeface="Times New Roman" panose="02020603050405020304" pitchFamily="18" charset="0"/>
                <a:ea typeface="Calibri" panose="020F0502020204030204" pitchFamily="34" charset="0"/>
                <a:cs typeface="Times New Roman" panose="02020603050405020304" pitchFamily="18" charset="0"/>
              </a:rPr>
              <a:t> </a:t>
            </a:r>
            <a:r>
              <a:rPr lang="de-DE" i="1" u="sng" dirty="0">
                <a:latin typeface="Times New Roman" panose="02020603050405020304" pitchFamily="18" charset="0"/>
                <a:ea typeface="Calibri" panose="020F0502020204030204" pitchFamily="34" charset="0"/>
                <a:cs typeface="Times New Roman" panose="02020603050405020304" pitchFamily="18" charset="0"/>
                <a:hlinkClick r:id="rId9">
                  <a:extLst>
                    <a:ext uri="{A12FA001-AC4F-418D-AE19-62706E023703}">
                      <ahyp:hlinkClr xmlns:ahyp="http://schemas.microsoft.com/office/drawing/2018/hyperlinkcolor" val="tx"/>
                    </a:ext>
                  </a:extLst>
                </a:hlinkClick>
              </a:rPr>
              <a:t>wall</a:t>
            </a:r>
            <a:r>
              <a:rPr lang="de-DE" i="1" u="sng" dirty="0">
                <a:latin typeface="Times New Roman" panose="02020603050405020304" pitchFamily="18" charset="0"/>
                <a:ea typeface="Calibri" panose="020F0502020204030204" pitchFamily="34" charset="0"/>
                <a:cs typeface="Times New Roman" panose="02020603050405020304" pitchFamily="18" charset="0"/>
              </a:rPr>
              <a:t> </a:t>
            </a:r>
            <a:r>
              <a:rPr lang="de-DE" i="1" u="sng" dirty="0">
                <a:latin typeface="Times New Roman" panose="02020603050405020304" pitchFamily="18" charset="0"/>
                <a:ea typeface="Calibri" panose="020F0502020204030204" pitchFamily="34" charset="0"/>
                <a:cs typeface="Times New Roman" panose="02020603050405020304" pitchFamily="18" charset="0"/>
                <a:hlinkClick r:id="rId10">
                  <a:extLst>
                    <a:ext uri="{A12FA001-AC4F-418D-AE19-62706E023703}">
                      <ahyp:hlinkClr xmlns:ahyp="http://schemas.microsoft.com/office/drawing/2018/hyperlinkcolor" val="tx"/>
                    </a:ext>
                  </a:extLst>
                </a:hlinkClick>
              </a:rPr>
              <a:t>Limes</a:t>
            </a:r>
            <a:r>
              <a:rPr lang="de-DE" i="1" u="sng" dirty="0">
                <a:latin typeface="Times New Roman" panose="02020603050405020304" pitchFamily="18" charset="0"/>
                <a:ea typeface="Calibri" panose="020F0502020204030204" pitchFamily="34" charset="0"/>
                <a:cs typeface="Times New Roman" panose="02020603050405020304" pitchFamily="18" charset="0"/>
              </a:rPr>
              <a:t> </a:t>
            </a:r>
            <a:r>
              <a:rPr lang="de-DE" i="1" u="sng" dirty="0" err="1">
                <a:latin typeface="Times New Roman" panose="02020603050405020304" pitchFamily="18" charset="0"/>
                <a:ea typeface="Calibri" panose="020F0502020204030204" pitchFamily="34" charset="0"/>
                <a:cs typeface="Times New Roman" panose="02020603050405020304" pitchFamily="18" charset="0"/>
                <a:hlinkClick r:id="rId11">
                  <a:extLst>
                    <a:ext uri="{A12FA001-AC4F-418D-AE19-62706E023703}">
                      <ahyp:hlinkClr xmlns:ahyp="http://schemas.microsoft.com/office/drawing/2018/hyperlinkcolor" val="tx"/>
                    </a:ext>
                  </a:extLst>
                </a:hlinkClick>
              </a:rPr>
              <a:t>runs</a:t>
            </a:r>
            <a:r>
              <a:rPr lang="de-DE" i="1" u="sng" dirty="0">
                <a:latin typeface="Times New Roman" panose="02020603050405020304" pitchFamily="18" charset="0"/>
                <a:ea typeface="Calibri" panose="020F0502020204030204" pitchFamily="34" charset="0"/>
                <a:cs typeface="Times New Roman" panose="02020603050405020304" pitchFamily="18" charset="0"/>
              </a:rPr>
              <a:t> </a:t>
            </a:r>
            <a:r>
              <a:rPr lang="de-DE" i="1" u="sng" dirty="0" err="1">
                <a:latin typeface="Times New Roman" panose="02020603050405020304" pitchFamily="18" charset="0"/>
                <a:ea typeface="Calibri" panose="020F0502020204030204" pitchFamily="34" charset="0"/>
                <a:cs typeface="Times New Roman" panose="02020603050405020304" pitchFamily="18" charset="0"/>
                <a:hlinkClick r:id="rId12">
                  <a:extLst>
                    <a:ext uri="{A12FA001-AC4F-418D-AE19-62706E023703}">
                      <ahyp:hlinkClr xmlns:ahyp="http://schemas.microsoft.com/office/drawing/2018/hyperlinkcolor" val="tx"/>
                    </a:ext>
                  </a:extLst>
                </a:hlinkClick>
              </a:rPr>
              <a:t>through</a:t>
            </a:r>
            <a:r>
              <a:rPr lang="de-DE" i="1" u="sng" dirty="0">
                <a:latin typeface="Times New Roman" panose="02020603050405020304" pitchFamily="18" charset="0"/>
                <a:ea typeface="Calibri" panose="020F0502020204030204" pitchFamily="34" charset="0"/>
                <a:cs typeface="Times New Roman" panose="02020603050405020304" pitchFamily="18" charset="0"/>
              </a:rPr>
              <a:t> </a:t>
            </a:r>
            <a:r>
              <a:rPr lang="de-DE" i="1" u="sng" dirty="0" err="1">
                <a:latin typeface="Times New Roman" panose="02020603050405020304" pitchFamily="18" charset="0"/>
                <a:ea typeface="Calibri" panose="020F0502020204030204" pitchFamily="34" charset="0"/>
                <a:cs typeface="Times New Roman" panose="02020603050405020304" pitchFamily="18" charset="0"/>
                <a:hlinkClick r:id="rId13">
                  <a:extLst>
                    <a:ext uri="{A12FA001-AC4F-418D-AE19-62706E023703}">
                      <ahyp:hlinkClr xmlns:ahyp="http://schemas.microsoft.com/office/drawing/2018/hyperlinkcolor" val="tx"/>
                    </a:ext>
                  </a:extLst>
                </a:hlinkClick>
              </a:rPr>
              <a:t>the</a:t>
            </a:r>
            <a:r>
              <a:rPr lang="de-DE" i="1" u="sng" dirty="0">
                <a:latin typeface="Times New Roman" panose="02020603050405020304" pitchFamily="18" charset="0"/>
                <a:ea typeface="Calibri" panose="020F0502020204030204" pitchFamily="34" charset="0"/>
                <a:cs typeface="Times New Roman" panose="02020603050405020304" pitchFamily="18" charset="0"/>
              </a:rPr>
              <a:t> </a:t>
            </a:r>
            <a:r>
              <a:rPr lang="de-DE" i="1" u="sng" dirty="0" err="1">
                <a:latin typeface="Times New Roman" panose="02020603050405020304" pitchFamily="18" charset="0"/>
                <a:ea typeface="Calibri" panose="020F0502020204030204" pitchFamily="34" charset="0"/>
                <a:cs typeface="Times New Roman" panose="02020603050405020304" pitchFamily="18" charset="0"/>
                <a:hlinkClick r:id="rId14">
                  <a:extLst>
                    <a:ext uri="{A12FA001-AC4F-418D-AE19-62706E023703}">
                      <ahyp:hlinkClr xmlns:ahyp="http://schemas.microsoft.com/office/drawing/2018/hyperlinkcolor" val="tx"/>
                    </a:ext>
                  </a:extLst>
                </a:hlinkClick>
              </a:rPr>
              <a:t>federal</a:t>
            </a:r>
            <a:r>
              <a:rPr lang="de-DE" i="1" u="sng" dirty="0">
                <a:latin typeface="Times New Roman" panose="02020603050405020304" pitchFamily="18" charset="0"/>
                <a:ea typeface="Calibri" panose="020F0502020204030204" pitchFamily="34" charset="0"/>
                <a:cs typeface="Times New Roman" panose="02020603050405020304" pitchFamily="18" charset="0"/>
              </a:rPr>
              <a:t> </a:t>
            </a:r>
            <a:r>
              <a:rPr lang="de-DE" i="1" u="sng" dirty="0" err="1">
                <a:latin typeface="Times New Roman" panose="02020603050405020304" pitchFamily="18" charset="0"/>
                <a:ea typeface="Calibri" panose="020F0502020204030204" pitchFamily="34" charset="0"/>
                <a:cs typeface="Times New Roman" panose="02020603050405020304" pitchFamily="18" charset="0"/>
                <a:hlinkClick r:id="rId15">
                  <a:extLst>
                    <a:ext uri="{A12FA001-AC4F-418D-AE19-62706E023703}">
                      <ahyp:hlinkClr xmlns:ahyp="http://schemas.microsoft.com/office/drawing/2018/hyperlinkcolor" val="tx"/>
                    </a:ext>
                  </a:extLst>
                </a:hlinkClick>
              </a:rPr>
              <a:t>states</a:t>
            </a:r>
            <a:r>
              <a:rPr lang="de-DE" i="1" u="sng" dirty="0">
                <a:latin typeface="Times New Roman" panose="02020603050405020304" pitchFamily="18" charset="0"/>
                <a:ea typeface="Calibri" panose="020F0502020204030204" pitchFamily="34" charset="0"/>
                <a:cs typeface="Times New Roman" panose="02020603050405020304" pitchFamily="18" charset="0"/>
              </a:rPr>
              <a:t> </a:t>
            </a:r>
            <a:r>
              <a:rPr lang="de-DE" i="1" u="sng" dirty="0" err="1">
                <a:latin typeface="Times New Roman" panose="02020603050405020304" pitchFamily="18" charset="0"/>
                <a:ea typeface="Calibri" panose="020F0502020204030204" pitchFamily="34" charset="0"/>
                <a:cs typeface="Times New Roman" panose="02020603050405020304" pitchFamily="18" charset="0"/>
                <a:hlinkClick r:id="rId16">
                  <a:extLst>
                    <a:ext uri="{A12FA001-AC4F-418D-AE19-62706E023703}">
                      <ahyp:hlinkClr xmlns:ahyp="http://schemas.microsoft.com/office/drawing/2018/hyperlinkcolor" val="tx"/>
                    </a:ext>
                  </a:extLst>
                </a:hlinkClick>
              </a:rPr>
              <a:t>of</a:t>
            </a:r>
            <a:r>
              <a:rPr lang="de-DE" i="1" u="sng" dirty="0">
                <a:latin typeface="Times New Roman" panose="02020603050405020304" pitchFamily="18" charset="0"/>
                <a:ea typeface="Calibri" panose="020F0502020204030204" pitchFamily="34" charset="0"/>
                <a:cs typeface="Times New Roman" panose="02020603050405020304" pitchFamily="18" charset="0"/>
              </a:rPr>
              <a:t> Bayern, </a:t>
            </a:r>
            <a:r>
              <a:rPr lang="de-DE" i="1" u="sng" dirty="0">
                <a:latin typeface="Times New Roman" panose="02020603050405020304" pitchFamily="18" charset="0"/>
                <a:ea typeface="Calibri" panose="020F0502020204030204" pitchFamily="34" charset="0"/>
                <a:cs typeface="Times New Roman" panose="02020603050405020304" pitchFamily="18" charset="0"/>
                <a:hlinkClick r:id="rId17">
                  <a:extLst>
                    <a:ext uri="{A12FA001-AC4F-418D-AE19-62706E023703}">
                      <ahyp:hlinkClr xmlns:ahyp="http://schemas.microsoft.com/office/drawing/2018/hyperlinkcolor" val="tx"/>
                    </a:ext>
                  </a:extLst>
                </a:hlinkClick>
              </a:rPr>
              <a:t>Baden-Württemberg</a:t>
            </a:r>
            <a:r>
              <a:rPr lang="de-DE" i="1" u="sng" dirty="0">
                <a:latin typeface="Times New Roman" panose="02020603050405020304" pitchFamily="18" charset="0"/>
                <a:ea typeface="Calibri" panose="020F0502020204030204" pitchFamily="34" charset="0"/>
                <a:cs typeface="Times New Roman" panose="02020603050405020304" pitchFamily="18" charset="0"/>
              </a:rPr>
              <a:t>, </a:t>
            </a:r>
            <a:r>
              <a:rPr lang="de-DE" i="1" u="sng" dirty="0">
                <a:latin typeface="Times New Roman" panose="02020603050405020304" pitchFamily="18" charset="0"/>
                <a:ea typeface="Calibri" panose="020F0502020204030204" pitchFamily="34" charset="0"/>
                <a:cs typeface="Times New Roman" panose="02020603050405020304" pitchFamily="18" charset="0"/>
                <a:hlinkClick r:id="rId18">
                  <a:extLst>
                    <a:ext uri="{A12FA001-AC4F-418D-AE19-62706E023703}">
                      <ahyp:hlinkClr xmlns:ahyp="http://schemas.microsoft.com/office/drawing/2018/hyperlinkcolor" val="tx"/>
                    </a:ext>
                  </a:extLst>
                </a:hlinkClick>
              </a:rPr>
              <a:t>Hesse</a:t>
            </a:r>
            <a:r>
              <a:rPr lang="de-DE" i="1" u="sng" dirty="0">
                <a:latin typeface="Times New Roman" panose="02020603050405020304" pitchFamily="18" charset="0"/>
                <a:ea typeface="Calibri" panose="020F0502020204030204" pitchFamily="34" charset="0"/>
                <a:cs typeface="Times New Roman" panose="02020603050405020304" pitchFamily="18" charset="0"/>
              </a:rPr>
              <a:t>n </a:t>
            </a:r>
            <a:r>
              <a:rPr lang="de-DE" i="1" u="sng" dirty="0" err="1">
                <a:latin typeface="Times New Roman" panose="02020603050405020304" pitchFamily="18" charset="0"/>
                <a:ea typeface="Calibri" panose="020F0502020204030204" pitchFamily="34" charset="0"/>
                <a:cs typeface="Times New Roman" panose="02020603050405020304" pitchFamily="18" charset="0"/>
                <a:hlinkClick r:id="rId19">
                  <a:extLst>
                    <a:ext uri="{A12FA001-AC4F-418D-AE19-62706E023703}">
                      <ahyp:hlinkClr xmlns:ahyp="http://schemas.microsoft.com/office/drawing/2018/hyperlinkcolor" val="tx"/>
                    </a:ext>
                  </a:extLst>
                </a:hlinkClick>
              </a:rPr>
              <a:t>and</a:t>
            </a:r>
            <a:r>
              <a:rPr lang="de-DE" i="1" u="sng" dirty="0">
                <a:latin typeface="Times New Roman" panose="02020603050405020304" pitchFamily="18" charset="0"/>
                <a:ea typeface="Calibri" panose="020F0502020204030204" pitchFamily="34" charset="0"/>
                <a:cs typeface="Times New Roman" panose="02020603050405020304" pitchFamily="18" charset="0"/>
              </a:rPr>
              <a:t> Rheinland-Pfalz. </a:t>
            </a:r>
            <a:r>
              <a:rPr lang="de-DE" i="1" u="sng" dirty="0" err="1">
                <a:latin typeface="Times New Roman" panose="02020603050405020304" pitchFamily="18" charset="0"/>
                <a:ea typeface="Calibri" panose="020F0502020204030204" pitchFamily="34" charset="0"/>
                <a:cs typeface="Times New Roman" panose="02020603050405020304" pitchFamily="18" charset="0"/>
                <a:hlinkClick r:id="rId20">
                  <a:extLst>
                    <a:ext uri="{A12FA001-AC4F-418D-AE19-62706E023703}">
                      <ahyp:hlinkClr xmlns:ahyp="http://schemas.microsoft.com/office/drawing/2018/hyperlinkcolor" val="tx"/>
                    </a:ext>
                  </a:extLst>
                </a:hlinkClick>
              </a:rPr>
              <a:t>It</a:t>
            </a:r>
            <a:r>
              <a:rPr lang="de-DE" i="1" u="sng" dirty="0">
                <a:latin typeface="Times New Roman" panose="02020603050405020304" pitchFamily="18" charset="0"/>
                <a:ea typeface="Calibri" panose="020F0502020204030204" pitchFamily="34" charset="0"/>
                <a:cs typeface="Times New Roman" panose="02020603050405020304" pitchFamily="18" charset="0"/>
              </a:rPr>
              <a:t> </a:t>
            </a:r>
            <a:r>
              <a:rPr lang="de-DE" i="1" u="sng" dirty="0" err="1">
                <a:latin typeface="Times New Roman" panose="02020603050405020304" pitchFamily="18" charset="0"/>
                <a:ea typeface="Calibri" panose="020F0502020204030204" pitchFamily="34" charset="0"/>
                <a:cs typeface="Times New Roman" panose="02020603050405020304" pitchFamily="18" charset="0"/>
                <a:hlinkClick r:id="rId21">
                  <a:extLst>
                    <a:ext uri="{A12FA001-AC4F-418D-AE19-62706E023703}">
                      <ahyp:hlinkClr xmlns:ahyp="http://schemas.microsoft.com/office/drawing/2018/hyperlinkcolor" val="tx"/>
                    </a:ext>
                  </a:extLst>
                </a:hlinkClick>
              </a:rPr>
              <a:t>is</a:t>
            </a:r>
            <a:r>
              <a:rPr lang="de-DE" i="1" u="sng" dirty="0">
                <a:latin typeface="Times New Roman" panose="02020603050405020304" pitchFamily="18" charset="0"/>
                <a:ea typeface="Calibri" panose="020F0502020204030204" pitchFamily="34" charset="0"/>
                <a:cs typeface="Times New Roman" panose="02020603050405020304" pitchFamily="18" charset="0"/>
              </a:rPr>
              <a:t> </a:t>
            </a:r>
            <a:r>
              <a:rPr lang="de-DE" i="1" u="sng" dirty="0" err="1">
                <a:latin typeface="Times New Roman" panose="02020603050405020304" pitchFamily="18" charset="0"/>
                <a:ea typeface="Calibri" panose="020F0502020204030204" pitchFamily="34" charset="0"/>
                <a:cs typeface="Times New Roman" panose="02020603050405020304" pitchFamily="18" charset="0"/>
                <a:hlinkClick r:id="rId22">
                  <a:extLst>
                    <a:ext uri="{A12FA001-AC4F-418D-AE19-62706E023703}">
                      <ahyp:hlinkClr xmlns:ahyp="http://schemas.microsoft.com/office/drawing/2018/hyperlinkcolor" val="tx"/>
                    </a:ext>
                  </a:extLst>
                </a:hlinkClick>
              </a:rPr>
              <a:t>about</a:t>
            </a:r>
            <a:r>
              <a:rPr lang="de-DE" i="1" u="sng" dirty="0">
                <a:latin typeface="Times New Roman" panose="02020603050405020304" pitchFamily="18" charset="0"/>
                <a:ea typeface="Calibri" panose="020F0502020204030204" pitchFamily="34" charset="0"/>
                <a:cs typeface="Times New Roman" panose="02020603050405020304" pitchFamily="18" charset="0"/>
              </a:rPr>
              <a:t> 550 </a:t>
            </a:r>
            <a:r>
              <a:rPr lang="de-DE" i="1" u="sng" dirty="0" err="1">
                <a:latin typeface="Times New Roman" panose="02020603050405020304" pitchFamily="18" charset="0"/>
                <a:ea typeface="Calibri" panose="020F0502020204030204" pitchFamily="34" charset="0"/>
                <a:cs typeface="Times New Roman" panose="02020603050405020304" pitchFamily="18" charset="0"/>
                <a:hlinkClick r:id="rId23">
                  <a:extLst>
                    <a:ext uri="{A12FA001-AC4F-418D-AE19-62706E023703}">
                      <ahyp:hlinkClr xmlns:ahyp="http://schemas.microsoft.com/office/drawing/2018/hyperlinkcolor" val="tx"/>
                    </a:ext>
                  </a:extLst>
                </a:hlinkClick>
              </a:rPr>
              <a:t>kilometres</a:t>
            </a:r>
            <a:r>
              <a:rPr lang="de-DE" i="1" u="sng" dirty="0">
                <a:latin typeface="Times New Roman" panose="02020603050405020304" pitchFamily="18" charset="0"/>
                <a:ea typeface="Calibri" panose="020F0502020204030204" pitchFamily="34" charset="0"/>
                <a:cs typeface="Times New Roman" panose="02020603050405020304" pitchFamily="18" charset="0"/>
              </a:rPr>
              <a:t> </a:t>
            </a:r>
            <a:r>
              <a:rPr lang="de-DE" i="1" u="sng" dirty="0" err="1">
                <a:latin typeface="Times New Roman" panose="02020603050405020304" pitchFamily="18" charset="0"/>
                <a:ea typeface="Calibri" panose="020F0502020204030204" pitchFamily="34" charset="0"/>
                <a:cs typeface="Times New Roman" panose="02020603050405020304" pitchFamily="18" charset="0"/>
                <a:hlinkClick r:id="rId24">
                  <a:extLst>
                    <a:ext uri="{A12FA001-AC4F-418D-AE19-62706E023703}">
                      <ahyp:hlinkClr xmlns:ahyp="http://schemas.microsoft.com/office/drawing/2018/hyperlinkcolor" val="tx"/>
                    </a:ext>
                  </a:extLst>
                </a:hlinkClick>
              </a:rPr>
              <a:t>long</a:t>
            </a:r>
            <a:r>
              <a:rPr lang="de-DE" i="1" u="sng" dirty="0">
                <a:latin typeface="Times New Roman" panose="02020603050405020304" pitchFamily="18" charset="0"/>
                <a:ea typeface="Calibri" panose="020F0502020204030204" pitchFamily="34" charset="0"/>
                <a:cs typeface="Times New Roman" panose="02020603050405020304" pitchFamily="18" charset="0"/>
              </a:rPr>
              <a:t> </a:t>
            </a:r>
            <a:r>
              <a:rPr lang="de-DE" i="1" u="sng" dirty="0" err="1">
                <a:latin typeface="Times New Roman" panose="02020603050405020304" pitchFamily="18" charset="0"/>
                <a:ea typeface="Calibri" panose="020F0502020204030204" pitchFamily="34" charset="0"/>
                <a:cs typeface="Times New Roman" panose="02020603050405020304" pitchFamily="18" charset="0"/>
                <a:hlinkClick r:id="rId19">
                  <a:extLst>
                    <a:ext uri="{A12FA001-AC4F-418D-AE19-62706E023703}">
                      <ahyp:hlinkClr xmlns:ahyp="http://schemas.microsoft.com/office/drawing/2018/hyperlinkcolor" val="tx"/>
                    </a:ext>
                  </a:extLst>
                </a:hlinkClick>
              </a:rPr>
              <a:t>and</a:t>
            </a:r>
            <a:r>
              <a:rPr lang="de-DE" i="1" u="sng" dirty="0">
                <a:latin typeface="Times New Roman" panose="02020603050405020304" pitchFamily="18" charset="0"/>
                <a:ea typeface="Calibri" panose="020F0502020204030204" pitchFamily="34" charset="0"/>
                <a:cs typeface="Times New Roman" panose="02020603050405020304" pitchFamily="18" charset="0"/>
              </a:rPr>
              <a:t> </a:t>
            </a:r>
            <a:r>
              <a:rPr lang="de-DE" i="1" u="sng" dirty="0">
                <a:latin typeface="Times New Roman" panose="02020603050405020304" pitchFamily="18" charset="0"/>
                <a:ea typeface="Calibri" panose="020F0502020204030204" pitchFamily="34" charset="0"/>
                <a:cs typeface="Times New Roman" panose="02020603050405020304" pitchFamily="18" charset="0"/>
                <a:hlinkClick r:id="rId25">
                  <a:extLst>
                    <a:ext uri="{A12FA001-AC4F-418D-AE19-62706E023703}">
                      <ahyp:hlinkClr xmlns:ahyp="http://schemas.microsoft.com/office/drawing/2018/hyperlinkcolor" val="tx"/>
                    </a:ext>
                  </a:extLst>
                </a:hlinkClick>
              </a:rPr>
              <a:t>was</a:t>
            </a:r>
            <a:r>
              <a:rPr lang="de-DE" i="1" u="sng" dirty="0">
                <a:latin typeface="Times New Roman" panose="02020603050405020304" pitchFamily="18" charset="0"/>
                <a:ea typeface="Calibri" panose="020F0502020204030204" pitchFamily="34" charset="0"/>
                <a:cs typeface="Times New Roman" panose="02020603050405020304" pitchFamily="18" charset="0"/>
              </a:rPr>
              <a:t> </a:t>
            </a:r>
            <a:r>
              <a:rPr lang="de-DE" i="1" u="sng" dirty="0" err="1">
                <a:latin typeface="Times New Roman" panose="02020603050405020304" pitchFamily="18" charset="0"/>
                <a:ea typeface="Calibri" panose="020F0502020204030204" pitchFamily="34" charset="0"/>
                <a:cs typeface="Times New Roman" panose="02020603050405020304" pitchFamily="18" charset="0"/>
              </a:rPr>
              <a:t>bu</a:t>
            </a:r>
            <a:r>
              <a:rPr lang="de-DE" i="1" u="sng" dirty="0" err="1">
                <a:latin typeface="Times New Roman" panose="02020603050405020304" pitchFamily="18" charset="0"/>
                <a:ea typeface="Calibri" panose="020F0502020204030204" pitchFamily="34" charset="0"/>
                <a:cs typeface="Times New Roman" panose="02020603050405020304" pitchFamily="18" charset="0"/>
                <a:hlinkClick r:id="rId26">
                  <a:extLst>
                    <a:ext uri="{A12FA001-AC4F-418D-AE19-62706E023703}">
                      <ahyp:hlinkClr xmlns:ahyp="http://schemas.microsoft.com/office/drawing/2018/hyperlinkcolor" val="tx"/>
                    </a:ext>
                  </a:extLst>
                </a:hlinkClick>
              </a:rPr>
              <a:t>ilt</a:t>
            </a:r>
            <a:r>
              <a:rPr lang="de-DE" i="1" u="sng" dirty="0">
                <a:latin typeface="Times New Roman" panose="02020603050405020304" pitchFamily="18" charset="0"/>
                <a:ea typeface="Calibri" panose="020F0502020204030204" pitchFamily="34" charset="0"/>
                <a:cs typeface="Times New Roman" panose="02020603050405020304" pitchFamily="18" charset="0"/>
              </a:rPr>
              <a:t> </a:t>
            </a:r>
            <a:r>
              <a:rPr lang="de-DE" i="1" u="sng" dirty="0" err="1">
                <a:latin typeface="Times New Roman" panose="02020603050405020304" pitchFamily="18" charset="0"/>
                <a:ea typeface="Calibri" panose="020F0502020204030204" pitchFamily="34" charset="0"/>
                <a:cs typeface="Times New Roman" panose="02020603050405020304" pitchFamily="18" charset="0"/>
                <a:hlinkClick r:id="rId27">
                  <a:extLst>
                    <a:ext uri="{A12FA001-AC4F-418D-AE19-62706E023703}">
                      <ahyp:hlinkClr xmlns:ahyp="http://schemas.microsoft.com/office/drawing/2018/hyperlinkcolor" val="tx"/>
                    </a:ext>
                  </a:extLst>
                </a:hlinkClick>
              </a:rPr>
              <a:t>by</a:t>
            </a:r>
            <a:r>
              <a:rPr lang="de-DE" i="1" u="sng" dirty="0">
                <a:latin typeface="Times New Roman" panose="02020603050405020304" pitchFamily="18" charset="0"/>
                <a:ea typeface="Calibri" panose="020F0502020204030204" pitchFamily="34" charset="0"/>
                <a:cs typeface="Times New Roman" panose="02020603050405020304" pitchFamily="18" charset="0"/>
              </a:rPr>
              <a:t> </a:t>
            </a:r>
            <a:r>
              <a:rPr lang="de-DE" i="1" u="sng" dirty="0" err="1">
                <a:latin typeface="Times New Roman" panose="02020603050405020304" pitchFamily="18" charset="0"/>
                <a:ea typeface="Calibri" panose="020F0502020204030204" pitchFamily="34" charset="0"/>
                <a:cs typeface="Times New Roman" panose="02020603050405020304" pitchFamily="18" charset="0"/>
                <a:hlinkClick r:id="rId13">
                  <a:extLst>
                    <a:ext uri="{A12FA001-AC4F-418D-AE19-62706E023703}">
                      <ahyp:hlinkClr xmlns:ahyp="http://schemas.microsoft.com/office/drawing/2018/hyperlinkcolor" val="tx"/>
                    </a:ext>
                  </a:extLst>
                </a:hlinkClick>
              </a:rPr>
              <a:t>the</a:t>
            </a:r>
            <a:r>
              <a:rPr lang="de-DE" i="1" u="sng" dirty="0">
                <a:latin typeface="Times New Roman" panose="02020603050405020304" pitchFamily="18" charset="0"/>
                <a:ea typeface="Calibri" panose="020F0502020204030204" pitchFamily="34" charset="0"/>
                <a:cs typeface="Times New Roman" panose="02020603050405020304" pitchFamily="18" charset="0"/>
              </a:rPr>
              <a:t> </a:t>
            </a:r>
            <a:r>
              <a:rPr lang="de-DE" i="1" u="sng" dirty="0">
                <a:latin typeface="Times New Roman" panose="02020603050405020304" pitchFamily="18" charset="0"/>
                <a:ea typeface="Calibri" panose="020F0502020204030204" pitchFamily="34" charset="0"/>
                <a:cs typeface="Times New Roman" panose="02020603050405020304" pitchFamily="18" charset="0"/>
                <a:hlinkClick r:id="rId28">
                  <a:extLst>
                    <a:ext uri="{A12FA001-AC4F-418D-AE19-62706E023703}">
                      <ahyp:hlinkClr xmlns:ahyp="http://schemas.microsoft.com/office/drawing/2018/hyperlinkcolor" val="tx"/>
                    </a:ext>
                  </a:extLst>
                </a:hlinkClick>
              </a:rPr>
              <a:t>Romans</a:t>
            </a:r>
            <a:r>
              <a:rPr lang="de-DE" i="1" u="sng" dirty="0">
                <a:latin typeface="Times New Roman" panose="02020603050405020304" pitchFamily="18" charset="0"/>
                <a:ea typeface="Calibri" panose="020F0502020204030204" pitchFamily="34" charset="0"/>
                <a:cs typeface="Times New Roman" panose="02020603050405020304" pitchFamily="18" charset="0"/>
              </a:rPr>
              <a:t> 2000 </a:t>
            </a:r>
            <a:r>
              <a:rPr lang="de-DE" i="1" u="sng" dirty="0" err="1">
                <a:latin typeface="Times New Roman" panose="02020603050405020304" pitchFamily="18" charset="0"/>
                <a:ea typeface="Calibri" panose="020F0502020204030204" pitchFamily="34" charset="0"/>
                <a:cs typeface="Times New Roman" panose="02020603050405020304" pitchFamily="18" charset="0"/>
                <a:hlinkClick r:id="rId29">
                  <a:extLst>
                    <a:ext uri="{A12FA001-AC4F-418D-AE19-62706E023703}">
                      <ahyp:hlinkClr xmlns:ahyp="http://schemas.microsoft.com/office/drawing/2018/hyperlinkcolor" val="tx"/>
                    </a:ext>
                  </a:extLst>
                </a:hlinkClick>
              </a:rPr>
              <a:t>years</a:t>
            </a:r>
            <a:r>
              <a:rPr lang="de-DE" i="1" u="sng" dirty="0">
                <a:latin typeface="Times New Roman" panose="02020603050405020304" pitchFamily="18" charset="0"/>
                <a:ea typeface="Calibri" panose="020F0502020204030204" pitchFamily="34" charset="0"/>
                <a:cs typeface="Times New Roman" panose="02020603050405020304" pitchFamily="18" charset="0"/>
              </a:rPr>
              <a:t> </a:t>
            </a:r>
            <a:r>
              <a:rPr lang="de-DE" i="1" u="sng" dirty="0" err="1">
                <a:latin typeface="Times New Roman" panose="02020603050405020304" pitchFamily="18" charset="0"/>
                <a:ea typeface="Calibri" panose="020F0502020204030204" pitchFamily="34" charset="0"/>
                <a:cs typeface="Times New Roman" panose="02020603050405020304" pitchFamily="18" charset="0"/>
                <a:hlinkClick r:id="rId30">
                  <a:extLst>
                    <a:ext uri="{A12FA001-AC4F-418D-AE19-62706E023703}">
                      <ahyp:hlinkClr xmlns:ahyp="http://schemas.microsoft.com/office/drawing/2018/hyperlinkcolor" val="tx"/>
                    </a:ext>
                  </a:extLst>
                </a:hlinkClick>
              </a:rPr>
              <a:t>ago</a:t>
            </a:r>
            <a:r>
              <a:rPr lang="de-DE" i="1" u="sng" dirty="0">
                <a:latin typeface="Times New Roman" panose="02020603050405020304" pitchFamily="18" charset="0"/>
                <a:ea typeface="Calibri" panose="020F0502020204030204" pitchFamily="34" charset="0"/>
                <a:cs typeface="Times New Roman" panose="02020603050405020304" pitchFamily="18" charset="0"/>
              </a:rPr>
              <a:t>. </a:t>
            </a:r>
            <a:r>
              <a:rPr lang="de-DE" i="1" u="sng" dirty="0" err="1">
                <a:latin typeface="Times New Roman" panose="02020603050405020304" pitchFamily="18" charset="0"/>
                <a:ea typeface="Calibri" panose="020F0502020204030204" pitchFamily="34" charset="0"/>
                <a:cs typeface="Times New Roman" panose="02020603050405020304" pitchFamily="18" charset="0"/>
                <a:hlinkClick r:id="rId31">
                  <a:extLst>
                    <a:ext uri="{A12FA001-AC4F-418D-AE19-62706E023703}">
                      <ahyp:hlinkClr xmlns:ahyp="http://schemas.microsoft.com/office/drawing/2018/hyperlinkcolor" val="tx"/>
                    </a:ext>
                  </a:extLst>
                </a:hlinkClick>
              </a:rPr>
              <a:t>Since</a:t>
            </a:r>
            <a:r>
              <a:rPr lang="de-DE" i="1" u="sng" dirty="0">
                <a:latin typeface="Times New Roman" panose="02020603050405020304" pitchFamily="18" charset="0"/>
                <a:ea typeface="Calibri" panose="020F0502020204030204" pitchFamily="34" charset="0"/>
                <a:cs typeface="Times New Roman" panose="02020603050405020304" pitchFamily="18" charset="0"/>
              </a:rPr>
              <a:t> 2005 </a:t>
            </a:r>
            <a:r>
              <a:rPr lang="de-DE" i="1" u="sng" dirty="0" err="1">
                <a:latin typeface="Times New Roman" panose="02020603050405020304" pitchFamily="18" charset="0"/>
                <a:ea typeface="Calibri" panose="020F0502020204030204" pitchFamily="34" charset="0"/>
                <a:cs typeface="Times New Roman" panose="02020603050405020304" pitchFamily="18" charset="0"/>
                <a:hlinkClick r:id="rId13">
                  <a:extLst>
                    <a:ext uri="{A12FA001-AC4F-418D-AE19-62706E023703}">
                      <ahyp:hlinkClr xmlns:ahyp="http://schemas.microsoft.com/office/drawing/2018/hyperlinkcolor" val="tx"/>
                    </a:ext>
                  </a:extLst>
                </a:hlinkClick>
              </a:rPr>
              <a:t>the</a:t>
            </a:r>
            <a:r>
              <a:rPr lang="de-DE" i="1" u="sng" dirty="0">
                <a:latin typeface="Times New Roman" panose="02020603050405020304" pitchFamily="18" charset="0"/>
                <a:ea typeface="Calibri" panose="020F0502020204030204" pitchFamily="34" charset="0"/>
                <a:cs typeface="Times New Roman" panose="02020603050405020304" pitchFamily="18" charset="0"/>
              </a:rPr>
              <a:t> </a:t>
            </a:r>
            <a:r>
              <a:rPr lang="de-DE" i="1" u="sng" dirty="0">
                <a:latin typeface="Times New Roman" panose="02020603050405020304" pitchFamily="18" charset="0"/>
                <a:ea typeface="Calibri" panose="020F0502020204030204" pitchFamily="34" charset="0"/>
                <a:cs typeface="Times New Roman" panose="02020603050405020304" pitchFamily="18" charset="0"/>
                <a:hlinkClick r:id="rId10">
                  <a:extLst>
                    <a:ext uri="{A12FA001-AC4F-418D-AE19-62706E023703}">
                      <ahyp:hlinkClr xmlns:ahyp="http://schemas.microsoft.com/office/drawing/2018/hyperlinkcolor" val="tx"/>
                    </a:ext>
                  </a:extLst>
                </a:hlinkClick>
              </a:rPr>
              <a:t>Limes</a:t>
            </a:r>
            <a:r>
              <a:rPr lang="de-DE" i="1" u="sng" dirty="0">
                <a:latin typeface="Times New Roman" panose="02020603050405020304" pitchFamily="18" charset="0"/>
                <a:ea typeface="Calibri" panose="020F0502020204030204" pitchFamily="34" charset="0"/>
                <a:cs typeface="Times New Roman" panose="02020603050405020304" pitchFamily="18" charset="0"/>
              </a:rPr>
              <a:t> </a:t>
            </a:r>
            <a:r>
              <a:rPr lang="de-DE" i="1" u="sng" dirty="0" err="1">
                <a:latin typeface="Times New Roman" panose="02020603050405020304" pitchFamily="18" charset="0"/>
                <a:ea typeface="Calibri" panose="020F0502020204030204" pitchFamily="34" charset="0"/>
                <a:cs typeface="Times New Roman" panose="02020603050405020304" pitchFamily="18" charset="0"/>
                <a:hlinkClick r:id="rId32">
                  <a:extLst>
                    <a:ext uri="{A12FA001-AC4F-418D-AE19-62706E023703}">
                      <ahyp:hlinkClr xmlns:ahyp="http://schemas.microsoft.com/office/drawing/2018/hyperlinkcolor" val="tx"/>
                    </a:ext>
                  </a:extLst>
                </a:hlinkClick>
              </a:rPr>
              <a:t>has</a:t>
            </a:r>
            <a:r>
              <a:rPr lang="de-DE" i="1" u="sng" dirty="0">
                <a:latin typeface="Times New Roman" panose="02020603050405020304" pitchFamily="18" charset="0"/>
                <a:ea typeface="Calibri" panose="020F0502020204030204" pitchFamily="34" charset="0"/>
                <a:cs typeface="Times New Roman" panose="02020603050405020304" pitchFamily="18" charset="0"/>
              </a:rPr>
              <a:t> </a:t>
            </a:r>
            <a:r>
              <a:rPr lang="de-DE" i="1" u="sng" dirty="0" err="1">
                <a:latin typeface="Times New Roman" panose="02020603050405020304" pitchFamily="18" charset="0"/>
                <a:ea typeface="Calibri" panose="020F0502020204030204" pitchFamily="34" charset="0"/>
                <a:cs typeface="Times New Roman" panose="02020603050405020304" pitchFamily="18" charset="0"/>
              </a:rPr>
              <a:t>b</a:t>
            </a:r>
            <a:r>
              <a:rPr lang="de-DE" i="1" u="sng" dirty="0" err="1">
                <a:latin typeface="Times New Roman" panose="02020603050405020304" pitchFamily="18" charset="0"/>
                <a:ea typeface="Calibri" panose="020F0502020204030204" pitchFamily="34" charset="0"/>
                <a:cs typeface="Times New Roman" panose="02020603050405020304" pitchFamily="18" charset="0"/>
                <a:hlinkClick r:id="rId33">
                  <a:extLst>
                    <a:ext uri="{A12FA001-AC4F-418D-AE19-62706E023703}">
                      <ahyp:hlinkClr xmlns:ahyp="http://schemas.microsoft.com/office/drawing/2018/hyperlinkcolor" val="tx"/>
                    </a:ext>
                  </a:extLst>
                </a:hlinkClick>
              </a:rPr>
              <a:t>een</a:t>
            </a:r>
            <a:r>
              <a:rPr lang="de-DE" i="1" u="sng" dirty="0">
                <a:latin typeface="Times New Roman" panose="02020603050405020304" pitchFamily="18" charset="0"/>
                <a:ea typeface="Calibri" panose="020F0502020204030204" pitchFamily="34" charset="0"/>
                <a:cs typeface="Times New Roman" panose="02020603050405020304" pitchFamily="18" charset="0"/>
              </a:rPr>
              <a:t> </a:t>
            </a:r>
            <a:r>
              <a:rPr lang="de-DE" i="1" u="sng" dirty="0">
                <a:latin typeface="Times New Roman" panose="02020603050405020304" pitchFamily="18" charset="0"/>
                <a:ea typeface="Calibri" panose="020F0502020204030204" pitchFamily="34" charset="0"/>
                <a:cs typeface="Times New Roman" panose="02020603050405020304" pitchFamily="18" charset="0"/>
                <a:hlinkClick r:id="rId34">
                  <a:extLst>
                    <a:ext uri="{A12FA001-AC4F-418D-AE19-62706E023703}">
                      <ahyp:hlinkClr xmlns:ahyp="http://schemas.microsoft.com/office/drawing/2018/hyperlinkcolor" val="tx"/>
                    </a:ext>
                  </a:extLst>
                </a:hlinkClick>
              </a:rPr>
              <a:t>a</a:t>
            </a:r>
            <a:r>
              <a:rPr lang="de-DE" i="1" u="sng" dirty="0">
                <a:latin typeface="Times New Roman" panose="02020603050405020304" pitchFamily="18" charset="0"/>
                <a:ea typeface="Calibri" panose="020F0502020204030204" pitchFamily="34" charset="0"/>
                <a:cs typeface="Times New Roman" panose="02020603050405020304" pitchFamily="18" charset="0"/>
              </a:rPr>
              <a:t> </a:t>
            </a:r>
            <a:r>
              <a:rPr lang="de-DE" i="1" u="sng" dirty="0">
                <a:latin typeface="Times New Roman" panose="02020603050405020304" pitchFamily="18" charset="0"/>
                <a:ea typeface="Calibri" panose="020F0502020204030204" pitchFamily="34" charset="0"/>
                <a:cs typeface="Times New Roman" panose="02020603050405020304" pitchFamily="18" charset="0"/>
                <a:hlinkClick r:id="rId35">
                  <a:extLst>
                    <a:ext uri="{A12FA001-AC4F-418D-AE19-62706E023703}">
                      <ahyp:hlinkClr xmlns:ahyp="http://schemas.microsoft.com/office/drawing/2018/hyperlinkcolor" val="tx"/>
                    </a:ext>
                  </a:extLst>
                </a:hlinkClick>
              </a:rPr>
              <a:t>UNESCO</a:t>
            </a:r>
            <a:r>
              <a:rPr lang="de-DE" i="1" u="sng" dirty="0">
                <a:latin typeface="Times New Roman" panose="02020603050405020304" pitchFamily="18" charset="0"/>
                <a:ea typeface="Calibri" panose="020F0502020204030204" pitchFamily="34" charset="0"/>
                <a:cs typeface="Times New Roman" panose="02020603050405020304" pitchFamily="18" charset="0"/>
              </a:rPr>
              <a:t> </a:t>
            </a:r>
            <a:r>
              <a:rPr lang="de-DE" i="1" u="sng" dirty="0">
                <a:latin typeface="Times New Roman" panose="02020603050405020304" pitchFamily="18" charset="0"/>
                <a:ea typeface="Calibri" panose="020F0502020204030204" pitchFamily="34" charset="0"/>
                <a:cs typeface="Times New Roman" panose="02020603050405020304" pitchFamily="18" charset="0"/>
                <a:hlinkClick r:id="rId36">
                  <a:extLst>
                    <a:ext uri="{A12FA001-AC4F-418D-AE19-62706E023703}">
                      <ahyp:hlinkClr xmlns:ahyp="http://schemas.microsoft.com/office/drawing/2018/hyperlinkcolor" val="tx"/>
                    </a:ext>
                  </a:extLst>
                </a:hlinkClick>
              </a:rPr>
              <a:t>World</a:t>
            </a:r>
            <a:r>
              <a:rPr lang="de-DE" i="1" u="sng" dirty="0">
                <a:latin typeface="Times New Roman" panose="02020603050405020304" pitchFamily="18" charset="0"/>
                <a:ea typeface="Calibri" panose="020F0502020204030204" pitchFamily="34" charset="0"/>
                <a:cs typeface="Times New Roman" panose="02020603050405020304" pitchFamily="18" charset="0"/>
              </a:rPr>
              <a:t> </a:t>
            </a:r>
            <a:r>
              <a:rPr lang="de-DE" i="1" u="sng" dirty="0" err="1">
                <a:latin typeface="Times New Roman" panose="02020603050405020304" pitchFamily="18" charset="0"/>
                <a:ea typeface="Calibri" panose="020F0502020204030204" pitchFamily="34" charset="0"/>
                <a:cs typeface="Times New Roman" panose="02020603050405020304" pitchFamily="18" charset="0"/>
                <a:hlinkClick r:id="rId37">
                  <a:extLst>
                    <a:ext uri="{A12FA001-AC4F-418D-AE19-62706E023703}">
                      <ahyp:hlinkClr xmlns:ahyp="http://schemas.microsoft.com/office/drawing/2018/hyperlinkcolor" val="tx"/>
                    </a:ext>
                  </a:extLst>
                </a:hlinkClick>
              </a:rPr>
              <a:t>Heritage</a:t>
            </a:r>
            <a:r>
              <a:rPr lang="de-DE" i="1" u="sng" dirty="0">
                <a:latin typeface="Times New Roman" panose="02020603050405020304" pitchFamily="18" charset="0"/>
                <a:ea typeface="Calibri" panose="020F0502020204030204" pitchFamily="34" charset="0"/>
                <a:cs typeface="Times New Roman" panose="02020603050405020304" pitchFamily="18" charset="0"/>
              </a:rPr>
              <a:t> </a:t>
            </a:r>
            <a:r>
              <a:rPr lang="de-DE" i="1" u="sng" dirty="0">
                <a:latin typeface="Times New Roman" panose="02020603050405020304" pitchFamily="18" charset="0"/>
                <a:ea typeface="Calibri" panose="020F0502020204030204" pitchFamily="34" charset="0"/>
                <a:cs typeface="Times New Roman" panose="02020603050405020304" pitchFamily="18" charset="0"/>
                <a:hlinkClick r:id="rId38">
                  <a:extLst>
                    <a:ext uri="{A12FA001-AC4F-418D-AE19-62706E023703}">
                      <ahyp:hlinkClr xmlns:ahyp="http://schemas.microsoft.com/office/drawing/2018/hyperlinkcolor" val="tx"/>
                    </a:ext>
                  </a:extLst>
                </a:hlinkClick>
              </a:rPr>
              <a:t>Site</a:t>
            </a:r>
            <a:r>
              <a:rPr lang="de-DE" i="1" u="sng" dirty="0">
                <a:latin typeface="Times New Roman" panose="02020603050405020304" pitchFamily="18" charset="0"/>
                <a:ea typeface="Calibri" panose="020F0502020204030204" pitchFamily="34" charset="0"/>
                <a:cs typeface="Times New Roman" panose="02020603050405020304" pitchFamily="18" charset="0"/>
              </a:rPr>
              <a:t> </a:t>
            </a:r>
            <a:r>
              <a:rPr lang="de-DE" i="1" u="sng" dirty="0" err="1">
                <a:latin typeface="Times New Roman" panose="02020603050405020304" pitchFamily="18" charset="0"/>
                <a:ea typeface="Calibri" panose="020F0502020204030204" pitchFamily="34" charset="0"/>
                <a:cs typeface="Times New Roman" panose="02020603050405020304" pitchFamily="18" charset="0"/>
                <a:hlinkClick r:id="rId19">
                  <a:extLst>
                    <a:ext uri="{A12FA001-AC4F-418D-AE19-62706E023703}">
                      <ahyp:hlinkClr xmlns:ahyp="http://schemas.microsoft.com/office/drawing/2018/hyperlinkcolor" val="tx"/>
                    </a:ext>
                  </a:extLst>
                </a:hlinkClick>
              </a:rPr>
              <a:t>and</a:t>
            </a:r>
            <a:r>
              <a:rPr lang="de-DE" i="1" u="sng" dirty="0">
                <a:latin typeface="Times New Roman" panose="02020603050405020304" pitchFamily="18" charset="0"/>
                <a:ea typeface="Calibri" panose="020F0502020204030204" pitchFamily="34" charset="0"/>
                <a:cs typeface="Times New Roman" panose="02020603050405020304" pitchFamily="18" charset="0"/>
              </a:rPr>
              <a:t> </a:t>
            </a:r>
            <a:r>
              <a:rPr lang="de-DE" i="1" u="sng" dirty="0" err="1">
                <a:latin typeface="Times New Roman" panose="02020603050405020304" pitchFamily="18" charset="0"/>
                <a:ea typeface="Calibri" panose="020F0502020204030204" pitchFamily="34" charset="0"/>
                <a:cs typeface="Times New Roman" panose="02020603050405020304" pitchFamily="18" charset="0"/>
                <a:hlinkClick r:id="rId21">
                  <a:extLst>
                    <a:ext uri="{A12FA001-AC4F-418D-AE19-62706E023703}">
                      <ahyp:hlinkClr xmlns:ahyp="http://schemas.microsoft.com/office/drawing/2018/hyperlinkcolor" val="tx"/>
                    </a:ext>
                  </a:extLst>
                </a:hlinkClick>
              </a:rPr>
              <a:t>is</a:t>
            </a:r>
            <a:r>
              <a:rPr lang="de-DE" i="1" u="sng" dirty="0">
                <a:latin typeface="Times New Roman" panose="02020603050405020304" pitchFamily="18" charset="0"/>
                <a:ea typeface="Calibri" panose="020F0502020204030204" pitchFamily="34" charset="0"/>
                <a:cs typeface="Times New Roman" panose="02020603050405020304" pitchFamily="18" charset="0"/>
              </a:rPr>
              <a:t> </a:t>
            </a:r>
            <a:r>
              <a:rPr lang="de-DE" i="1" u="sng" dirty="0">
                <a:latin typeface="Times New Roman" panose="02020603050405020304" pitchFamily="18" charset="0"/>
                <a:ea typeface="Calibri" panose="020F0502020204030204" pitchFamily="34" charset="0"/>
                <a:cs typeface="Times New Roman" panose="02020603050405020304" pitchFamily="18" charset="0"/>
                <a:hlinkClick r:id="rId34">
                  <a:extLst>
                    <a:ext uri="{A12FA001-AC4F-418D-AE19-62706E023703}">
                      <ahyp:hlinkClr xmlns:ahyp="http://schemas.microsoft.com/office/drawing/2018/hyperlinkcolor" val="tx"/>
                    </a:ext>
                  </a:extLst>
                </a:hlinkClick>
              </a:rPr>
              <a:t>a</a:t>
            </a:r>
            <a:r>
              <a:rPr lang="de-DE" i="1" u="sng" dirty="0">
                <a:latin typeface="Times New Roman" panose="02020603050405020304" pitchFamily="18" charset="0"/>
                <a:ea typeface="Calibri" panose="020F0502020204030204" pitchFamily="34" charset="0"/>
                <a:cs typeface="Times New Roman" panose="02020603050405020304" pitchFamily="18" charset="0"/>
              </a:rPr>
              <a:t> </a:t>
            </a:r>
            <a:r>
              <a:rPr lang="de-DE" i="1" u="sng" dirty="0" err="1">
                <a:latin typeface="Times New Roman" panose="02020603050405020304" pitchFamily="18" charset="0"/>
                <a:ea typeface="Calibri" panose="020F0502020204030204" pitchFamily="34" charset="0"/>
                <a:cs typeface="Times New Roman" panose="02020603050405020304" pitchFamily="18" charset="0"/>
                <a:hlinkClick r:id="rId39">
                  <a:extLst>
                    <a:ext uri="{A12FA001-AC4F-418D-AE19-62706E023703}">
                      <ahyp:hlinkClr xmlns:ahyp="http://schemas.microsoft.com/office/drawing/2018/hyperlinkcolor" val="tx"/>
                    </a:ext>
                  </a:extLst>
                </a:hlinkClick>
              </a:rPr>
              <a:t>ground</a:t>
            </a:r>
            <a:r>
              <a:rPr lang="de-DE" i="1" u="sng" dirty="0">
                <a:latin typeface="Times New Roman" panose="02020603050405020304" pitchFamily="18" charset="0"/>
                <a:ea typeface="Calibri" panose="020F0502020204030204" pitchFamily="34" charset="0"/>
                <a:cs typeface="Times New Roman" panose="02020603050405020304" pitchFamily="18" charset="0"/>
              </a:rPr>
              <a:t> </a:t>
            </a:r>
            <a:r>
              <a:rPr lang="de-DE" i="1" u="sng" dirty="0" err="1">
                <a:latin typeface="Times New Roman" panose="02020603050405020304" pitchFamily="18" charset="0"/>
                <a:ea typeface="Calibri" panose="020F0502020204030204" pitchFamily="34" charset="0"/>
                <a:cs typeface="Times New Roman" panose="02020603050405020304" pitchFamily="18" charset="0"/>
                <a:hlinkClick r:id="rId40">
                  <a:extLst>
                    <a:ext uri="{A12FA001-AC4F-418D-AE19-62706E023703}">
                      <ahyp:hlinkClr xmlns:ahyp="http://schemas.microsoft.com/office/drawing/2018/hyperlinkcolor" val="tx"/>
                    </a:ext>
                  </a:extLst>
                </a:hlinkClick>
              </a:rPr>
              <a:t>monument</a:t>
            </a:r>
            <a:r>
              <a:rPr lang="de-DE" i="1" u="sng" dirty="0">
                <a:latin typeface="Times New Roman" panose="02020603050405020304" pitchFamily="18" charset="0"/>
                <a:ea typeface="Calibri" panose="020F0502020204030204" pitchFamily="34" charset="0"/>
                <a:cs typeface="Times New Roman" panose="02020603050405020304" pitchFamily="18" charset="0"/>
              </a:rPr>
              <a:t>.</a:t>
            </a:r>
            <a:endParaRPr lang="de-DE" sz="1400" u="sng"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07429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731071" y="349756"/>
            <a:ext cx="6808274" cy="593304"/>
          </a:xfrm>
          <a:prstGeom prst="rect">
            <a:avLst/>
          </a:prstGeom>
        </p:spPr>
        <p:txBody>
          <a:bodyPr wrap="none">
            <a:spAutoFit/>
          </a:bodyPr>
          <a:lstStyle/>
          <a:p>
            <a:pPr algn="ctr">
              <a:lnSpc>
                <a:spcPct val="107000"/>
              </a:lnSpc>
              <a:spcAft>
                <a:spcPts val="0"/>
              </a:spcAft>
            </a:pPr>
            <a:r>
              <a:rPr lang="de-DE" sz="3200" dirty="0">
                <a:latin typeface="Times New Roman" panose="02020603050405020304" pitchFamily="18" charset="0"/>
                <a:ea typeface="Times New Roman" panose="02020603050405020304" pitchFamily="18" charset="0"/>
                <a:cs typeface="Times New Roman" panose="02020603050405020304" pitchFamily="18" charset="0"/>
              </a:rPr>
              <a:t>Die Altstädte von Stralsund und Wismar</a:t>
            </a:r>
            <a:endParaRPr lang="de-DE"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2"/>
          <p:cNvSpPr>
            <a:spLocks noChangeArrowheads="1"/>
          </p:cNvSpPr>
          <p:nvPr/>
        </p:nvSpPr>
        <p:spPr bwMode="auto">
          <a:xfrm>
            <a:off x="0" y="0"/>
            <a:ext cx="953719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pic>
        <p:nvPicPr>
          <p:cNvPr id="4097" name="Bild 6" descr="Bildergebnis für altstadt stralsund und wism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2431" y="3701449"/>
            <a:ext cx="3749040" cy="263239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3624551" y="1103815"/>
            <a:ext cx="8015761" cy="2416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br>
              <a:rPr kumimoji="0" lang="de-DE" altLang="de-DE"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kumimoji="0" lang="de-DE" altLang="de-DE"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Die Altstädte von Stralsund und Wismar liegen beide in Mecklenburg – Vorpommern.</a:t>
            </a:r>
            <a:r>
              <a:rPr kumimoji="0" lang="de-DE" altLang="de-DE"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de-DE" altLang="de-DE"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Gegründet wurde Stralsund im Jahr 1234 und Wismar im Jahr 1229.Die Altstadt gehören seit dem 27. Juni 2002 zum UNESCO –Welterbe, doch die Städte gehören nur teilweise dazu von Stralsund 80ha und Wismar 88ha, sie gehören ebenso zur Hanse. Die Hanse war das Kaufmännische Verbündens zwischen den Norddeutschen Städten im 17.jahrhundert.</a:t>
            </a:r>
            <a:endParaRPr kumimoji="0" lang="de-DE" altLang="de-DE" sz="2000" b="0" i="0" u="none" strike="noStrike" cap="none" normalizeH="0" baseline="0" dirty="0">
              <a:ln>
                <a:noFill/>
              </a:ln>
              <a:solidFill>
                <a:schemeClr val="tx1"/>
              </a:solidFill>
              <a:effectLst/>
              <a:latin typeface="Arial" panose="020B0604020202020204" pitchFamily="34" charset="0"/>
            </a:endParaRPr>
          </a:p>
        </p:txBody>
      </p:sp>
      <p:sp>
        <p:nvSpPr>
          <p:cNvPr id="6" name="Rectangle 5"/>
          <p:cNvSpPr>
            <a:spLocks noChangeArrowheads="1"/>
          </p:cNvSpPr>
          <p:nvPr/>
        </p:nvSpPr>
        <p:spPr bwMode="auto">
          <a:xfrm>
            <a:off x="128016" y="249524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pic>
        <p:nvPicPr>
          <p:cNvPr id="4100" name="Bild 1" descr="https://encrypted-tbn0.gstatic.com/images?q=tbn:ANd9GcQ2giHlTa0pfhQ2ai3BvzwVWU4DeGXKTIfkD2Wgx1fqPgITIuKtHg&amp;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1929" y="1580434"/>
            <a:ext cx="1388992" cy="185702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a:spLocks noChangeArrowheads="1"/>
          </p:cNvSpPr>
          <p:nvPr/>
        </p:nvSpPr>
        <p:spPr bwMode="auto">
          <a:xfrm>
            <a:off x="462477" y="4133240"/>
            <a:ext cx="6324148" cy="2200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br>
              <a:rPr kumimoji="0" lang="de-DE" altLang="de-DE"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kumimoji="0" lang="de-DE" altLang="de-DE" b="0" i="1"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The </a:t>
            </a:r>
            <a:r>
              <a:rPr kumimoji="0" lang="de-DE" altLang="de-DE" b="0" i="1"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old</a:t>
            </a:r>
            <a:r>
              <a:rPr kumimoji="0" lang="de-DE" altLang="de-DE" b="0" i="1"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de-DE" altLang="de-DE" b="0" i="1"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towns</a:t>
            </a:r>
            <a:r>
              <a:rPr kumimoji="0" lang="de-DE" altLang="de-DE" b="0" i="1"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de-DE" altLang="de-DE" b="0" i="1"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of</a:t>
            </a:r>
            <a:r>
              <a:rPr kumimoji="0" lang="de-DE" altLang="de-DE" b="0" i="1"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Stralsund </a:t>
            </a:r>
            <a:r>
              <a:rPr kumimoji="0" lang="de-DE" altLang="de-DE" b="0" i="1"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and</a:t>
            </a:r>
            <a:r>
              <a:rPr kumimoji="0" lang="de-DE" altLang="de-DE" b="0" i="1"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Wismar </a:t>
            </a:r>
            <a:r>
              <a:rPr kumimoji="0" lang="de-DE" altLang="de-DE" b="0" i="1"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are</a:t>
            </a:r>
            <a:r>
              <a:rPr kumimoji="0" lang="de-DE" altLang="de-DE" b="0" i="1"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de-DE" altLang="de-DE" b="0" i="1"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both</a:t>
            </a:r>
            <a:r>
              <a:rPr kumimoji="0" lang="de-DE" altLang="de-DE" b="0" i="1"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de-DE" altLang="de-DE" b="0" i="1"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located</a:t>
            </a:r>
            <a:r>
              <a:rPr kumimoji="0" lang="de-DE" altLang="de-DE" b="0" i="1"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in Mecklenburg -Vorpommern. Stralsund was </a:t>
            </a:r>
            <a:r>
              <a:rPr kumimoji="0" lang="de-DE" altLang="de-DE" b="0" i="1"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founded</a:t>
            </a:r>
            <a:r>
              <a:rPr kumimoji="0" lang="de-DE" altLang="de-DE" b="0" i="1"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in 1234 </a:t>
            </a:r>
            <a:r>
              <a:rPr kumimoji="0" lang="de-DE" altLang="de-DE" b="0" i="1"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and</a:t>
            </a:r>
            <a:r>
              <a:rPr kumimoji="0" lang="de-DE" altLang="de-DE" b="0" i="1"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Wismar in 1229, </a:t>
            </a:r>
            <a:r>
              <a:rPr kumimoji="0" lang="de-DE" altLang="de-DE" b="0" i="1"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and</a:t>
            </a:r>
            <a:r>
              <a:rPr kumimoji="0" lang="de-DE" altLang="de-DE" b="0" i="1"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de-DE" altLang="de-DE" b="0" i="1"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the</a:t>
            </a:r>
            <a:r>
              <a:rPr kumimoji="0" lang="de-DE" altLang="de-DE" b="0" i="1"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de-DE" altLang="de-DE" b="0" i="1"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old</a:t>
            </a:r>
            <a:r>
              <a:rPr kumimoji="0" lang="de-DE" altLang="de-DE" b="0" i="1"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de-DE" altLang="de-DE" b="0" i="1"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town</a:t>
            </a:r>
            <a:r>
              <a:rPr kumimoji="0" lang="de-DE" altLang="de-DE" b="0" i="1"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de-DE" altLang="de-DE" b="0" i="1"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has</a:t>
            </a:r>
            <a:r>
              <a:rPr kumimoji="0" lang="de-DE" altLang="de-DE" b="0" i="1"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de-DE" altLang="de-DE" b="0" i="1"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been</a:t>
            </a:r>
            <a:r>
              <a:rPr kumimoji="0" lang="de-DE" altLang="de-DE" b="0" i="1"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 UNESCO World </a:t>
            </a:r>
            <a:r>
              <a:rPr kumimoji="0" lang="de-DE" altLang="de-DE" b="0" i="1"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Heritage</a:t>
            </a:r>
            <a:r>
              <a:rPr kumimoji="0" lang="de-DE" altLang="de-DE" b="0" i="1"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Site </a:t>
            </a:r>
            <a:r>
              <a:rPr kumimoji="0" lang="de-DE" altLang="de-DE" b="0" i="1"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since</a:t>
            </a:r>
            <a:r>
              <a:rPr kumimoji="0" lang="de-DE" altLang="de-DE" b="0" i="1"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27 June 2002, but </a:t>
            </a:r>
            <a:r>
              <a:rPr kumimoji="0" lang="de-DE" altLang="de-DE" b="0" i="1"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the</a:t>
            </a:r>
            <a:r>
              <a:rPr kumimoji="0" lang="de-DE" altLang="de-DE" b="0" i="1"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de-DE" altLang="de-DE" b="0" i="1"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cities</a:t>
            </a:r>
            <a:r>
              <a:rPr kumimoji="0" lang="de-DE" altLang="de-DE" b="0" i="1"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de-DE" altLang="de-DE" b="0" i="1"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of</a:t>
            </a:r>
            <a:r>
              <a:rPr kumimoji="0" lang="de-DE" altLang="de-DE" b="0" i="1"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Stralsund 80ha </a:t>
            </a:r>
            <a:r>
              <a:rPr kumimoji="0" lang="de-DE" altLang="de-DE" b="0" i="1"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and</a:t>
            </a:r>
            <a:r>
              <a:rPr kumimoji="0" lang="de-DE" altLang="de-DE" b="0" i="1"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Wismar 88ha </a:t>
            </a:r>
            <a:r>
              <a:rPr kumimoji="0" lang="de-DE" altLang="de-DE" b="0" i="1"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are</a:t>
            </a:r>
            <a:r>
              <a:rPr kumimoji="0" lang="de-DE" altLang="de-DE" b="0" i="1"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de-DE" altLang="de-DE" b="0" i="1"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only</a:t>
            </a:r>
            <a:r>
              <a:rPr kumimoji="0" lang="de-DE" altLang="de-DE" b="0" i="1"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de-DE" altLang="de-DE" b="0" i="1"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partly</a:t>
            </a:r>
            <a:r>
              <a:rPr kumimoji="0" lang="de-DE" altLang="de-DE" b="0" i="1"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de-DE" altLang="de-DE" b="0" i="1"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part</a:t>
            </a:r>
            <a:r>
              <a:rPr kumimoji="0" lang="de-DE" altLang="de-DE" b="0" i="1"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de-DE" altLang="de-DE" b="0" i="1"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of</a:t>
            </a:r>
            <a:r>
              <a:rPr kumimoji="0" lang="de-DE" altLang="de-DE" b="0" i="1"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de-DE" altLang="de-DE" b="0" i="1"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it</a:t>
            </a:r>
            <a:r>
              <a:rPr kumimoji="0" lang="de-DE" altLang="de-DE" b="0" i="1"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de-DE" altLang="de-DE" b="0" i="1"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they</a:t>
            </a:r>
            <a:r>
              <a:rPr kumimoji="0" lang="de-DE" altLang="de-DE" b="0" i="1"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also </a:t>
            </a:r>
            <a:r>
              <a:rPr kumimoji="0" lang="de-DE" altLang="de-DE" b="0" i="1"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belong</a:t>
            </a:r>
            <a:r>
              <a:rPr kumimoji="0" lang="de-DE" altLang="de-DE" b="0" i="1"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de-DE" altLang="de-DE" b="0" i="1"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to</a:t>
            </a:r>
            <a:r>
              <a:rPr kumimoji="0" lang="de-DE" altLang="de-DE" b="0" i="1"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de-DE" altLang="de-DE" b="0" i="1"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the</a:t>
            </a:r>
            <a:r>
              <a:rPr kumimoji="0" lang="de-DE" altLang="de-DE" b="0" i="1"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de-DE" altLang="de-DE" b="0" i="1"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Hanseatic</a:t>
            </a:r>
            <a:r>
              <a:rPr kumimoji="0" lang="de-DE" altLang="de-DE" b="0" i="1"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League. The </a:t>
            </a:r>
            <a:r>
              <a:rPr kumimoji="0" lang="de-DE" altLang="de-DE" b="0" i="1"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Hanseatic</a:t>
            </a:r>
            <a:r>
              <a:rPr kumimoji="0" lang="de-DE" altLang="de-DE" b="0" i="1"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League was </a:t>
            </a:r>
            <a:r>
              <a:rPr kumimoji="0" lang="de-DE" altLang="de-DE" b="0" i="1"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the</a:t>
            </a:r>
            <a:r>
              <a:rPr kumimoji="0" lang="de-DE" altLang="de-DE" b="0" i="1"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de-DE" altLang="de-DE" b="0" i="1"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commercial</a:t>
            </a:r>
            <a:r>
              <a:rPr kumimoji="0" lang="de-DE" altLang="de-DE" b="0" i="1"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de-DE" altLang="de-DE" b="0" i="1"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alliance</a:t>
            </a:r>
            <a:r>
              <a:rPr kumimoji="0" lang="de-DE" altLang="de-DE" b="0" i="1"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de-DE" altLang="de-DE" b="0" i="1"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between</a:t>
            </a:r>
            <a:r>
              <a:rPr kumimoji="0" lang="de-DE" altLang="de-DE" b="0" i="1"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de-DE" altLang="de-DE" b="0" i="1"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the</a:t>
            </a:r>
            <a:r>
              <a:rPr kumimoji="0" lang="de-DE" altLang="de-DE" b="0" i="1"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North German </a:t>
            </a:r>
            <a:r>
              <a:rPr kumimoji="0" lang="de-DE" altLang="de-DE" b="0" i="1"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cities</a:t>
            </a:r>
            <a:r>
              <a:rPr kumimoji="0" lang="de-DE" altLang="de-DE" b="0" i="1"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in </a:t>
            </a:r>
            <a:r>
              <a:rPr kumimoji="0" lang="de-DE" altLang="de-DE" b="0" i="1"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the</a:t>
            </a:r>
            <a:r>
              <a:rPr kumimoji="0" lang="de-DE" altLang="de-DE" b="0" i="1"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17th </a:t>
            </a:r>
            <a:r>
              <a:rPr kumimoji="0" lang="de-DE" altLang="de-DE" b="0" i="1"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century</a:t>
            </a:r>
            <a:r>
              <a:rPr kumimoji="0" lang="de-DE" altLang="de-DE" b="0" i="1"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de-DE" altLang="de-DE"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826855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4097197" y="153522"/>
            <a:ext cx="3321743" cy="593304"/>
          </a:xfrm>
          <a:prstGeom prst="rect">
            <a:avLst/>
          </a:prstGeom>
        </p:spPr>
        <p:txBody>
          <a:bodyPr wrap="none">
            <a:spAutoFit/>
          </a:bodyPr>
          <a:lstStyle/>
          <a:p>
            <a:pPr algn="ctr">
              <a:lnSpc>
                <a:spcPct val="107000"/>
              </a:lnSpc>
              <a:spcAft>
                <a:spcPts val="800"/>
              </a:spcAft>
            </a:pPr>
            <a:r>
              <a:rPr lang="de-DE" sz="3200" dirty="0">
                <a:latin typeface="Times New Roman" panose="02020603050405020304" pitchFamily="18" charset="0"/>
                <a:ea typeface="Calibri" panose="020F0502020204030204" pitchFamily="34" charset="0"/>
                <a:cs typeface="Times New Roman" panose="02020603050405020304" pitchFamily="18" charset="0"/>
              </a:rPr>
              <a:t>Hansestadt Lübeck</a:t>
            </a:r>
            <a:endParaRPr lang="de-DE"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Grafik 2" descr="Bildergebnis für hansestadt lübeck altstad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6834" y="1069340"/>
            <a:ext cx="3948099" cy="2439173"/>
          </a:xfrm>
          <a:prstGeom prst="rect">
            <a:avLst/>
          </a:prstGeom>
          <a:noFill/>
          <a:ln>
            <a:noFill/>
          </a:ln>
        </p:spPr>
      </p:pic>
      <p:sp>
        <p:nvSpPr>
          <p:cNvPr id="4" name="Rectangle 1"/>
          <p:cNvSpPr>
            <a:spLocks noChangeArrowheads="1"/>
          </p:cNvSpPr>
          <p:nvPr/>
        </p:nvSpPr>
        <p:spPr bwMode="auto">
          <a:xfrm>
            <a:off x="4618383" y="1530016"/>
            <a:ext cx="7573617" cy="115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Lübeck ist eine norddeutsche Stadt, die sich durch ihre Gebäude im Stil der Backsteingotik auszeichnet. Diese entstanden im Mittelalter, als Lübeck die Hauptstadt der Hanse war. Das </a:t>
            </a:r>
            <a:r>
              <a:rPr kumimoji="0" lang="de-DE" altLang="de-DE"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Holstertor</a:t>
            </a:r>
            <a:r>
              <a:rPr kumimoji="0" lang="de-DE" altLang="de-DE"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aus Ziegeln, das 1478 fertiggestellt wurde und dazu diente, die Altstadt auf einer Insel in der Trave abzuschirmen. </a:t>
            </a:r>
            <a:endParaRPr kumimoji="0" lang="de-DE" altLang="de-DE" b="0" i="0" u="none" strike="noStrike" cap="none" normalizeH="0" baseline="0" dirty="0">
              <a:ln>
                <a:noFill/>
              </a:ln>
              <a:solidFill>
                <a:schemeClr val="tx1"/>
              </a:solidFill>
              <a:effectLst/>
              <a:latin typeface="Arial" panose="020B0604020202020204" pitchFamily="34" charset="0"/>
            </a:endParaRPr>
          </a:p>
        </p:txBody>
      </p:sp>
      <p:sp>
        <p:nvSpPr>
          <p:cNvPr id="6" name="Rectangle 2"/>
          <p:cNvSpPr>
            <a:spLocks noChangeArrowheads="1"/>
          </p:cNvSpPr>
          <p:nvPr/>
        </p:nvSpPr>
        <p:spPr bwMode="auto">
          <a:xfrm>
            <a:off x="307587" y="3701707"/>
            <a:ext cx="4684644" cy="2508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Lübeck </a:t>
            </a:r>
            <a:r>
              <a:rPr kumimoji="0" lang="de-DE" altLang="de-DE" sz="20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is</a:t>
            </a:r>
            <a:r>
              <a:rPr kumimoji="0" lang="de-DE" altLang="de-DE" sz="20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 northern German </a:t>
            </a:r>
            <a:r>
              <a:rPr kumimoji="0" lang="de-DE" altLang="de-DE" sz="20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city</a:t>
            </a:r>
            <a:r>
              <a:rPr kumimoji="0" lang="de-DE" altLang="de-DE" sz="20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de-DE" altLang="de-DE" sz="20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which</a:t>
            </a:r>
            <a:r>
              <a:rPr kumimoji="0" lang="de-DE" altLang="de-DE" sz="20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de-DE" altLang="de-DE" sz="20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is</a:t>
            </a:r>
            <a:r>
              <a:rPr kumimoji="0" lang="de-DE" altLang="de-DE" sz="20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de-DE" altLang="de-DE" sz="20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characterized</a:t>
            </a:r>
            <a:r>
              <a:rPr kumimoji="0" lang="de-DE" altLang="de-DE" sz="20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de-DE" altLang="de-DE" sz="20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by</a:t>
            </a:r>
            <a:r>
              <a:rPr kumimoji="0" lang="de-DE" altLang="de-DE" sz="20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de-DE" altLang="de-DE" sz="20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its</a:t>
            </a:r>
            <a:r>
              <a:rPr kumimoji="0" lang="de-DE" altLang="de-DE" sz="20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de-DE" altLang="de-DE" sz="20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buildings</a:t>
            </a:r>
            <a:r>
              <a:rPr kumimoji="0" lang="de-DE" altLang="de-DE" sz="20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in </a:t>
            </a:r>
            <a:r>
              <a:rPr kumimoji="0" lang="de-DE" altLang="de-DE" sz="20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the</a:t>
            </a:r>
            <a:r>
              <a:rPr kumimoji="0" lang="de-DE" altLang="de-DE" sz="20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style </a:t>
            </a:r>
            <a:r>
              <a:rPr kumimoji="0" lang="de-DE" altLang="de-DE" sz="20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of</a:t>
            </a:r>
            <a:r>
              <a:rPr kumimoji="0" lang="de-DE" altLang="de-DE" sz="20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de-DE" altLang="de-DE" sz="20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brick</a:t>
            </a:r>
            <a:r>
              <a:rPr kumimoji="0" lang="de-DE" altLang="de-DE" sz="20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de-DE" altLang="de-DE" sz="20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Gothic</a:t>
            </a:r>
            <a:r>
              <a:rPr kumimoji="0" lang="de-DE" altLang="de-DE" sz="20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These </a:t>
            </a:r>
            <a:r>
              <a:rPr kumimoji="0" lang="de-DE" altLang="de-DE" sz="20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originated</a:t>
            </a:r>
            <a:r>
              <a:rPr kumimoji="0" lang="de-DE" altLang="de-DE" sz="20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in </a:t>
            </a:r>
            <a:r>
              <a:rPr kumimoji="0" lang="de-DE" altLang="de-DE" sz="20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the</a:t>
            </a:r>
            <a:r>
              <a:rPr kumimoji="0" lang="de-DE" altLang="de-DE" sz="20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de-DE" altLang="de-DE" sz="20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Middle</a:t>
            </a:r>
            <a:r>
              <a:rPr kumimoji="0" lang="de-DE" altLang="de-DE" sz="20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Ages </a:t>
            </a:r>
            <a:r>
              <a:rPr kumimoji="0" lang="de-DE" altLang="de-DE" sz="20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when</a:t>
            </a:r>
            <a:r>
              <a:rPr kumimoji="0" lang="de-DE" altLang="de-DE" sz="20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Lübeck was </a:t>
            </a:r>
            <a:r>
              <a:rPr kumimoji="0" lang="de-DE" altLang="de-DE" sz="20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the</a:t>
            </a:r>
            <a:r>
              <a:rPr kumimoji="0" lang="de-DE" altLang="de-DE" sz="20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de-DE" altLang="de-DE" sz="20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capital</a:t>
            </a:r>
            <a:r>
              <a:rPr kumimoji="0" lang="de-DE" altLang="de-DE" sz="20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de-DE" altLang="de-DE" sz="20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of</a:t>
            </a:r>
            <a:r>
              <a:rPr kumimoji="0" lang="de-DE" altLang="de-DE" sz="20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de-DE" altLang="de-DE" sz="20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the</a:t>
            </a:r>
            <a:r>
              <a:rPr kumimoji="0" lang="de-DE" altLang="de-DE" sz="20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de-DE" altLang="de-DE" sz="20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Hanseatic</a:t>
            </a:r>
            <a:r>
              <a:rPr kumimoji="0" lang="de-DE" altLang="de-DE" sz="20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League. The </a:t>
            </a:r>
            <a:r>
              <a:rPr kumimoji="0" lang="de-DE" altLang="de-DE" sz="20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brick</a:t>
            </a:r>
            <a:r>
              <a:rPr kumimoji="0" lang="de-DE" altLang="de-DE" sz="20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de-DE" altLang="de-DE" sz="20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holster</a:t>
            </a:r>
            <a:r>
              <a:rPr kumimoji="0" lang="de-DE" altLang="de-DE" sz="20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de-DE" altLang="de-DE" sz="20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gate</a:t>
            </a:r>
            <a:r>
              <a:rPr kumimoji="0" lang="de-DE" altLang="de-DE" sz="20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de-DE" altLang="de-DE" sz="20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which</a:t>
            </a:r>
            <a:r>
              <a:rPr kumimoji="0" lang="de-DE" altLang="de-DE" sz="20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was </a:t>
            </a:r>
            <a:r>
              <a:rPr kumimoji="0" lang="de-DE" altLang="de-DE" sz="20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completed</a:t>
            </a:r>
            <a:r>
              <a:rPr kumimoji="0" lang="de-DE" altLang="de-DE" sz="20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in 1478 </a:t>
            </a:r>
            <a:r>
              <a:rPr kumimoji="0" lang="de-DE" altLang="de-DE" sz="20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and</a:t>
            </a:r>
            <a:r>
              <a:rPr kumimoji="0" lang="de-DE" altLang="de-DE" sz="20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was </a:t>
            </a:r>
            <a:r>
              <a:rPr kumimoji="0" lang="de-DE" altLang="de-DE" sz="20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used</a:t>
            </a:r>
            <a:r>
              <a:rPr kumimoji="0" lang="de-DE" altLang="de-DE" sz="20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de-DE" altLang="de-DE" sz="20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to</a:t>
            </a:r>
            <a:r>
              <a:rPr kumimoji="0" lang="de-DE" altLang="de-DE" sz="20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de-DE" altLang="de-DE" sz="20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shield</a:t>
            </a:r>
            <a:r>
              <a:rPr kumimoji="0" lang="de-DE" altLang="de-DE" sz="20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de-DE" altLang="de-DE" sz="20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the</a:t>
            </a:r>
            <a:r>
              <a:rPr kumimoji="0" lang="de-DE" altLang="de-DE" sz="20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de-DE" altLang="de-DE" sz="20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old</a:t>
            </a:r>
            <a:r>
              <a:rPr kumimoji="0" lang="de-DE" altLang="de-DE" sz="20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de-DE" altLang="de-DE" sz="20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town</a:t>
            </a:r>
            <a:r>
              <a:rPr kumimoji="0" lang="de-DE" altLang="de-DE" sz="20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on an </a:t>
            </a:r>
            <a:r>
              <a:rPr kumimoji="0" lang="de-DE" altLang="de-DE" sz="20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island</a:t>
            </a:r>
            <a:r>
              <a:rPr kumimoji="0" lang="de-DE" altLang="de-DE" sz="20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in </a:t>
            </a:r>
            <a:r>
              <a:rPr kumimoji="0" lang="de-DE" altLang="de-DE" sz="20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the</a:t>
            </a:r>
            <a:r>
              <a:rPr kumimoji="0" lang="de-DE" altLang="de-DE" sz="20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de-DE" altLang="de-DE" sz="20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trave</a:t>
            </a:r>
            <a:r>
              <a:rPr kumimoji="0" lang="de-DE" altLang="de-DE" sz="20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kumimoji="0" lang="de-DE" altLang="de-DE" sz="2000" b="0" i="0" u="none" strike="noStrike" cap="none" normalizeH="0" baseline="0" dirty="0">
                <a:ln>
                  <a:noFill/>
                </a:ln>
                <a:solidFill>
                  <a:schemeClr val="tx1"/>
                </a:solidFill>
                <a:effectLst/>
              </a:rPr>
              <a:t> </a:t>
            </a:r>
            <a:endParaRPr kumimoji="0" lang="de-DE" altLang="de-DE" sz="2000" b="0" i="0" u="none" strike="noStrike" cap="none" normalizeH="0" baseline="0" dirty="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5917097" y="3281148"/>
            <a:ext cx="604961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sp>
        <p:nvSpPr>
          <p:cNvPr id="9" name="Rectangle 6"/>
          <p:cNvSpPr>
            <a:spLocks noChangeArrowheads="1"/>
          </p:cNvSpPr>
          <p:nvPr/>
        </p:nvSpPr>
        <p:spPr bwMode="auto">
          <a:xfrm>
            <a:off x="5138530" y="3059564"/>
            <a:ext cx="7053470" cy="815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Dies ist das Wahrzeichen der Stadt L</a:t>
            </a:r>
            <a:r>
              <a:rPr kumimoji="0" lang="de-DE" altLang="de-DE"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ü</a:t>
            </a:r>
            <a:r>
              <a:rPr kumimoji="0" lang="de-DE" altLang="de-DE"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beck. Dieses Geb</a:t>
            </a:r>
            <a:r>
              <a:rPr kumimoji="0" lang="de-DE" altLang="de-DE"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ä</a:t>
            </a:r>
            <a:r>
              <a:rPr kumimoji="0" lang="de-DE" altLang="de-DE"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ude nennt sich </a:t>
            </a:r>
            <a:r>
              <a:rPr kumimoji="0" lang="de-DE" altLang="de-DE"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Holstertor</a:t>
            </a:r>
            <a:r>
              <a:rPr kumimoji="0" lang="de-DE" altLang="de-DE"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de-DE" altLang="de-DE" sz="14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pic>
        <p:nvPicPr>
          <p:cNvPr id="5131" name="Grafik 10" descr="Bildergebnis für hansestadt lübeck 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07487" y="4774586"/>
            <a:ext cx="1605997" cy="1828233"/>
          </a:xfrm>
          <a:prstGeom prst="rect">
            <a:avLst/>
          </a:prstGeom>
          <a:noFill/>
          <a:extLst>
            <a:ext uri="{909E8E84-426E-40DD-AFC4-6F175D3DCCD1}">
              <a14:hiddenFill xmlns:a14="http://schemas.microsoft.com/office/drawing/2010/main">
                <a:solidFill>
                  <a:srgbClr val="FFFFFF"/>
                </a:solidFill>
              </a14:hiddenFill>
            </a:ext>
          </a:extLst>
        </p:spPr>
      </p:pic>
      <p:pic>
        <p:nvPicPr>
          <p:cNvPr id="19" name="Grafik 18" descr="Bildergebnis für hansestadt lübeck wichtige information"/>
          <p:cNvPicPr/>
          <p:nvPr/>
        </p:nvPicPr>
        <p:blipFill>
          <a:blip r:embed="rId4">
            <a:extLst>
              <a:ext uri="{28A0092B-C50C-407E-A947-70E740481C1C}">
                <a14:useLocalDpi xmlns:a14="http://schemas.microsoft.com/office/drawing/2010/main" val="0"/>
              </a:ext>
            </a:extLst>
          </a:blip>
          <a:srcRect/>
          <a:stretch>
            <a:fillRect/>
          </a:stretch>
        </p:blipFill>
        <p:spPr bwMode="auto">
          <a:xfrm>
            <a:off x="5917097" y="3347332"/>
            <a:ext cx="3688715" cy="2458720"/>
          </a:xfrm>
          <a:prstGeom prst="rect">
            <a:avLst/>
          </a:prstGeom>
          <a:noFill/>
          <a:ln>
            <a:noFill/>
          </a:ln>
        </p:spPr>
      </p:pic>
    </p:spTree>
    <p:extLst>
      <p:ext uri="{BB962C8B-B14F-4D97-AF65-F5344CB8AC3E}">
        <p14:creationId xmlns:p14="http://schemas.microsoft.com/office/powerpoint/2010/main" val="3515871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3324346" y="421877"/>
            <a:ext cx="5813451" cy="468077"/>
          </a:xfrm>
          <a:prstGeom prst="rect">
            <a:avLst/>
          </a:prstGeom>
        </p:spPr>
        <p:txBody>
          <a:bodyPr wrap="none">
            <a:spAutoFit/>
          </a:bodyPr>
          <a:lstStyle/>
          <a:p>
            <a:pPr>
              <a:lnSpc>
                <a:spcPct val="107000"/>
              </a:lnSpc>
              <a:spcAft>
                <a:spcPts val="800"/>
              </a:spcAft>
            </a:pPr>
            <a:r>
              <a:rPr lang="de-DE" sz="2400" u="sng" dirty="0">
                <a:latin typeface="Times New Roman" panose="02020603050405020304" pitchFamily="18" charset="0"/>
                <a:ea typeface="Calibri" panose="020F0502020204030204" pitchFamily="34" charset="0"/>
                <a:cs typeface="Times New Roman" panose="02020603050405020304" pitchFamily="18" charset="0"/>
              </a:rPr>
              <a:t>Höhlen &amp; Eiszeitkunst der Schwäbischen Alb</a:t>
            </a:r>
            <a:endParaRPr lang="de-DE"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hteck 2"/>
          <p:cNvSpPr/>
          <p:nvPr/>
        </p:nvSpPr>
        <p:spPr>
          <a:xfrm>
            <a:off x="404191" y="976767"/>
            <a:ext cx="6096000" cy="1200329"/>
          </a:xfrm>
          <a:prstGeom prst="rect">
            <a:avLst/>
          </a:prstGeom>
        </p:spPr>
        <p:txBody>
          <a:bodyPr>
            <a:spAutoFit/>
          </a:bodyPr>
          <a:lstStyle/>
          <a:p>
            <a:r>
              <a:rPr lang="de-DE" dirty="0">
                <a:latin typeface="Times New Roman" panose="02020603050405020304" pitchFamily="18" charset="0"/>
                <a:ea typeface="Calibri" panose="020F0502020204030204" pitchFamily="34" charset="0"/>
              </a:rPr>
              <a:t>Höhlen und Eiszeitkunst der Schwäbisch Alb umfasst die Fundorte der ältesten mobilen Kunstwerke der Welt. Man kann mehrere Höhlen der Schwäbisch Alb besuchen in denen man freigelegte Schmuck und Kunstwerke sehen kann.</a:t>
            </a:r>
            <a:endParaRPr lang="de-DE" dirty="0"/>
          </a:p>
        </p:txBody>
      </p:sp>
      <p:sp>
        <p:nvSpPr>
          <p:cNvPr id="4" name="Rechteck 3"/>
          <p:cNvSpPr/>
          <p:nvPr/>
        </p:nvSpPr>
        <p:spPr>
          <a:xfrm>
            <a:off x="5483086" y="1961059"/>
            <a:ext cx="6096000" cy="1574149"/>
          </a:xfrm>
          <a:prstGeom prst="rect">
            <a:avLst/>
          </a:prstGeom>
        </p:spPr>
        <p:txBody>
          <a:bodyPr>
            <a:spAutoFit/>
          </a:bodyPr>
          <a:lstStyle/>
          <a:p>
            <a:pPr>
              <a:lnSpc>
                <a:spcPct val="107000"/>
              </a:lnSpc>
              <a:spcAft>
                <a:spcPts val="800"/>
              </a:spcAft>
            </a:pPr>
            <a:r>
              <a:rPr lang="de-DE" u="sng" dirty="0">
                <a:latin typeface="Times New Roman" panose="02020603050405020304" pitchFamily="18" charset="0"/>
                <a:ea typeface="Calibri" panose="020F0502020204030204" pitchFamily="34" charset="0"/>
                <a:cs typeface="Times New Roman" panose="02020603050405020304" pitchFamily="18" charset="0"/>
              </a:rPr>
              <a:t>Aber woher kommen diese Werke? </a:t>
            </a:r>
            <a:r>
              <a:rPr lang="de-DE" dirty="0">
                <a:latin typeface="Times New Roman" panose="02020603050405020304" pitchFamily="18" charset="0"/>
                <a:ea typeface="Calibri" panose="020F0502020204030204" pitchFamily="34" charset="0"/>
                <a:cs typeface="Times New Roman" panose="02020603050405020304" pitchFamily="18" charset="0"/>
              </a:rPr>
              <a:t> Die ersten modernen Menschen ließen sich in der letzten Eiszeit vor 43.000 Jahren in Europa nieder. Natürlich gingen sie auch in die Schutz bietenden Höhlen der Schwäbisch Alb. Dort hinterließen sie die ältesten mobilen Kunstwerke der Welt. </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2"/>
          <p:cNvSpPr>
            <a:spLocks noChangeArrowheads="1"/>
          </p:cNvSpPr>
          <p:nvPr/>
        </p:nvSpPr>
        <p:spPr bwMode="auto">
          <a:xfrm>
            <a:off x="298173" y="4305514"/>
            <a:ext cx="6202018" cy="187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Caves </a:t>
            </a:r>
            <a:r>
              <a:rPr kumimoji="0" lang="de-DE" altLang="de-DE" sz="1400" b="0" i="1"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and</a:t>
            </a:r>
            <a:r>
              <a:rPr kumimoji="0" lang="de-DE" altLang="de-DE" sz="1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de-DE" altLang="de-DE" sz="1400" b="0" i="1"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ice</a:t>
            </a:r>
            <a:r>
              <a:rPr kumimoji="0" lang="de-DE" altLang="de-DE" sz="1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de-DE" altLang="de-DE" sz="1400" b="0" i="1"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age</a:t>
            </a:r>
            <a:r>
              <a:rPr kumimoji="0" lang="de-DE" altLang="de-DE" sz="1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de-DE" altLang="de-DE" sz="1400" b="0" i="1"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art</a:t>
            </a:r>
            <a:r>
              <a:rPr kumimoji="0" lang="de-DE" altLang="de-DE" sz="1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de-DE" altLang="de-DE" sz="1400" b="0" i="1"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of</a:t>
            </a:r>
            <a:r>
              <a:rPr kumimoji="0" lang="de-DE" altLang="de-DE" sz="1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de-DE" altLang="de-DE" sz="1400" b="0" i="1"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the</a:t>
            </a:r>
            <a:r>
              <a:rPr kumimoji="0" lang="de-DE" altLang="de-DE" sz="1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de-DE" altLang="de-DE" sz="1400" b="0" i="1"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Swabian</a:t>
            </a:r>
            <a:r>
              <a:rPr kumimoji="0" lang="de-DE" altLang="de-DE" sz="1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Alb </a:t>
            </a:r>
            <a:r>
              <a:rPr kumimoji="0" lang="de-DE" altLang="de-DE" sz="1400" b="0" i="1"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include</a:t>
            </a:r>
            <a:r>
              <a:rPr kumimoji="0" lang="de-DE" altLang="de-DE" sz="1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de-DE" altLang="de-DE" sz="1400" b="0" i="1"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the</a:t>
            </a:r>
            <a:r>
              <a:rPr kumimoji="0" lang="de-DE" altLang="de-DE" sz="1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de-DE" altLang="de-DE" sz="1400" b="0" i="1"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sites</a:t>
            </a:r>
            <a:r>
              <a:rPr kumimoji="0" lang="de-DE" altLang="de-DE" sz="1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de-DE" altLang="de-DE" sz="1400" b="0" i="1"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of</a:t>
            </a:r>
            <a:r>
              <a:rPr kumimoji="0" lang="de-DE" altLang="de-DE" sz="1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de-DE" altLang="de-DE" sz="1400" b="0" i="1"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the</a:t>
            </a:r>
            <a:r>
              <a:rPr kumimoji="0" lang="de-DE" altLang="de-DE" sz="1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de-DE" altLang="de-DE" sz="1400" b="0" i="1"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oldest</a:t>
            </a:r>
            <a:r>
              <a:rPr kumimoji="0" lang="de-DE" altLang="de-DE" sz="1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mobile </a:t>
            </a:r>
            <a:r>
              <a:rPr kumimoji="0" lang="de-DE" altLang="de-DE" sz="1400" b="0" i="1"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works</a:t>
            </a:r>
            <a:r>
              <a:rPr kumimoji="0" lang="de-DE" altLang="de-DE" sz="1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de-DE" altLang="de-DE" sz="1400" b="0" i="1"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of</a:t>
            </a:r>
            <a:r>
              <a:rPr kumimoji="0" lang="de-DE" altLang="de-DE" sz="1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de-DE" altLang="de-DE" sz="1400" b="0" i="1"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art</a:t>
            </a:r>
            <a:r>
              <a:rPr kumimoji="0" lang="de-DE" altLang="de-DE" sz="1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in </a:t>
            </a:r>
            <a:r>
              <a:rPr kumimoji="0" lang="de-DE" altLang="de-DE" sz="1400" b="0" i="1"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the</a:t>
            </a:r>
            <a:r>
              <a:rPr kumimoji="0" lang="de-DE" altLang="de-DE" sz="1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de-DE" altLang="de-DE" sz="1400" b="0" i="1"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world</a:t>
            </a:r>
            <a:r>
              <a:rPr kumimoji="0" lang="de-DE" altLang="de-DE" sz="1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de-DE" altLang="de-DE" sz="1400" b="0" i="1"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You</a:t>
            </a:r>
            <a:r>
              <a:rPr kumimoji="0" lang="de-DE" altLang="de-DE" sz="1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de-DE" altLang="de-DE" sz="1400" b="0" i="1"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can</a:t>
            </a:r>
            <a:r>
              <a:rPr kumimoji="0" lang="de-DE" altLang="de-DE" sz="1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de-DE" altLang="de-DE" sz="1400" b="0" i="1"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visit</a:t>
            </a:r>
            <a:r>
              <a:rPr kumimoji="0" lang="de-DE" altLang="de-DE" sz="1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de-DE" altLang="de-DE" sz="1400" b="0" i="1"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several</a:t>
            </a:r>
            <a:r>
              <a:rPr kumimoji="0" lang="de-DE" altLang="de-DE" sz="1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de-DE" altLang="de-DE" sz="1400" b="0" i="1"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caves</a:t>
            </a:r>
            <a:r>
              <a:rPr kumimoji="0" lang="de-DE" altLang="de-DE" sz="1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in </a:t>
            </a:r>
            <a:r>
              <a:rPr kumimoji="0" lang="de-DE" altLang="de-DE" sz="1400" b="0" i="1"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the</a:t>
            </a:r>
            <a:r>
              <a:rPr kumimoji="0" lang="de-DE" altLang="de-DE" sz="1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de-DE" altLang="de-DE" sz="1400" b="0" i="1"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Swabian</a:t>
            </a:r>
            <a:r>
              <a:rPr kumimoji="0" lang="de-DE" altLang="de-DE" sz="1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Alb </a:t>
            </a:r>
            <a:r>
              <a:rPr kumimoji="0" lang="de-DE" altLang="de-DE" sz="1400" b="0" i="1"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where</a:t>
            </a:r>
            <a:r>
              <a:rPr kumimoji="0" lang="de-DE" altLang="de-DE" sz="1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de-DE" altLang="de-DE" sz="1400" b="0" i="1"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you</a:t>
            </a:r>
            <a:r>
              <a:rPr kumimoji="0" lang="de-DE" altLang="de-DE" sz="1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de-DE" altLang="de-DE" sz="1400" b="0" i="1"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can</a:t>
            </a:r>
            <a:r>
              <a:rPr kumimoji="0" lang="de-DE" altLang="de-DE" sz="1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de-DE" altLang="de-DE" sz="1400" b="0" i="1"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see</a:t>
            </a:r>
            <a:r>
              <a:rPr kumimoji="0" lang="de-DE" altLang="de-DE" sz="1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de-DE" altLang="de-DE" sz="1400" b="0" i="1"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exposed</a:t>
            </a:r>
            <a:r>
              <a:rPr kumimoji="0" lang="de-DE" altLang="de-DE" sz="1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de-DE" altLang="de-DE" sz="1400" b="0" i="1"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jewellery</a:t>
            </a:r>
            <a:r>
              <a:rPr kumimoji="0" lang="de-DE" altLang="de-DE" sz="1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de-DE" altLang="de-DE" sz="1400" b="0" i="1"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and</a:t>
            </a:r>
            <a:r>
              <a:rPr kumimoji="0" lang="de-DE" altLang="de-DE" sz="1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de-DE" altLang="de-DE" sz="1400" b="0" i="1"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works</a:t>
            </a:r>
            <a:r>
              <a:rPr kumimoji="0" lang="de-DE" altLang="de-DE" sz="1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de-DE" altLang="de-DE" sz="1400" b="0" i="1"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of</a:t>
            </a:r>
            <a:r>
              <a:rPr kumimoji="0" lang="de-DE" altLang="de-DE" sz="1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art.</a:t>
            </a:r>
            <a:endParaRPr kumimoji="0" lang="de-DE" altLang="de-DE"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But </a:t>
            </a:r>
            <a:r>
              <a:rPr kumimoji="0" lang="de-DE" altLang="de-DE" sz="1400" b="0" i="1"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where</a:t>
            </a:r>
            <a:r>
              <a:rPr kumimoji="0" lang="de-DE" altLang="de-DE" sz="1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do </a:t>
            </a:r>
            <a:r>
              <a:rPr kumimoji="0" lang="de-DE" altLang="de-DE" sz="1400" b="0" i="1"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these</a:t>
            </a:r>
            <a:r>
              <a:rPr kumimoji="0" lang="de-DE" altLang="de-DE" sz="1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de-DE" altLang="de-DE" sz="1400" b="0" i="1"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works</a:t>
            </a:r>
            <a:r>
              <a:rPr kumimoji="0" lang="de-DE" altLang="de-DE" sz="1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de-DE" altLang="de-DE" sz="1400" b="0" i="1"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come</a:t>
            </a:r>
            <a:r>
              <a:rPr kumimoji="0" lang="de-DE" altLang="de-DE" sz="1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de-DE" altLang="de-DE" sz="1400" b="0" i="1"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from</a:t>
            </a:r>
            <a:r>
              <a:rPr kumimoji="0" lang="de-DE" altLang="de-DE" sz="1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de-DE" altLang="de-DE"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The </a:t>
            </a:r>
            <a:r>
              <a:rPr kumimoji="0" lang="de-DE" altLang="de-DE" sz="1400" b="0" i="1"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first</a:t>
            </a:r>
            <a:r>
              <a:rPr kumimoji="0" lang="de-DE" altLang="de-DE" sz="1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modern </a:t>
            </a:r>
            <a:r>
              <a:rPr kumimoji="0" lang="de-DE" altLang="de-DE" sz="1400" b="0" i="1"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humans</a:t>
            </a:r>
            <a:r>
              <a:rPr kumimoji="0" lang="de-DE" altLang="de-DE" sz="1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de-DE" altLang="de-DE" sz="1400" b="0" i="1"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settled</a:t>
            </a:r>
            <a:r>
              <a:rPr kumimoji="0" lang="de-DE" altLang="de-DE" sz="1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in Europe </a:t>
            </a:r>
            <a:r>
              <a:rPr kumimoji="0" lang="de-DE" altLang="de-DE" sz="1400" b="0" i="1"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during</a:t>
            </a:r>
            <a:r>
              <a:rPr kumimoji="0" lang="de-DE" altLang="de-DE" sz="1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de-DE" altLang="de-DE" sz="1400" b="0" i="1"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the</a:t>
            </a:r>
            <a:r>
              <a:rPr kumimoji="0" lang="de-DE" altLang="de-DE" sz="1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last </a:t>
            </a:r>
            <a:r>
              <a:rPr kumimoji="0" lang="de-DE" altLang="de-DE" sz="1400" b="0" i="1"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ice</a:t>
            </a:r>
            <a:r>
              <a:rPr kumimoji="0" lang="de-DE" altLang="de-DE" sz="1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de-DE" altLang="de-DE" sz="1400" b="0" i="1"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age</a:t>
            </a:r>
            <a:r>
              <a:rPr kumimoji="0" lang="de-DE" altLang="de-DE" sz="1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43,000 </a:t>
            </a:r>
            <a:r>
              <a:rPr kumimoji="0" lang="de-DE" altLang="de-DE" sz="1400" b="0" i="1"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years</a:t>
            </a:r>
            <a:r>
              <a:rPr kumimoji="0" lang="de-DE" altLang="de-DE" sz="1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de-DE" altLang="de-DE" sz="1400" b="0" i="1"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ago</a:t>
            </a:r>
            <a:r>
              <a:rPr kumimoji="0" lang="de-DE" altLang="de-DE" sz="1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de-DE" altLang="de-DE" sz="1400" b="0" i="1"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Of</a:t>
            </a:r>
            <a:r>
              <a:rPr kumimoji="0" lang="de-DE" altLang="de-DE" sz="1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de-DE" altLang="de-DE" sz="1400" b="0" i="1"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course</a:t>
            </a:r>
            <a:r>
              <a:rPr kumimoji="0" lang="de-DE" altLang="de-DE" sz="1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de-DE" altLang="de-DE" sz="1400" b="0" i="1"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they</a:t>
            </a:r>
            <a:r>
              <a:rPr kumimoji="0" lang="de-DE" altLang="de-DE" sz="1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also </a:t>
            </a:r>
            <a:r>
              <a:rPr kumimoji="0" lang="de-DE" altLang="de-DE" sz="1400" b="0" i="1"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went</a:t>
            </a:r>
            <a:r>
              <a:rPr kumimoji="0" lang="de-DE" altLang="de-DE" sz="1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de-DE" altLang="de-DE" sz="1400" b="0" i="1"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to</a:t>
            </a:r>
            <a:r>
              <a:rPr kumimoji="0" lang="de-DE" altLang="de-DE" sz="1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de-DE" altLang="de-DE" sz="1400" b="0" i="1"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the</a:t>
            </a:r>
            <a:r>
              <a:rPr kumimoji="0" lang="de-DE" altLang="de-DE" sz="1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de-DE" altLang="de-DE" sz="1400" b="0" i="1"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sheltering</a:t>
            </a:r>
            <a:r>
              <a:rPr kumimoji="0" lang="de-DE" altLang="de-DE" sz="1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de-DE" altLang="de-DE" sz="1400" b="0" i="1"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caves</a:t>
            </a:r>
            <a:r>
              <a:rPr kumimoji="0" lang="de-DE" altLang="de-DE" sz="1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de-DE" altLang="de-DE" sz="1400" b="0" i="1"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of</a:t>
            </a:r>
            <a:r>
              <a:rPr kumimoji="0" lang="de-DE" altLang="de-DE" sz="1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de-DE" altLang="de-DE" sz="1400" b="0" i="1"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the</a:t>
            </a:r>
            <a:r>
              <a:rPr kumimoji="0" lang="de-DE" altLang="de-DE" sz="1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de-DE" altLang="de-DE" sz="1400" b="0" i="1"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Swabian</a:t>
            </a:r>
            <a:r>
              <a:rPr kumimoji="0" lang="de-DE" altLang="de-DE" sz="1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Alb. </a:t>
            </a:r>
            <a:r>
              <a:rPr kumimoji="0" lang="de-DE" altLang="de-DE" sz="1400" b="0" i="1"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There</a:t>
            </a:r>
            <a:r>
              <a:rPr kumimoji="0" lang="de-DE" altLang="de-DE" sz="1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de-DE" altLang="de-DE" sz="1400" b="0" i="1"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they</a:t>
            </a:r>
            <a:r>
              <a:rPr kumimoji="0" lang="de-DE" altLang="de-DE" sz="1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de-DE" altLang="de-DE" sz="1400" b="0" i="1"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left</a:t>
            </a:r>
            <a:r>
              <a:rPr kumimoji="0" lang="de-DE" altLang="de-DE" sz="1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de-DE" altLang="de-DE" sz="1400" b="0" i="1"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behind</a:t>
            </a:r>
            <a:r>
              <a:rPr kumimoji="0" lang="de-DE" altLang="de-DE" sz="1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de-DE" altLang="de-DE" sz="1400" b="0" i="1"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the</a:t>
            </a:r>
            <a:r>
              <a:rPr kumimoji="0" lang="de-DE" altLang="de-DE" sz="1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de-DE" altLang="de-DE" sz="1400" b="0" i="1"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oldest</a:t>
            </a:r>
            <a:r>
              <a:rPr kumimoji="0" lang="de-DE" altLang="de-DE" sz="1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mobile </a:t>
            </a:r>
            <a:r>
              <a:rPr kumimoji="0" lang="de-DE" altLang="de-DE" sz="1400" b="0" i="1"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works</a:t>
            </a:r>
            <a:r>
              <a:rPr kumimoji="0" lang="de-DE" altLang="de-DE" sz="1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de-DE" altLang="de-DE" sz="1400" b="0" i="1"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of</a:t>
            </a:r>
            <a:r>
              <a:rPr kumimoji="0" lang="de-DE" altLang="de-DE" sz="1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de-DE" altLang="de-DE" sz="1400" b="0" i="1"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art</a:t>
            </a:r>
            <a:r>
              <a:rPr kumimoji="0" lang="de-DE" altLang="de-DE" sz="1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in </a:t>
            </a:r>
            <a:r>
              <a:rPr kumimoji="0" lang="de-DE" altLang="de-DE" sz="1400" b="0" i="1"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the</a:t>
            </a:r>
            <a:r>
              <a:rPr kumimoji="0" lang="de-DE" altLang="de-DE" sz="1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de-DE" altLang="de-DE" sz="1400" b="0" i="1"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world</a:t>
            </a:r>
            <a:r>
              <a:rPr kumimoji="0" lang="de-DE" altLang="de-DE" sz="1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de-DE" altLang="de-DE"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pic>
        <p:nvPicPr>
          <p:cNvPr id="6145" name="Grafik 7" descr="Bildergebnis für baden württemberg deutschland kar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191" y="2306746"/>
            <a:ext cx="1280699" cy="171625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a:spLocks noChangeArrowheads="1"/>
          </p:cNvSpPr>
          <p:nvPr/>
        </p:nvSpPr>
        <p:spPr bwMode="auto">
          <a:xfrm>
            <a:off x="-5227983" y="58915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de-DE" altLang="de-DE" sz="1800" b="0" i="0" u="none" strike="noStrike" cap="none" normalizeH="0" baseline="0">
              <a:ln>
                <a:noFill/>
              </a:ln>
              <a:solidFill>
                <a:schemeClr val="tx1"/>
              </a:solidFill>
              <a:effectLst/>
              <a:latin typeface="Arial" panose="020B0604020202020204" pitchFamily="34" charset="0"/>
            </a:endParaRPr>
          </a:p>
        </p:txBody>
      </p:sp>
      <p:pic>
        <p:nvPicPr>
          <p:cNvPr id="9" name="Grafik 8" descr="Bildergebnis für höhlen und eiszeitkunst der schwäbischen alb"/>
          <p:cNvPicPr/>
          <p:nvPr/>
        </p:nvPicPr>
        <p:blipFill>
          <a:blip r:embed="rId3">
            <a:extLst>
              <a:ext uri="{28A0092B-C50C-407E-A947-70E740481C1C}">
                <a14:useLocalDpi xmlns:a14="http://schemas.microsoft.com/office/drawing/2010/main" val="0"/>
              </a:ext>
            </a:extLst>
          </a:blip>
          <a:srcRect/>
          <a:stretch>
            <a:fillRect/>
          </a:stretch>
        </p:blipFill>
        <p:spPr bwMode="auto">
          <a:xfrm>
            <a:off x="7643356" y="3700876"/>
            <a:ext cx="3935730" cy="2676525"/>
          </a:xfrm>
          <a:prstGeom prst="rect">
            <a:avLst/>
          </a:prstGeom>
          <a:noFill/>
          <a:ln>
            <a:noFill/>
          </a:ln>
        </p:spPr>
      </p:pic>
      <p:pic>
        <p:nvPicPr>
          <p:cNvPr id="10" name="Grafik 9" descr="Bildergebnis für eiszeitkunst der schwäbischen alb"/>
          <p:cNvPicPr/>
          <p:nvPr/>
        </p:nvPicPr>
        <p:blipFill rotWithShape="1">
          <a:blip r:embed="rId4" cstate="print">
            <a:extLst>
              <a:ext uri="{28A0092B-C50C-407E-A947-70E740481C1C}">
                <a14:useLocalDpi xmlns:a14="http://schemas.microsoft.com/office/drawing/2010/main" val="0"/>
              </a:ext>
            </a:extLst>
          </a:blip>
          <a:srcRect l="16619" t="12608" r="19197" b="15181"/>
          <a:stretch/>
        </p:blipFill>
        <p:spPr bwMode="auto">
          <a:xfrm>
            <a:off x="3031435" y="2306746"/>
            <a:ext cx="2133600" cy="180022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254918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A9F7067D-EAD0-9546-8D0A-59EF06B93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281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9">
            <a:extLst>
              <a:ext uri="{FF2B5EF4-FFF2-40B4-BE49-F238E27FC236}">
                <a16:creationId xmlns:a16="http://schemas.microsoft.com/office/drawing/2014/main" id="{737597D3-8011-6E45-946F-027C3DF6ED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4">
            <a:extLst>
              <a:ext uri="{FF2B5EF4-FFF2-40B4-BE49-F238E27FC236}">
                <a16:creationId xmlns:a16="http://schemas.microsoft.com/office/drawing/2014/main" id="{34258238-47B8-4748-9C25-A6298AC49C3A}"/>
              </a:ext>
            </a:extLst>
          </p:cNvPr>
          <p:cNvPicPr>
            <a:picLocks noChangeAspect="1"/>
          </p:cNvPicPr>
          <p:nvPr/>
        </p:nvPicPr>
        <p:blipFill rotWithShape="1">
          <a:blip r:embed="rId2">
            <a:extLst>
              <a:ext uri="{28A0092B-C50C-407E-A947-70E740481C1C}">
                <a14:useLocalDpi xmlns:a14="http://schemas.microsoft.com/office/drawing/2010/main" val="0"/>
              </a:ext>
            </a:extLst>
          </a:blip>
          <a:srcRect t="4787"/>
          <a:stretch/>
        </p:blipFill>
        <p:spPr>
          <a:xfrm>
            <a:off x="1548845" y="5021530"/>
            <a:ext cx="1467811" cy="985272"/>
          </a:xfrm>
          <a:prstGeom prst="rect">
            <a:avLst/>
          </a:prstGeom>
          <a:effectLst/>
        </p:spPr>
      </p:pic>
      <p:pic>
        <p:nvPicPr>
          <p:cNvPr id="5" name="Picture 2">
            <a:extLst>
              <a:ext uri="{FF2B5EF4-FFF2-40B4-BE49-F238E27FC236}">
                <a16:creationId xmlns:a16="http://schemas.microsoft.com/office/drawing/2014/main" id="{BCF9C2FA-7BC9-004A-AFCE-64A9E433B4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9743" y="5021530"/>
            <a:ext cx="4320713" cy="884396"/>
          </a:xfrm>
          <a:prstGeom prst="rect">
            <a:avLst/>
          </a:prstGeom>
          <a:noFill/>
          <a:extLst>
            <a:ext uri="{909E8E84-426E-40DD-AFC4-6F175D3DCCD1}">
              <a14:hiddenFill xmlns:a14="http://schemas.microsoft.com/office/drawing/2010/main">
                <a:solidFill>
                  <a:srgbClr val="FFFFFF"/>
                </a:solidFill>
              </a14:hiddenFill>
            </a:ext>
          </a:extLst>
        </p:spPr>
      </p:pic>
      <p:sp>
        <p:nvSpPr>
          <p:cNvPr id="6" name="Textfeld 5">
            <a:extLst>
              <a:ext uri="{FF2B5EF4-FFF2-40B4-BE49-F238E27FC236}">
                <a16:creationId xmlns:a16="http://schemas.microsoft.com/office/drawing/2014/main" id="{F9C653E6-94F3-7646-8284-CD7909D662AC}"/>
              </a:ext>
            </a:extLst>
          </p:cNvPr>
          <p:cNvSpPr txBox="1"/>
          <p:nvPr/>
        </p:nvSpPr>
        <p:spPr>
          <a:xfrm>
            <a:off x="1411357" y="982158"/>
            <a:ext cx="6569765" cy="1477328"/>
          </a:xfrm>
          <a:prstGeom prst="rect">
            <a:avLst/>
          </a:prstGeom>
          <a:noFill/>
        </p:spPr>
        <p:txBody>
          <a:bodyPr wrap="square" rtlCol="0">
            <a:spAutoFit/>
          </a:bodyPr>
          <a:lstStyle/>
          <a:p>
            <a:r>
              <a:rPr lang="de-DE" dirty="0"/>
              <a:t>"The European </a:t>
            </a:r>
            <a:r>
              <a:rPr lang="de-DE" dirty="0" err="1"/>
              <a:t>Commission's</a:t>
            </a:r>
            <a:r>
              <a:rPr lang="de-DE" dirty="0"/>
              <a:t> </a:t>
            </a:r>
            <a:r>
              <a:rPr lang="de-DE" dirty="0" err="1"/>
              <a:t>support</a:t>
            </a:r>
            <a:r>
              <a:rPr lang="de-DE" dirty="0"/>
              <a:t> </a:t>
            </a:r>
            <a:r>
              <a:rPr lang="de-DE" dirty="0" err="1"/>
              <a:t>for</a:t>
            </a:r>
            <a:r>
              <a:rPr lang="de-DE" dirty="0"/>
              <a:t> </a:t>
            </a:r>
            <a:r>
              <a:rPr lang="de-DE" dirty="0" err="1"/>
              <a:t>the</a:t>
            </a:r>
            <a:r>
              <a:rPr lang="de-DE" dirty="0"/>
              <a:t> </a:t>
            </a:r>
            <a:r>
              <a:rPr lang="de-DE" dirty="0" err="1"/>
              <a:t>production</a:t>
            </a:r>
            <a:r>
              <a:rPr lang="de-DE" dirty="0"/>
              <a:t> </a:t>
            </a:r>
            <a:r>
              <a:rPr lang="de-DE" dirty="0" err="1"/>
              <a:t>of</a:t>
            </a:r>
            <a:r>
              <a:rPr lang="de-DE" dirty="0"/>
              <a:t> </a:t>
            </a:r>
            <a:r>
              <a:rPr lang="de-DE" dirty="0" err="1"/>
              <a:t>this</a:t>
            </a:r>
            <a:r>
              <a:rPr lang="de-DE" dirty="0"/>
              <a:t> </a:t>
            </a:r>
            <a:r>
              <a:rPr lang="de-DE" dirty="0" err="1"/>
              <a:t>publication</a:t>
            </a:r>
            <a:r>
              <a:rPr lang="de-DE" dirty="0"/>
              <a:t> </a:t>
            </a:r>
            <a:r>
              <a:rPr lang="de-DE" dirty="0" err="1"/>
              <a:t>does</a:t>
            </a:r>
            <a:r>
              <a:rPr lang="de-DE" dirty="0"/>
              <a:t> not </a:t>
            </a:r>
            <a:r>
              <a:rPr lang="de-DE" dirty="0" err="1"/>
              <a:t>constitute</a:t>
            </a:r>
            <a:r>
              <a:rPr lang="de-DE" dirty="0"/>
              <a:t> an </a:t>
            </a:r>
            <a:r>
              <a:rPr lang="de-DE" dirty="0" err="1"/>
              <a:t>endorsement</a:t>
            </a:r>
            <a:r>
              <a:rPr lang="de-DE" dirty="0"/>
              <a:t> </a:t>
            </a:r>
            <a:r>
              <a:rPr lang="de-DE" dirty="0" err="1"/>
              <a:t>of</a:t>
            </a:r>
            <a:r>
              <a:rPr lang="de-DE" dirty="0"/>
              <a:t> </a:t>
            </a:r>
            <a:r>
              <a:rPr lang="de-DE" dirty="0" err="1"/>
              <a:t>the</a:t>
            </a:r>
            <a:r>
              <a:rPr lang="de-DE" dirty="0"/>
              <a:t> </a:t>
            </a:r>
            <a:r>
              <a:rPr lang="de-DE" dirty="0" err="1"/>
              <a:t>contents</a:t>
            </a:r>
            <a:r>
              <a:rPr lang="de-DE" dirty="0"/>
              <a:t>, </a:t>
            </a:r>
            <a:r>
              <a:rPr lang="de-DE" dirty="0" err="1"/>
              <a:t>which</a:t>
            </a:r>
            <a:r>
              <a:rPr lang="de-DE" dirty="0"/>
              <a:t> </a:t>
            </a:r>
            <a:r>
              <a:rPr lang="de-DE" dirty="0" err="1"/>
              <a:t>reflect</a:t>
            </a:r>
            <a:r>
              <a:rPr lang="de-DE" dirty="0"/>
              <a:t> </a:t>
            </a:r>
            <a:r>
              <a:rPr lang="de-DE" dirty="0" err="1"/>
              <a:t>the</a:t>
            </a:r>
            <a:r>
              <a:rPr lang="de-DE" dirty="0"/>
              <a:t> </a:t>
            </a:r>
            <a:r>
              <a:rPr lang="de-DE" dirty="0" err="1"/>
              <a:t>views</a:t>
            </a:r>
            <a:r>
              <a:rPr lang="de-DE" dirty="0"/>
              <a:t> </a:t>
            </a:r>
            <a:r>
              <a:rPr lang="de-DE" dirty="0" err="1"/>
              <a:t>only</a:t>
            </a:r>
            <a:r>
              <a:rPr lang="de-DE" dirty="0"/>
              <a:t> </a:t>
            </a:r>
            <a:r>
              <a:rPr lang="de-DE" dirty="0" err="1"/>
              <a:t>of</a:t>
            </a:r>
            <a:r>
              <a:rPr lang="de-DE" dirty="0"/>
              <a:t> </a:t>
            </a:r>
            <a:r>
              <a:rPr lang="de-DE" dirty="0" err="1"/>
              <a:t>the</a:t>
            </a:r>
            <a:r>
              <a:rPr lang="de-DE" dirty="0"/>
              <a:t> </a:t>
            </a:r>
            <a:r>
              <a:rPr lang="de-DE" dirty="0" err="1"/>
              <a:t>authors</a:t>
            </a:r>
            <a:r>
              <a:rPr lang="de-DE" dirty="0"/>
              <a:t>, </a:t>
            </a:r>
            <a:r>
              <a:rPr lang="de-DE" dirty="0" err="1"/>
              <a:t>and</a:t>
            </a:r>
            <a:r>
              <a:rPr lang="de-DE" dirty="0"/>
              <a:t> </a:t>
            </a:r>
            <a:r>
              <a:rPr lang="de-DE" dirty="0" err="1"/>
              <a:t>the</a:t>
            </a:r>
            <a:r>
              <a:rPr lang="de-DE" dirty="0"/>
              <a:t> </a:t>
            </a:r>
            <a:r>
              <a:rPr lang="de-DE" dirty="0" err="1"/>
              <a:t>Commission</a:t>
            </a:r>
            <a:r>
              <a:rPr lang="de-DE" dirty="0"/>
              <a:t> </a:t>
            </a:r>
            <a:r>
              <a:rPr lang="de-DE" dirty="0" err="1"/>
              <a:t>cannot</a:t>
            </a:r>
            <a:r>
              <a:rPr lang="de-DE" dirty="0"/>
              <a:t> </a:t>
            </a:r>
            <a:r>
              <a:rPr lang="de-DE" dirty="0" err="1"/>
              <a:t>be</a:t>
            </a:r>
            <a:r>
              <a:rPr lang="de-DE" dirty="0"/>
              <a:t> </a:t>
            </a:r>
            <a:r>
              <a:rPr lang="de-DE" dirty="0" err="1"/>
              <a:t>held</a:t>
            </a:r>
            <a:r>
              <a:rPr lang="de-DE" dirty="0"/>
              <a:t> </a:t>
            </a:r>
            <a:r>
              <a:rPr lang="de-DE" dirty="0" err="1"/>
              <a:t>responsible</a:t>
            </a:r>
            <a:r>
              <a:rPr lang="de-DE" dirty="0"/>
              <a:t> </a:t>
            </a:r>
            <a:r>
              <a:rPr lang="de-DE" dirty="0" err="1"/>
              <a:t>for</a:t>
            </a:r>
            <a:r>
              <a:rPr lang="de-DE" dirty="0"/>
              <a:t> </a:t>
            </a:r>
            <a:r>
              <a:rPr lang="de-DE" dirty="0" err="1"/>
              <a:t>any</a:t>
            </a:r>
            <a:r>
              <a:rPr lang="de-DE" dirty="0"/>
              <a:t> </a:t>
            </a:r>
            <a:r>
              <a:rPr lang="de-DE" dirty="0" err="1"/>
              <a:t>use</a:t>
            </a:r>
            <a:r>
              <a:rPr lang="de-DE" dirty="0"/>
              <a:t> </a:t>
            </a:r>
            <a:r>
              <a:rPr lang="de-DE" dirty="0" err="1"/>
              <a:t>which</a:t>
            </a:r>
            <a:r>
              <a:rPr lang="de-DE" dirty="0"/>
              <a:t> </a:t>
            </a:r>
            <a:r>
              <a:rPr lang="de-DE" dirty="0" err="1"/>
              <a:t>may</a:t>
            </a:r>
            <a:r>
              <a:rPr lang="de-DE" dirty="0"/>
              <a:t> </a:t>
            </a:r>
            <a:r>
              <a:rPr lang="de-DE" dirty="0" err="1"/>
              <a:t>be</a:t>
            </a:r>
            <a:r>
              <a:rPr lang="de-DE" dirty="0"/>
              <a:t> </a:t>
            </a:r>
            <a:r>
              <a:rPr lang="de-DE" dirty="0" err="1"/>
              <a:t>made</a:t>
            </a:r>
            <a:r>
              <a:rPr lang="de-DE" dirty="0"/>
              <a:t> </a:t>
            </a:r>
            <a:r>
              <a:rPr lang="de-DE" dirty="0" err="1"/>
              <a:t>of</a:t>
            </a:r>
            <a:r>
              <a:rPr lang="de-DE" dirty="0"/>
              <a:t> </a:t>
            </a:r>
            <a:r>
              <a:rPr lang="de-DE" dirty="0" err="1"/>
              <a:t>the</a:t>
            </a:r>
            <a:r>
              <a:rPr lang="de-DE" dirty="0"/>
              <a:t> </a:t>
            </a:r>
            <a:r>
              <a:rPr lang="de-DE" dirty="0" err="1"/>
              <a:t>information</a:t>
            </a:r>
            <a:r>
              <a:rPr lang="de-DE" dirty="0"/>
              <a:t> </a:t>
            </a:r>
            <a:r>
              <a:rPr lang="de-DE" dirty="0" err="1"/>
              <a:t>contained</a:t>
            </a:r>
            <a:r>
              <a:rPr lang="de-DE" dirty="0"/>
              <a:t> </a:t>
            </a:r>
            <a:r>
              <a:rPr lang="de-DE" dirty="0" err="1"/>
              <a:t>therein</a:t>
            </a:r>
            <a:r>
              <a:rPr lang="de-DE" dirty="0"/>
              <a:t>."</a:t>
            </a:r>
          </a:p>
        </p:txBody>
      </p:sp>
      <p:sp>
        <p:nvSpPr>
          <p:cNvPr id="8" name="Rechteck 7">
            <a:extLst>
              <a:ext uri="{FF2B5EF4-FFF2-40B4-BE49-F238E27FC236}">
                <a16:creationId xmlns:a16="http://schemas.microsoft.com/office/drawing/2014/main" id="{2BC681DF-E368-294A-9BC2-2812EDCF2572}"/>
              </a:ext>
            </a:extLst>
          </p:cNvPr>
          <p:cNvSpPr/>
          <p:nvPr/>
        </p:nvSpPr>
        <p:spPr>
          <a:xfrm>
            <a:off x="1394792" y="2782572"/>
            <a:ext cx="6096000" cy="1754326"/>
          </a:xfrm>
          <a:prstGeom prst="rect">
            <a:avLst/>
          </a:prstGeom>
        </p:spPr>
        <p:txBody>
          <a:bodyPr>
            <a:spAutoFit/>
          </a:bodyPr>
          <a:lstStyle/>
          <a:p>
            <a:r>
              <a:rPr lang="de-DE" dirty="0"/>
              <a:t> Die </a:t>
            </a:r>
            <a:r>
              <a:rPr lang="de-DE" dirty="0" err="1"/>
              <a:t>Unterstützung</a:t>
            </a:r>
            <a:r>
              <a:rPr lang="de-DE" dirty="0"/>
              <a:t> der </a:t>
            </a:r>
            <a:r>
              <a:rPr lang="de-DE" dirty="0" err="1"/>
              <a:t>Europäischen</a:t>
            </a:r>
            <a:r>
              <a:rPr lang="de-DE" dirty="0"/>
              <a:t> Kommission </a:t>
            </a:r>
            <a:r>
              <a:rPr lang="de-DE" dirty="0" err="1"/>
              <a:t>für</a:t>
            </a:r>
            <a:r>
              <a:rPr lang="de-DE" dirty="0"/>
              <a:t> die Erstellung dieser </a:t>
            </a:r>
            <a:r>
              <a:rPr lang="de-DE" dirty="0" err="1"/>
              <a:t>Veröffentlichung</a:t>
            </a:r>
            <a:r>
              <a:rPr lang="de-DE" dirty="0"/>
              <a:t> stellt keine</a:t>
            </a:r>
          </a:p>
          <a:p>
            <a:r>
              <a:rPr lang="de-DE" dirty="0"/>
              <a:t> Billigung des Inhalts dar, welcher nur die Ansichten der Verfasser wiedergibt, und die Kommission kann nicht</a:t>
            </a:r>
          </a:p>
          <a:p>
            <a:r>
              <a:rPr lang="de-DE" dirty="0"/>
              <a:t> </a:t>
            </a:r>
            <a:r>
              <a:rPr lang="de-DE" dirty="0" err="1"/>
              <a:t>für</a:t>
            </a:r>
            <a:r>
              <a:rPr lang="de-DE" dirty="0"/>
              <a:t> eine etwaige Verwendung der darin enthaltenen Informationen haftbar gemacht werden.</a:t>
            </a:r>
          </a:p>
        </p:txBody>
      </p:sp>
    </p:spTree>
    <p:extLst>
      <p:ext uri="{BB962C8B-B14F-4D97-AF65-F5344CB8AC3E}">
        <p14:creationId xmlns:p14="http://schemas.microsoft.com/office/powerpoint/2010/main" val="1536344255"/>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1077</Words>
  <Application>Microsoft Macintosh PowerPoint</Application>
  <PresentationFormat>Breitbild</PresentationFormat>
  <Paragraphs>38</Paragraphs>
  <Slides>8</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8</vt:i4>
      </vt:variant>
    </vt:vector>
  </HeadingPairs>
  <TitlesOfParts>
    <vt:vector size="14" baseType="lpstr">
      <vt:lpstr>Arial</vt:lpstr>
      <vt:lpstr>Calibri</vt:lpstr>
      <vt:lpstr>Calibri Light</vt:lpstr>
      <vt:lpstr>Eras Demi ITC</vt:lpstr>
      <vt:lpstr>Times New Roman</vt:lpstr>
      <vt:lpstr>Office</vt:lpstr>
      <vt:lpstr>Aachener Dom</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Aachener Dom</dc:title>
  <dc:creator>Windows-Benutzer</dc:creator>
  <cp:lastModifiedBy>Lucile Blume</cp:lastModifiedBy>
  <cp:revision>10</cp:revision>
  <dcterms:created xsi:type="dcterms:W3CDTF">2020-09-09T06:38:13Z</dcterms:created>
  <dcterms:modified xsi:type="dcterms:W3CDTF">2021-02-16T21:47:41Z</dcterms:modified>
</cp:coreProperties>
</file>