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1" r:id="rId9"/>
    <p:sldId id="264" r:id="rId10"/>
    <p:sldId id="266" r:id="rId11"/>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406" autoAdjust="0"/>
  </p:normalViewPr>
  <p:slideViewPr>
    <p:cSldViewPr>
      <p:cViewPr varScale="1">
        <p:scale>
          <a:sx n="99" d="100"/>
          <a:sy n="99" d="100"/>
        </p:scale>
        <p:origin x="1566" y="90"/>
      </p:cViewPr>
      <p:guideLst>
        <p:guide orient="horz" pos="2160"/>
        <p:guide pos="2880"/>
      </p:guideLst>
    </p:cSldViewPr>
  </p:slideViewPr>
  <p:outlineViewPr>
    <p:cViewPr>
      <p:scale>
        <a:sx n="33" d="100"/>
        <a:sy n="33" d="100"/>
      </p:scale>
      <p:origin x="0" y="37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130425"/>
            <a:ext cx="7772400" cy="1470025"/>
          </a:xfrm>
        </p:spPr>
        <p:txBody>
          <a:bodyPr/>
          <a:lstStyle/>
          <a:p>
            <a:r>
              <a:rPr lang="bg-BG" smtClean="0"/>
              <a:t>Щракнете, за да редактирате стила на заглавието в образеца</a:t>
            </a:r>
            <a:endParaRPr lang="bg-BG"/>
          </a:p>
        </p:txBody>
      </p:sp>
      <p:sp>
        <p:nvSpPr>
          <p:cNvPr id="3" name="Подзаглавие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да редактирате стила на подзаглавията в образеца</a:t>
            </a:r>
            <a:endParaRPr lang="bg-BG"/>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 за да ред. стил на загл. в обр.</a:t>
            </a:r>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ата 2"/>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22B35730-BCF4-4396-B8B9-CDCD4DB8B04E}" type="datetimeFigureOut">
              <a:rPr lang="bg-BG" smtClean="0"/>
              <a:pPr/>
              <a:t>13.11.2019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35730-BCF4-4396-B8B9-CDCD4DB8B04E}" type="datetimeFigureOut">
              <a:rPr lang="bg-BG" smtClean="0"/>
              <a:pPr/>
              <a:t>13.11.2019 г.</a:t>
            </a:fld>
            <a:endParaRPr lang="bg-BG"/>
          </a:p>
        </p:txBody>
      </p:sp>
      <p:sp>
        <p:nvSpPr>
          <p:cNvPr id="5" name="Контейнер за долния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4BC6A-F2F2-4189-84A7-90C3E52F200B}"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ro/url?sa=i&amp;rct=j&amp;q=&amp;esrc=s&amp;source=images&amp;cd=&amp;cad=rja&amp;uact=8&amp;docid=NjeCDMhQObFE2M&amp;tbnid=_r3k4mQesWXOJM:&amp;ved=0CAcQjRw&amp;url=http://ri.univ-pau.fr/live/exchange_programmes/erasmus&amp;ei=8-cyVPOaBo7vOc-WgcAN&amp;bvm=bv.76802529,d.bGQ&amp;psig=AFQjCNGb6AYi2HTcLbGiOyx5TAzb6KuBvQ&amp;ust=1412708710105014" TargetMode="External"/><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normAutofit fontScale="90000"/>
          </a:bodyPr>
          <a:lstStyle/>
          <a:p>
            <a:r>
              <a:rPr lang="de-DE" b="1" dirty="0" smtClean="0"/>
              <a:t>Der Fremdsprachenunterricht in Bulgarien</a:t>
            </a:r>
            <a:r>
              <a:rPr lang="bg-BG" dirty="0" smtClean="0"/>
              <a:t/>
            </a:r>
            <a:br>
              <a:rPr lang="bg-BG" dirty="0" smtClean="0"/>
            </a:br>
            <a:endParaRPr lang="bg-BG" dirty="0"/>
          </a:p>
        </p:txBody>
      </p:sp>
      <p:sp>
        <p:nvSpPr>
          <p:cNvPr id="3" name="Подзаглавие 2"/>
          <p:cNvSpPr>
            <a:spLocks noGrp="1"/>
          </p:cNvSpPr>
          <p:nvPr>
            <p:ph type="subTitle" idx="1"/>
          </p:nvPr>
        </p:nvSpPr>
        <p:spPr>
          <a:xfrm>
            <a:off x="2123728" y="4725144"/>
            <a:ext cx="6400800" cy="1752600"/>
          </a:xfrm>
        </p:spPr>
        <p:txBody>
          <a:bodyPr>
            <a:normAutofit/>
          </a:bodyPr>
          <a:lstStyle/>
          <a:p>
            <a:pPr algn="r"/>
            <a:r>
              <a:rPr lang="en-US" sz="2800" dirty="0" err="1" smtClean="0">
                <a:solidFill>
                  <a:schemeClr val="tx1"/>
                </a:solidFill>
                <a:latin typeface="Arial Narrow" panose="020B0606020202030204" pitchFamily="34" charset="0"/>
              </a:rPr>
              <a:t>Rumyana</a:t>
            </a:r>
            <a:r>
              <a:rPr lang="en-US" sz="2800" dirty="0" smtClean="0">
                <a:solidFill>
                  <a:schemeClr val="tx1"/>
                </a:solidFill>
                <a:latin typeface="Arial Narrow" panose="020B0606020202030204" pitchFamily="34" charset="0"/>
              </a:rPr>
              <a:t> </a:t>
            </a:r>
            <a:r>
              <a:rPr lang="en-US" sz="2800" dirty="0" err="1" smtClean="0">
                <a:solidFill>
                  <a:schemeClr val="tx1"/>
                </a:solidFill>
                <a:latin typeface="Arial Narrow" panose="020B0606020202030204" pitchFamily="34" charset="0"/>
              </a:rPr>
              <a:t>Stamenova</a:t>
            </a:r>
            <a:endParaRPr lang="en-US" sz="2800" dirty="0" smtClean="0">
              <a:solidFill>
                <a:schemeClr val="tx1"/>
              </a:solidFill>
              <a:latin typeface="Arial Narrow" panose="020B0606020202030204" pitchFamily="34" charset="0"/>
            </a:endParaRPr>
          </a:p>
          <a:p>
            <a:pPr algn="r"/>
            <a:r>
              <a:rPr lang="en-US" sz="2200" dirty="0" err="1" smtClean="0">
                <a:solidFill>
                  <a:schemeClr val="tx1"/>
                </a:solidFill>
                <a:latin typeface="Arial Narrow" panose="020B0606020202030204" pitchFamily="34" charset="0"/>
              </a:rPr>
              <a:t>Deutschlehrerin</a:t>
            </a:r>
            <a:r>
              <a:rPr lang="en-US" sz="2200" dirty="0" smtClean="0">
                <a:solidFill>
                  <a:schemeClr val="tx1"/>
                </a:solidFill>
                <a:latin typeface="Arial Narrow" panose="020B0606020202030204" pitchFamily="34" charset="0"/>
              </a:rPr>
              <a:t> </a:t>
            </a:r>
            <a:endParaRPr lang="bg-BG" sz="2200" dirty="0" smtClean="0">
              <a:solidFill>
                <a:schemeClr val="tx1"/>
              </a:solidFill>
              <a:latin typeface="Arial Narrow" panose="020B0606020202030204" pitchFamily="34" charset="0"/>
            </a:endParaRPr>
          </a:p>
          <a:p>
            <a:pPr algn="r"/>
            <a:r>
              <a:rPr lang="en-US" sz="2200" dirty="0" smtClean="0">
                <a:solidFill>
                  <a:schemeClr val="tx1"/>
                </a:solidFill>
                <a:latin typeface="Arial Narrow" panose="020B0606020202030204" pitchFamily="34" charset="0"/>
              </a:rPr>
              <a:t>am </a:t>
            </a:r>
            <a:r>
              <a:rPr lang="en-US" sz="2200" dirty="0" err="1" smtClean="0">
                <a:solidFill>
                  <a:schemeClr val="tx1"/>
                </a:solidFill>
                <a:latin typeface="Arial Narrow" panose="020B0606020202030204" pitchFamily="34" charset="0"/>
              </a:rPr>
              <a:t>Profilierten</a:t>
            </a:r>
            <a:r>
              <a:rPr lang="en-US" sz="2200" dirty="0" smtClean="0">
                <a:solidFill>
                  <a:schemeClr val="tx1"/>
                </a:solidFill>
                <a:latin typeface="Arial Narrow" panose="020B0606020202030204" pitchFamily="34" charset="0"/>
              </a:rPr>
              <a:t> </a:t>
            </a:r>
            <a:r>
              <a:rPr lang="en-US" sz="2200" dirty="0" err="1" smtClean="0">
                <a:solidFill>
                  <a:schemeClr val="tx1"/>
                </a:solidFill>
                <a:latin typeface="Arial Narrow" panose="020B0606020202030204" pitchFamily="34" charset="0"/>
              </a:rPr>
              <a:t>Fremdsprachengymnasium</a:t>
            </a:r>
            <a:endParaRPr lang="en-US" sz="2200" dirty="0" smtClean="0">
              <a:solidFill>
                <a:schemeClr val="tx1"/>
              </a:solidFill>
              <a:latin typeface="Arial Narrow" panose="020B0606020202030204" pitchFamily="34" charset="0"/>
            </a:endParaRPr>
          </a:p>
          <a:p>
            <a:pPr algn="r"/>
            <a:r>
              <a:rPr lang="en-US" sz="2200" dirty="0" smtClean="0">
                <a:solidFill>
                  <a:schemeClr val="tx1"/>
                </a:solidFill>
                <a:latin typeface="Arial Narrow" panose="020B0606020202030204" pitchFamily="34" charset="0"/>
              </a:rPr>
              <a:t>Pleven, </a:t>
            </a:r>
            <a:r>
              <a:rPr lang="de-DE" sz="2200" dirty="0" smtClean="0">
                <a:solidFill>
                  <a:schemeClr val="tx1"/>
                </a:solidFill>
                <a:latin typeface="Arial Narrow" panose="020B0606020202030204" pitchFamily="34" charset="0"/>
              </a:rPr>
              <a:t>Bulgarien</a:t>
            </a:r>
            <a:endParaRPr lang="bg-BG" sz="2200" dirty="0">
              <a:solidFill>
                <a:schemeClr val="tx1"/>
              </a:solidFill>
              <a:latin typeface="Arial Narrow" panose="020B0606020202030204" pitchFamily="34" charset="0"/>
            </a:endParaRPr>
          </a:p>
        </p:txBody>
      </p:sp>
      <p:pic>
        <p:nvPicPr>
          <p:cNvPr id="1026" name="Picture 1" descr="https://encrypted-tbn0.gstatic.com/images?q=tbn:ANd9GcSOoqTMkFEAPkj9zspe_weWvjRWzCp0VH4XwFpjM05HPJCeOdOW">
            <a:hlinkClick r:id="rId2"/>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1560" y="548680"/>
            <a:ext cx="2438400" cy="882650"/>
          </a:xfrm>
          <a:prstGeom prst="rect">
            <a:avLst/>
          </a:prstGeom>
          <a:noFill/>
        </p:spPr>
      </p:pic>
      <p:pic>
        <p:nvPicPr>
          <p:cNvPr id="5" name="Картина 19"/>
          <p:cNvPicPr/>
          <p:nvPr/>
        </p:nvPicPr>
        <p:blipFill>
          <a:blip r:embed="rId4" cstate="print">
            <a:clrChange>
              <a:clrFrom>
                <a:srgbClr val="FFFFFF"/>
              </a:clrFrom>
              <a:clrTo>
                <a:srgbClr val="FFFFFF">
                  <a:alpha val="0"/>
                </a:srgbClr>
              </a:clrTo>
            </a:clrChange>
          </a:blip>
          <a:srcRect/>
          <a:stretch>
            <a:fillRect/>
          </a:stretch>
        </p:blipFill>
        <p:spPr bwMode="auto">
          <a:xfrm>
            <a:off x="5580112" y="620688"/>
            <a:ext cx="2736304" cy="7543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66330"/>
          </a:xfrm>
        </p:spPr>
        <p:txBody>
          <a:bodyPr>
            <a:normAutofit/>
          </a:bodyPr>
          <a:lstStyle/>
          <a:p>
            <a:r>
              <a:rPr lang="en-US" dirty="0" smtClean="0"/>
              <a:t/>
            </a:r>
            <a:br>
              <a:rPr lang="en-US" dirty="0" smtClean="0"/>
            </a:br>
            <a:r>
              <a:rPr lang="de-DE" dirty="0" smtClean="0"/>
              <a:t>Vielen Dank für Ihre Aufmerksamkeit</a:t>
            </a:r>
            <a:endParaRPr lang="bg-BG" dirty="0"/>
          </a:p>
        </p:txBody>
      </p:sp>
      <p:pic>
        <p:nvPicPr>
          <p:cNvPr id="6" name="Picture 2" descr="C:\Users\User\Desktop\svetoven-den-na-dumata-blagodarq-193960.jpg"/>
          <p:cNvPicPr>
            <a:picLocks noGrp="1" noChangeAspect="1" noChangeArrowheads="1"/>
          </p:cNvPicPr>
          <p:nvPr>
            <p:ph idx="1"/>
          </p:nvPr>
        </p:nvPicPr>
        <p:blipFill>
          <a:blip r:embed="rId2" cstate="print"/>
          <a:srcRect/>
          <a:stretch>
            <a:fillRect/>
          </a:stretch>
        </p:blipFill>
        <p:spPr bwMode="auto">
          <a:xfrm>
            <a:off x="1331640" y="2852936"/>
            <a:ext cx="6336704" cy="3504741"/>
          </a:xfrm>
          <a:prstGeom prst="rect">
            <a:avLst/>
          </a:prstGeom>
          <a:noFill/>
        </p:spPr>
      </p:pic>
      <p:pic>
        <p:nvPicPr>
          <p:cNvPr id="8"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202630"/>
            <a:ext cx="2438400" cy="882650"/>
          </a:xfrm>
          <a:prstGeom prst="rect">
            <a:avLst/>
          </a:prstGeom>
          <a:noFill/>
        </p:spPr>
      </p:pic>
      <p:pic>
        <p:nvPicPr>
          <p:cNvPr id="9"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580112" y="274638"/>
            <a:ext cx="2736304" cy="7543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2218258"/>
          </a:xfrm>
        </p:spPr>
        <p:txBody>
          <a:bodyPr>
            <a:normAutofit fontScale="90000"/>
          </a:bodyPr>
          <a:lstStyle/>
          <a:p>
            <a:r>
              <a:rPr lang="de-DE" b="1" dirty="0" smtClean="0"/>
              <a:t/>
            </a:r>
            <a:br>
              <a:rPr lang="de-DE" b="1" dirty="0" smtClean="0"/>
            </a:br>
            <a:r>
              <a:rPr lang="bg-BG" b="1" dirty="0" smtClean="0"/>
              <a:t/>
            </a:r>
            <a:br>
              <a:rPr lang="bg-BG" b="1" dirty="0" smtClean="0"/>
            </a:br>
            <a:r>
              <a:rPr lang="de-DE" b="1" dirty="0" smtClean="0"/>
              <a:t>Bulgarien </a:t>
            </a:r>
            <a:r>
              <a:rPr lang="de-DE" b="1" dirty="0" smtClean="0"/>
              <a:t>als EU- Land </a:t>
            </a:r>
            <a:r>
              <a:rPr lang="bg-BG" dirty="0" smtClean="0"/>
              <a:t/>
            </a:r>
            <a:br>
              <a:rPr lang="bg-BG" dirty="0" smtClean="0"/>
            </a:br>
            <a:endParaRPr lang="bg-BG" dirty="0"/>
          </a:p>
        </p:txBody>
      </p:sp>
      <p:sp>
        <p:nvSpPr>
          <p:cNvPr id="3" name="Контейнер за съдържание 2"/>
          <p:cNvSpPr>
            <a:spLocks noGrp="1"/>
          </p:cNvSpPr>
          <p:nvPr>
            <p:ph idx="1"/>
          </p:nvPr>
        </p:nvSpPr>
        <p:spPr>
          <a:xfrm>
            <a:off x="295022" y="2348880"/>
            <a:ext cx="5266928" cy="3960439"/>
          </a:xfrm>
        </p:spPr>
        <p:txBody>
          <a:bodyPr>
            <a:normAutofit fontScale="92500"/>
          </a:bodyPr>
          <a:lstStyle/>
          <a:p>
            <a:r>
              <a:rPr lang="de-DE" dirty="0" smtClean="0"/>
              <a:t>richtet sich nach den Gesetzen, Verordnungen und Richtlinien der  europäischen Bildungspolitik </a:t>
            </a:r>
            <a:endParaRPr lang="bg-BG" dirty="0" smtClean="0"/>
          </a:p>
          <a:p>
            <a:r>
              <a:rPr lang="de-DE" dirty="0" smtClean="0"/>
              <a:t>verfolgt die Politik zur Förderung der Mehrsprachigkeit in verschiedenen Dimensionen</a:t>
            </a:r>
            <a:endParaRPr lang="bg-BG" dirty="0"/>
          </a:p>
        </p:txBody>
      </p:sp>
      <p:pic>
        <p:nvPicPr>
          <p:cNvPr id="2051" name="Picture 3" descr="C:\Users\User\Desktop\изтеглен-файл-7.jpg"/>
          <p:cNvPicPr>
            <a:picLocks noChangeAspect="1" noChangeArrowheads="1"/>
          </p:cNvPicPr>
          <p:nvPr/>
        </p:nvPicPr>
        <p:blipFill>
          <a:blip r:embed="rId2" cstate="print"/>
          <a:srcRect/>
          <a:stretch>
            <a:fillRect/>
          </a:stretch>
        </p:blipFill>
        <p:spPr bwMode="auto">
          <a:xfrm>
            <a:off x="5580118" y="3068960"/>
            <a:ext cx="3106682" cy="252028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309839"/>
            <a:ext cx="2438400" cy="882650"/>
          </a:xfrm>
          <a:prstGeom prst="rect">
            <a:avLst/>
          </a:prstGeom>
          <a:noFill/>
        </p:spPr>
      </p:pic>
      <p:pic>
        <p:nvPicPr>
          <p:cNvPr id="8"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580112" y="381847"/>
            <a:ext cx="2736304" cy="7543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34682" y="782216"/>
            <a:ext cx="8229600" cy="1143000"/>
          </a:xfrm>
        </p:spPr>
        <p:txBody>
          <a:bodyPr>
            <a:noAutofit/>
          </a:bodyPr>
          <a:lstStyle/>
          <a:p>
            <a:r>
              <a:rPr lang="de-DE" sz="3600" b="1" dirty="0" smtClean="0"/>
              <a:t>Reformen </a:t>
            </a:r>
            <a:r>
              <a:rPr lang="de-DE" sz="3600" b="1" dirty="0" smtClean="0"/>
              <a:t>im Bildungswesen Bulgariens </a:t>
            </a:r>
            <a:endParaRPr lang="bg-BG" sz="3600" dirty="0"/>
          </a:p>
        </p:txBody>
      </p:sp>
      <p:sp>
        <p:nvSpPr>
          <p:cNvPr id="3" name="Контейнер за съдържание 2"/>
          <p:cNvSpPr>
            <a:spLocks noGrp="1"/>
          </p:cNvSpPr>
          <p:nvPr>
            <p:ph idx="1"/>
          </p:nvPr>
        </p:nvSpPr>
        <p:spPr>
          <a:xfrm>
            <a:off x="457199" y="3140968"/>
            <a:ext cx="8229600" cy="3849291"/>
          </a:xfrm>
        </p:spPr>
        <p:txBody>
          <a:bodyPr>
            <a:normAutofit fontScale="92500"/>
          </a:bodyPr>
          <a:lstStyle/>
          <a:p>
            <a:r>
              <a:rPr lang="de-DE" dirty="0" smtClean="0"/>
              <a:t> </a:t>
            </a:r>
            <a:r>
              <a:rPr lang="de-DE" sz="2300" dirty="0" smtClean="0"/>
              <a:t>wachsendes Verständnis für die Notwendigkeit von der Verbesserung des Fremdsprachenlernens </a:t>
            </a:r>
            <a:endParaRPr lang="bg-BG" sz="2300" dirty="0" smtClean="0"/>
          </a:p>
          <a:p>
            <a:r>
              <a:rPr lang="de-DE" sz="2300" dirty="0" smtClean="0"/>
              <a:t> Wichtigkeit der Kommunikationsfähigkeit beim Erlernen einer Fremdsprache- freie Verwendung der Sprache in verschiedenen alltäglichen Situationen</a:t>
            </a:r>
            <a:endParaRPr lang="bg-BG" sz="2300" dirty="0" smtClean="0"/>
          </a:p>
          <a:p>
            <a:r>
              <a:rPr lang="de-DE" sz="2300" dirty="0" smtClean="0"/>
              <a:t> effektiver Einsatz moderner Technologien im Fremdsprachenunterricht-Angebot authentischer Lernmaterialien</a:t>
            </a:r>
            <a:endParaRPr lang="bg-BG" sz="2300" dirty="0" smtClean="0"/>
          </a:p>
          <a:p>
            <a:r>
              <a:rPr lang="de-DE" sz="2300" dirty="0" smtClean="0"/>
              <a:t> Notwendigkeit von aktuellen Lerninhalten, die sich nach den Interessen und Erfahrungen der Schüler richten</a:t>
            </a:r>
            <a:endParaRPr lang="bg-BG" sz="2300" dirty="0" smtClean="0"/>
          </a:p>
          <a:p>
            <a:pPr>
              <a:buNone/>
            </a:pPr>
            <a:r>
              <a:rPr lang="de-DE" sz="2300" dirty="0" smtClean="0"/>
              <a:t> </a:t>
            </a:r>
            <a:endParaRPr lang="bg-BG" sz="2300" dirty="0" smtClean="0"/>
          </a:p>
          <a:p>
            <a:endParaRPr lang="bg-BG" dirty="0"/>
          </a:p>
        </p:txBody>
      </p:sp>
      <p:pic>
        <p:nvPicPr>
          <p:cNvPr id="3078" name="Picture 6" descr="C:\Users\User\Desktop\768x432.jpg"/>
          <p:cNvPicPr>
            <a:picLocks noChangeAspect="1" noChangeArrowheads="1"/>
          </p:cNvPicPr>
          <p:nvPr/>
        </p:nvPicPr>
        <p:blipFill>
          <a:blip r:embed="rId2" cstate="print"/>
          <a:srcRect/>
          <a:stretch>
            <a:fillRect/>
          </a:stretch>
        </p:blipFill>
        <p:spPr bwMode="auto">
          <a:xfrm>
            <a:off x="3310557" y="1818801"/>
            <a:ext cx="2341563" cy="1316037"/>
          </a:xfrm>
          <a:prstGeom prst="rect">
            <a:avLst/>
          </a:prstGeom>
          <a:noFill/>
        </p:spPr>
      </p:pic>
      <p:pic>
        <p:nvPicPr>
          <p:cNvPr id="7"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3568" y="14296"/>
            <a:ext cx="2438400" cy="882650"/>
          </a:xfrm>
          <a:prstGeom prst="rect">
            <a:avLst/>
          </a:prstGeom>
          <a:noFill/>
        </p:spPr>
      </p:pic>
      <p:pic>
        <p:nvPicPr>
          <p:cNvPr id="8"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652120" y="86304"/>
            <a:ext cx="2736304" cy="7543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95536" y="908720"/>
            <a:ext cx="8373616" cy="1296144"/>
          </a:xfrm>
        </p:spPr>
        <p:txBody>
          <a:bodyPr>
            <a:normAutofit fontScale="90000"/>
          </a:bodyPr>
          <a:lstStyle/>
          <a:p>
            <a:r>
              <a:rPr lang="de-DE" sz="3100" b="1" dirty="0" smtClean="0"/>
              <a:t/>
            </a:r>
            <a:br>
              <a:rPr lang="de-DE" sz="3100" b="1" dirty="0" smtClean="0"/>
            </a:br>
            <a:r>
              <a:rPr lang="de-DE" sz="3100" b="1" dirty="0" smtClean="0"/>
              <a:t/>
            </a:r>
            <a:br>
              <a:rPr lang="de-DE" sz="3100" b="1" dirty="0" smtClean="0"/>
            </a:br>
            <a:r>
              <a:rPr lang="de-DE" sz="3100" b="1" dirty="0" smtClean="0"/>
              <a:t>Besonderheiten des  Fremdsprachenunterrichts</a:t>
            </a:r>
            <a:r>
              <a:rPr lang="bg-BG" dirty="0" smtClean="0"/>
              <a:t/>
            </a:r>
            <a:br>
              <a:rPr lang="bg-BG" dirty="0" smtClean="0"/>
            </a:br>
            <a:endParaRPr lang="bg-BG" dirty="0"/>
          </a:p>
        </p:txBody>
      </p:sp>
      <p:sp>
        <p:nvSpPr>
          <p:cNvPr id="3" name="Контейнер за съдържание 2"/>
          <p:cNvSpPr>
            <a:spLocks noGrp="1"/>
          </p:cNvSpPr>
          <p:nvPr>
            <p:ph idx="1"/>
          </p:nvPr>
        </p:nvSpPr>
        <p:spPr>
          <a:xfrm>
            <a:off x="467544" y="2132856"/>
            <a:ext cx="8229600" cy="3744416"/>
          </a:xfrm>
        </p:spPr>
        <p:txBody>
          <a:bodyPr>
            <a:normAutofit/>
          </a:bodyPr>
          <a:lstStyle/>
          <a:p>
            <a:r>
              <a:rPr lang="de-DE" sz="1800" dirty="0" smtClean="0"/>
              <a:t>Gewährleisten von Erweiterung der Sprachkenntnisse, Fähigkeiten und Kompetenzen beim Hören, Lesen, Schreiben und Sprechen durch das Programm des Bildungsministeriums </a:t>
            </a:r>
            <a:endParaRPr lang="bg-BG" sz="1800" dirty="0" smtClean="0"/>
          </a:p>
          <a:p>
            <a:r>
              <a:rPr lang="de-DE" sz="1800" dirty="0" smtClean="0"/>
              <a:t>legt </a:t>
            </a:r>
            <a:r>
              <a:rPr lang="bg-BG" sz="1800" dirty="0" err="1" smtClean="0"/>
              <a:t>die</a:t>
            </a:r>
            <a:r>
              <a:rPr lang="bg-BG" sz="1800" dirty="0" smtClean="0"/>
              <a:t> </a:t>
            </a:r>
            <a:r>
              <a:rPr lang="bg-BG" sz="1800" dirty="0" err="1" smtClean="0"/>
              <a:t>Grundlagen</a:t>
            </a:r>
            <a:r>
              <a:rPr lang="bg-BG" sz="1800" dirty="0" smtClean="0"/>
              <a:t> </a:t>
            </a:r>
            <a:r>
              <a:rPr lang="bg-BG" sz="1800" dirty="0" err="1" smtClean="0"/>
              <a:t>für</a:t>
            </a:r>
            <a:r>
              <a:rPr lang="bg-BG" sz="1800" dirty="0" smtClean="0"/>
              <a:t> </a:t>
            </a:r>
            <a:r>
              <a:rPr lang="bg-BG" sz="1800" dirty="0" err="1" smtClean="0"/>
              <a:t>das</a:t>
            </a:r>
            <a:r>
              <a:rPr lang="bg-BG" sz="1800" dirty="0" smtClean="0"/>
              <a:t> </a:t>
            </a:r>
            <a:r>
              <a:rPr lang="bg-BG" sz="1800" dirty="0" err="1" smtClean="0"/>
              <a:t>lebenslange</a:t>
            </a:r>
            <a:r>
              <a:rPr lang="bg-BG" sz="1800" dirty="0" smtClean="0"/>
              <a:t> </a:t>
            </a:r>
            <a:r>
              <a:rPr lang="bg-BG" sz="1800" dirty="0" err="1" smtClean="0"/>
              <a:t>selbständige</a:t>
            </a:r>
            <a:r>
              <a:rPr lang="bg-BG" sz="1800" dirty="0" smtClean="0"/>
              <a:t> </a:t>
            </a:r>
            <a:r>
              <a:rPr lang="bg-BG" sz="1800" dirty="0" err="1" smtClean="0"/>
              <a:t>Weiterlernen</a:t>
            </a:r>
            <a:r>
              <a:rPr lang="bg-BG" sz="1800" dirty="0" smtClean="0"/>
              <a:t> </a:t>
            </a:r>
            <a:r>
              <a:rPr lang="bg-BG" sz="1800" dirty="0" err="1" smtClean="0"/>
              <a:t>von</a:t>
            </a:r>
            <a:r>
              <a:rPr lang="bg-BG" sz="1800" dirty="0" smtClean="0"/>
              <a:t> </a:t>
            </a:r>
            <a:r>
              <a:rPr lang="bg-BG" sz="1800" dirty="0" err="1" smtClean="0"/>
              <a:t>Fremdsprachen</a:t>
            </a:r>
            <a:endParaRPr lang="bg-BG" sz="1800" dirty="0" smtClean="0"/>
          </a:p>
          <a:p>
            <a:r>
              <a:rPr lang="bg-BG" sz="1800" dirty="0" err="1" smtClean="0"/>
              <a:t>befähig</a:t>
            </a:r>
            <a:r>
              <a:rPr lang="de-DE" sz="1800" dirty="0" smtClean="0"/>
              <a:t>t </a:t>
            </a:r>
            <a:r>
              <a:rPr lang="bg-BG" sz="1800" dirty="0" err="1" smtClean="0"/>
              <a:t>die</a:t>
            </a:r>
            <a:r>
              <a:rPr lang="bg-BG" sz="1800" dirty="0" smtClean="0"/>
              <a:t> </a:t>
            </a:r>
            <a:r>
              <a:rPr lang="bg-BG" sz="1800" dirty="0" err="1" smtClean="0"/>
              <a:t>Lernenden</a:t>
            </a:r>
            <a:r>
              <a:rPr lang="bg-BG" sz="1800" dirty="0" smtClean="0"/>
              <a:t> </a:t>
            </a:r>
            <a:r>
              <a:rPr lang="bg-BG" sz="1800" dirty="0" err="1" smtClean="0"/>
              <a:t>dazu</a:t>
            </a:r>
            <a:r>
              <a:rPr lang="bg-BG" sz="1800" dirty="0" smtClean="0"/>
              <a:t>, </a:t>
            </a:r>
            <a:r>
              <a:rPr lang="bg-BG" sz="1800" dirty="0" err="1" smtClean="0"/>
              <a:t>ihren</a:t>
            </a:r>
            <a:r>
              <a:rPr lang="bg-BG" sz="1800" dirty="0" smtClean="0"/>
              <a:t> </a:t>
            </a:r>
            <a:r>
              <a:rPr lang="bg-BG" sz="1800" dirty="0" err="1" smtClean="0"/>
              <a:t>eigenen</a:t>
            </a:r>
            <a:r>
              <a:rPr lang="bg-BG" sz="1800" dirty="0" smtClean="0"/>
              <a:t> </a:t>
            </a:r>
            <a:r>
              <a:rPr lang="bg-BG" sz="1800" dirty="0" err="1" smtClean="0"/>
              <a:t>Fremdsprachenlernprozess</a:t>
            </a:r>
            <a:r>
              <a:rPr lang="bg-BG" sz="1800" dirty="0" smtClean="0"/>
              <a:t> </a:t>
            </a:r>
            <a:r>
              <a:rPr lang="bg-BG" sz="1800" dirty="0" err="1" smtClean="0"/>
              <a:t>zu</a:t>
            </a:r>
            <a:r>
              <a:rPr lang="bg-BG" sz="1800" dirty="0" smtClean="0"/>
              <a:t> </a:t>
            </a:r>
            <a:r>
              <a:rPr lang="bg-BG" sz="1800" dirty="0" err="1" smtClean="0"/>
              <a:t>durchschauen</a:t>
            </a:r>
            <a:r>
              <a:rPr lang="bg-BG" sz="1800" dirty="0" smtClean="0"/>
              <a:t> </a:t>
            </a:r>
            <a:r>
              <a:rPr lang="bg-BG" sz="1800" dirty="0" err="1" smtClean="0"/>
              <a:t>und</a:t>
            </a:r>
            <a:r>
              <a:rPr lang="bg-BG" sz="1800" dirty="0" smtClean="0"/>
              <a:t> </a:t>
            </a:r>
            <a:r>
              <a:rPr lang="bg-BG" sz="1800" dirty="0" err="1" smtClean="0"/>
              <a:t>ggf</a:t>
            </a:r>
            <a:r>
              <a:rPr lang="bg-BG" sz="1800" dirty="0" smtClean="0"/>
              <a:t>. </a:t>
            </a:r>
            <a:r>
              <a:rPr lang="bg-BG" sz="1800" dirty="0" err="1" smtClean="0"/>
              <a:t>selbständig</a:t>
            </a:r>
            <a:r>
              <a:rPr lang="bg-BG" sz="1800" dirty="0" smtClean="0"/>
              <a:t> </a:t>
            </a:r>
            <a:r>
              <a:rPr lang="bg-BG" sz="1800" dirty="0" err="1" smtClean="0"/>
              <a:t>effizient</a:t>
            </a:r>
            <a:r>
              <a:rPr lang="bg-BG" sz="1800" dirty="0" smtClean="0"/>
              <a:t> </a:t>
            </a:r>
            <a:r>
              <a:rPr lang="bg-BG" sz="1800" dirty="0" err="1" smtClean="0"/>
              <a:t>zu</a:t>
            </a:r>
            <a:r>
              <a:rPr lang="bg-BG" sz="1800" dirty="0" smtClean="0"/>
              <a:t> </a:t>
            </a:r>
            <a:r>
              <a:rPr lang="bg-BG" sz="1800" dirty="0" err="1" smtClean="0"/>
              <a:t>gestalten</a:t>
            </a:r>
            <a:r>
              <a:rPr lang="bg-BG" sz="1800" dirty="0" smtClean="0"/>
              <a:t>.</a:t>
            </a:r>
          </a:p>
          <a:p>
            <a:pPr>
              <a:buNone/>
            </a:pPr>
            <a:endParaRPr lang="bg-BG" sz="4200" dirty="0" smtClean="0"/>
          </a:p>
          <a:p>
            <a:endParaRPr lang="bg-BG" dirty="0"/>
          </a:p>
        </p:txBody>
      </p:sp>
      <p:pic>
        <p:nvPicPr>
          <p:cNvPr id="4100" name="Picture 4" descr="C:\Users\User\Desktop\images.jpg"/>
          <p:cNvPicPr>
            <a:picLocks noChangeAspect="1" noChangeArrowheads="1"/>
          </p:cNvPicPr>
          <p:nvPr/>
        </p:nvPicPr>
        <p:blipFill>
          <a:blip r:embed="rId2" cstate="print"/>
          <a:srcRect/>
          <a:stretch>
            <a:fillRect/>
          </a:stretch>
        </p:blipFill>
        <p:spPr bwMode="auto">
          <a:xfrm>
            <a:off x="2915816" y="4581128"/>
            <a:ext cx="2907407" cy="1934747"/>
          </a:xfrm>
          <a:prstGeom prst="rect">
            <a:avLst/>
          </a:prstGeom>
          <a:ln>
            <a:noFill/>
          </a:ln>
          <a:effectLst>
            <a:outerShdw blurRad="190500" algn="tl" rotWithShape="0">
              <a:srgbClr val="000000">
                <a:alpha val="70000"/>
              </a:srgbClr>
            </a:outerShdw>
          </a:effectLst>
        </p:spPr>
      </p:pic>
      <p:pic>
        <p:nvPicPr>
          <p:cNvPr id="7"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253075"/>
            <a:ext cx="2438400" cy="882650"/>
          </a:xfrm>
          <a:prstGeom prst="rect">
            <a:avLst/>
          </a:prstGeom>
          <a:noFill/>
        </p:spPr>
      </p:pic>
      <p:pic>
        <p:nvPicPr>
          <p:cNvPr id="8"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580112" y="325083"/>
            <a:ext cx="2736304" cy="7543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872208"/>
          </a:xfrm>
        </p:spPr>
        <p:txBody>
          <a:bodyPr>
            <a:normAutofit/>
          </a:bodyPr>
          <a:lstStyle/>
          <a:p>
            <a:r>
              <a:rPr lang="de-DE" sz="4000" b="1" dirty="0" smtClean="0"/>
              <a:t>Besonderheiten des  Fremdsprachenunterrichts </a:t>
            </a:r>
            <a:endParaRPr lang="bg-BG" sz="4000" dirty="0"/>
          </a:p>
        </p:txBody>
      </p:sp>
      <p:sp>
        <p:nvSpPr>
          <p:cNvPr id="3" name="Content Placeholder 2"/>
          <p:cNvSpPr>
            <a:spLocks noGrp="1"/>
          </p:cNvSpPr>
          <p:nvPr>
            <p:ph idx="1"/>
          </p:nvPr>
        </p:nvSpPr>
        <p:spPr>
          <a:xfrm>
            <a:off x="457200" y="3140968"/>
            <a:ext cx="5050904" cy="2985195"/>
          </a:xfrm>
        </p:spPr>
        <p:txBody>
          <a:bodyPr>
            <a:normAutofit/>
          </a:bodyPr>
          <a:lstStyle/>
          <a:p>
            <a:r>
              <a:rPr lang="de-DE" sz="1800" dirty="0" smtClean="0"/>
              <a:t>Möglichkeit eine Fremdsprache intensiv zu erlernen- 20 Unterrichtsstunden in der 8.Klasse</a:t>
            </a:r>
            <a:endParaRPr lang="bg-BG" sz="1800" dirty="0" smtClean="0"/>
          </a:p>
          <a:p>
            <a:r>
              <a:rPr lang="de-DE" sz="1800" dirty="0" smtClean="0"/>
              <a:t>Wahlfreiheit der zu erlernenden Sprachen</a:t>
            </a:r>
            <a:endParaRPr lang="bg-BG" sz="1800" dirty="0" smtClean="0"/>
          </a:p>
          <a:p>
            <a:r>
              <a:rPr lang="de-DE" sz="1800" dirty="0" smtClean="0"/>
              <a:t>paralelles Erlernen zwei Fremdsprachen in allen Klassen</a:t>
            </a:r>
            <a:endParaRPr lang="bg-BG" sz="1800" dirty="0" smtClean="0"/>
          </a:p>
          <a:p>
            <a:endParaRPr lang="bg-BG" dirty="0"/>
          </a:p>
        </p:txBody>
      </p:sp>
      <p:pic>
        <p:nvPicPr>
          <p:cNvPr id="5122" name="Picture 2" descr="C:\Users\User\Desktop\images.jpg"/>
          <p:cNvPicPr>
            <a:picLocks noChangeAspect="1" noChangeArrowheads="1"/>
          </p:cNvPicPr>
          <p:nvPr/>
        </p:nvPicPr>
        <p:blipFill>
          <a:blip r:embed="rId2" cstate="print"/>
          <a:srcRect/>
          <a:stretch>
            <a:fillRect/>
          </a:stretch>
        </p:blipFill>
        <p:spPr bwMode="auto">
          <a:xfrm>
            <a:off x="5525090" y="3140968"/>
            <a:ext cx="3391102" cy="2228089"/>
          </a:xfrm>
          <a:prstGeom prst="rect">
            <a:avLst/>
          </a:prstGeom>
          <a:noFill/>
        </p:spPr>
      </p:pic>
      <p:pic>
        <p:nvPicPr>
          <p:cNvPr id="7"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107355"/>
            <a:ext cx="2438400" cy="882650"/>
          </a:xfrm>
          <a:prstGeom prst="rect">
            <a:avLst/>
          </a:prstGeom>
          <a:noFill/>
        </p:spPr>
      </p:pic>
      <p:pic>
        <p:nvPicPr>
          <p:cNvPr id="8"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724128" y="179363"/>
            <a:ext cx="2736304" cy="75438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2016224"/>
          </a:xfrm>
        </p:spPr>
        <p:txBody>
          <a:bodyPr>
            <a:normAutofit/>
          </a:bodyPr>
          <a:lstStyle/>
          <a:p>
            <a:r>
              <a:rPr lang="de-DE" sz="4000" b="1" dirty="0" smtClean="0"/>
              <a:t>Besonderheiten des  Fremdsprachenunterrichts </a:t>
            </a:r>
            <a:endParaRPr lang="bg-BG" sz="4000" dirty="0"/>
          </a:p>
        </p:txBody>
      </p:sp>
      <p:sp>
        <p:nvSpPr>
          <p:cNvPr id="3" name="Content Placeholder 2"/>
          <p:cNvSpPr>
            <a:spLocks noGrp="1"/>
          </p:cNvSpPr>
          <p:nvPr>
            <p:ph idx="1"/>
          </p:nvPr>
        </p:nvSpPr>
        <p:spPr>
          <a:xfrm>
            <a:off x="457200" y="3284984"/>
            <a:ext cx="8229600" cy="2841179"/>
          </a:xfrm>
        </p:spPr>
        <p:txBody>
          <a:bodyPr>
            <a:normAutofit/>
          </a:bodyPr>
          <a:lstStyle/>
          <a:p>
            <a:r>
              <a:rPr lang="de-DE" sz="1800" dirty="0" smtClean="0"/>
              <a:t>Sprachniveaus nach dem Europäischen Referenzrahmen:</a:t>
            </a:r>
            <a:endParaRPr lang="bg-BG" sz="1800" dirty="0" smtClean="0"/>
          </a:p>
          <a:p>
            <a:r>
              <a:rPr lang="de-DE" sz="1800" dirty="0" smtClean="0"/>
              <a:t>Erste gymnasiale Stufe/ 10.Klasse/ B1- erste Fremdsprache und A1-zweite Fremdsprache</a:t>
            </a:r>
            <a:endParaRPr lang="bg-BG" sz="1800" dirty="0" smtClean="0"/>
          </a:p>
          <a:p>
            <a:r>
              <a:rPr lang="de-DE" sz="1800" dirty="0" smtClean="0"/>
              <a:t>Zweite gymnasiale Stufe /12.Klasse/- B2.1- erste Fremdsprache und A2 zweite Fremdsprache</a:t>
            </a:r>
            <a:endParaRPr lang="bg-BG" sz="1800" dirty="0" smtClean="0"/>
          </a:p>
          <a:p>
            <a:r>
              <a:rPr lang="de-DE" sz="1800" dirty="0" smtClean="0"/>
              <a:t>Möglichkeit die Sprachkenntnisse zu zertifizieren</a:t>
            </a:r>
            <a:endParaRPr lang="bg-BG" sz="1800" dirty="0"/>
          </a:p>
        </p:txBody>
      </p:sp>
      <p:pic>
        <p:nvPicPr>
          <p:cNvPr id="6146" name="Picture 2" descr="C:\Users\User\Desktop\images.jpg"/>
          <p:cNvPicPr>
            <a:picLocks noChangeAspect="1" noChangeArrowheads="1"/>
          </p:cNvPicPr>
          <p:nvPr/>
        </p:nvPicPr>
        <p:blipFill>
          <a:blip r:embed="rId2" cstate="print"/>
          <a:srcRect/>
          <a:stretch>
            <a:fillRect/>
          </a:stretch>
        </p:blipFill>
        <p:spPr bwMode="auto">
          <a:xfrm>
            <a:off x="5813080" y="4905053"/>
            <a:ext cx="2886075" cy="1581150"/>
          </a:xfrm>
          <a:prstGeom prst="rect">
            <a:avLst/>
          </a:prstGeom>
          <a:noFill/>
        </p:spPr>
      </p:pic>
      <p:pic>
        <p:nvPicPr>
          <p:cNvPr id="7"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3568" y="279391"/>
            <a:ext cx="2438400" cy="882650"/>
          </a:xfrm>
          <a:prstGeom prst="rect">
            <a:avLst/>
          </a:prstGeom>
          <a:noFill/>
        </p:spPr>
      </p:pic>
      <p:pic>
        <p:nvPicPr>
          <p:cNvPr id="8"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652120" y="351399"/>
            <a:ext cx="2736304" cy="7543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2650306"/>
          </a:xfrm>
        </p:spPr>
        <p:txBody>
          <a:bodyPr>
            <a:normAutofit fontScale="90000"/>
          </a:bodyPr>
          <a:lstStyle/>
          <a:p>
            <a:r>
              <a:rPr lang="de-DE" b="1" dirty="0" smtClean="0"/>
              <a:t/>
            </a:r>
            <a:br>
              <a:rPr lang="de-DE" b="1" dirty="0" smtClean="0"/>
            </a:br>
            <a:r>
              <a:rPr lang="de-DE" b="1" dirty="0" smtClean="0"/>
              <a:t/>
            </a:r>
            <a:br>
              <a:rPr lang="de-DE" b="1" dirty="0" smtClean="0"/>
            </a:br>
            <a:r>
              <a:rPr lang="de-DE" b="1" dirty="0" smtClean="0"/>
              <a:t/>
            </a:r>
            <a:br>
              <a:rPr lang="de-DE" b="1" dirty="0" smtClean="0"/>
            </a:br>
            <a:r>
              <a:rPr lang="de-DE" b="1" dirty="0" smtClean="0"/>
              <a:t>Sprachaktivitäten außerhalb des Fremdsprachenunterrichts</a:t>
            </a:r>
            <a:r>
              <a:rPr lang="bg-BG" dirty="0" smtClean="0"/>
              <a:t/>
            </a:r>
            <a:br>
              <a:rPr lang="bg-BG" dirty="0" smtClean="0"/>
            </a:br>
            <a:endParaRPr lang="bg-BG" dirty="0"/>
          </a:p>
        </p:txBody>
      </p:sp>
      <p:sp>
        <p:nvSpPr>
          <p:cNvPr id="3" name="Контейнер за съдържание 2"/>
          <p:cNvSpPr>
            <a:spLocks noGrp="1"/>
          </p:cNvSpPr>
          <p:nvPr>
            <p:ph idx="1"/>
          </p:nvPr>
        </p:nvSpPr>
        <p:spPr>
          <a:xfrm>
            <a:off x="457200" y="3429000"/>
            <a:ext cx="8229600" cy="2697163"/>
          </a:xfrm>
        </p:spPr>
        <p:txBody>
          <a:bodyPr>
            <a:normAutofit/>
          </a:bodyPr>
          <a:lstStyle/>
          <a:p>
            <a:r>
              <a:rPr lang="de-DE" sz="2400" dirty="0" smtClean="0"/>
              <a:t>Teilnahme an Olympiaden des Bildungsministeriums, an Sprachwettbewerben und Projekten </a:t>
            </a:r>
            <a:endParaRPr lang="bg-BG" sz="2400" dirty="0" smtClean="0"/>
          </a:p>
          <a:p>
            <a:r>
              <a:rPr lang="de-DE" sz="2400" dirty="0" smtClean="0"/>
              <a:t>Teilnahme am Schultheaterfestival in einer Fremdsprache</a:t>
            </a:r>
            <a:endParaRPr lang="bg-BG" sz="2400" dirty="0"/>
          </a:p>
        </p:txBody>
      </p:sp>
      <p:pic>
        <p:nvPicPr>
          <p:cNvPr id="7170" name="Picture 2" descr="C:\Users\User\Desktop\10b5f267f535c56730341b5a81ba20de.jpg"/>
          <p:cNvPicPr>
            <a:picLocks noChangeAspect="1" noChangeArrowheads="1"/>
          </p:cNvPicPr>
          <p:nvPr/>
        </p:nvPicPr>
        <p:blipFill>
          <a:blip r:embed="rId2" cstate="print"/>
          <a:srcRect/>
          <a:stretch>
            <a:fillRect/>
          </a:stretch>
        </p:blipFill>
        <p:spPr bwMode="auto">
          <a:xfrm>
            <a:off x="3311860" y="4777581"/>
            <a:ext cx="2520280" cy="1872208"/>
          </a:xfrm>
          <a:prstGeom prst="rect">
            <a:avLst/>
          </a:prstGeom>
          <a:noFill/>
        </p:spPr>
      </p:pic>
      <p:pic>
        <p:nvPicPr>
          <p:cNvPr id="7"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548680"/>
            <a:ext cx="2438400" cy="882650"/>
          </a:xfrm>
          <a:prstGeom prst="rect">
            <a:avLst/>
          </a:prstGeom>
          <a:noFill/>
        </p:spPr>
      </p:pic>
      <p:pic>
        <p:nvPicPr>
          <p:cNvPr id="8"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580112" y="620688"/>
            <a:ext cx="2736304" cy="7543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930226"/>
          </a:xfrm>
        </p:spPr>
        <p:txBody>
          <a:bodyPr>
            <a:normAutofit fontScale="90000"/>
          </a:bodyPr>
          <a:lstStyle/>
          <a:p>
            <a:r>
              <a:rPr lang="de-DE" dirty="0" smtClean="0"/>
              <a:t/>
            </a:r>
            <a:br>
              <a:rPr lang="de-DE" dirty="0" smtClean="0"/>
            </a:br>
            <a:r>
              <a:rPr lang="de-DE" dirty="0" smtClean="0"/>
              <a:t/>
            </a:r>
            <a:br>
              <a:rPr lang="de-DE" dirty="0" smtClean="0"/>
            </a:br>
            <a:r>
              <a:rPr lang="de-DE" dirty="0" smtClean="0"/>
              <a:t/>
            </a:r>
            <a:br>
              <a:rPr lang="de-DE" dirty="0" smtClean="0"/>
            </a:br>
            <a:r>
              <a:rPr lang="de-DE" dirty="0" smtClean="0"/>
              <a:t>Das Angebot unserer Schule</a:t>
            </a:r>
            <a:br>
              <a:rPr lang="de-DE" dirty="0" smtClean="0"/>
            </a:br>
            <a:endParaRPr lang="bg-BG" dirty="0"/>
          </a:p>
        </p:txBody>
      </p:sp>
      <p:sp>
        <p:nvSpPr>
          <p:cNvPr id="3" name="Контейнер за съдържание 2"/>
          <p:cNvSpPr>
            <a:spLocks noGrp="1"/>
          </p:cNvSpPr>
          <p:nvPr>
            <p:ph idx="1"/>
          </p:nvPr>
        </p:nvSpPr>
        <p:spPr>
          <a:xfrm>
            <a:off x="611560" y="4218188"/>
            <a:ext cx="8229600" cy="3705275"/>
          </a:xfrm>
        </p:spPr>
        <p:txBody>
          <a:bodyPr>
            <a:normAutofit/>
          </a:bodyPr>
          <a:lstStyle/>
          <a:p>
            <a:r>
              <a:rPr lang="de-DE" sz="2400" dirty="0" smtClean="0"/>
              <a:t>Das Gymnasium  bietet das Erlernen von Englisch, Deutsch, Spanisch und Französisch als erste Fremdsprache und Russisch, Deutsch, Englisch und Französisch  als zweite Fremdsprache an und ist ein gefragtes Fremdsprachengymnasium, dessen Motto „ Mehr Sprachen-mehr Kulturen-mehr Welten</a:t>
            </a:r>
            <a:r>
              <a:rPr lang="bg-BG" sz="2400" dirty="0" smtClean="0"/>
              <a:t>“ </a:t>
            </a:r>
            <a:r>
              <a:rPr lang="de-DE" sz="2400" dirty="0" smtClean="0"/>
              <a:t>ist.</a:t>
            </a:r>
            <a:endParaRPr lang="bg-BG" sz="2400" dirty="0" smtClean="0"/>
          </a:p>
        </p:txBody>
      </p:sp>
      <p:pic>
        <p:nvPicPr>
          <p:cNvPr id="8196" name="Picture 4" descr="C:\Users\User\Desktop\images.jpg"/>
          <p:cNvPicPr>
            <a:picLocks noChangeAspect="1" noChangeArrowheads="1"/>
          </p:cNvPicPr>
          <p:nvPr/>
        </p:nvPicPr>
        <p:blipFill>
          <a:blip r:embed="rId2" cstate="print">
            <a:clrChange>
              <a:clrFrom>
                <a:srgbClr val="EEEEEC"/>
              </a:clrFrom>
              <a:clrTo>
                <a:srgbClr val="EEEEEC">
                  <a:alpha val="0"/>
                </a:srgbClr>
              </a:clrTo>
            </a:clrChange>
          </a:blip>
          <a:srcRect/>
          <a:stretch>
            <a:fillRect/>
          </a:stretch>
        </p:blipFill>
        <p:spPr bwMode="auto">
          <a:xfrm>
            <a:off x="2752099" y="1803305"/>
            <a:ext cx="4176464" cy="2360610"/>
          </a:xfrm>
          <a:prstGeom prst="rect">
            <a:avLst/>
          </a:prstGeom>
          <a:noFill/>
        </p:spPr>
      </p:pic>
      <p:pic>
        <p:nvPicPr>
          <p:cNvPr id="7"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548680"/>
            <a:ext cx="2438400" cy="882650"/>
          </a:xfrm>
          <a:prstGeom prst="rect">
            <a:avLst/>
          </a:prstGeom>
          <a:noFill/>
        </p:spPr>
      </p:pic>
      <p:pic>
        <p:nvPicPr>
          <p:cNvPr id="8"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580112" y="620688"/>
            <a:ext cx="2736304" cy="75438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06290"/>
          </a:xfrm>
        </p:spPr>
        <p:txBody>
          <a:bodyPr>
            <a:normAutofit/>
          </a:bodyPr>
          <a:lstStyle/>
          <a:p>
            <a:r>
              <a:rPr lang="de-DE" dirty="0" smtClean="0"/>
              <a:t/>
            </a:r>
            <a:br>
              <a:rPr lang="de-DE" dirty="0" smtClean="0"/>
            </a:br>
            <a:r>
              <a:rPr lang="de-DE" sz="4000" dirty="0" smtClean="0"/>
              <a:t>Das Angebot unserer Schule</a:t>
            </a:r>
            <a:endParaRPr lang="bg-BG" sz="4000" dirty="0"/>
          </a:p>
        </p:txBody>
      </p:sp>
      <p:sp>
        <p:nvSpPr>
          <p:cNvPr id="3" name="Content Placeholder 2"/>
          <p:cNvSpPr>
            <a:spLocks noGrp="1"/>
          </p:cNvSpPr>
          <p:nvPr>
            <p:ph idx="1"/>
          </p:nvPr>
        </p:nvSpPr>
        <p:spPr>
          <a:xfrm>
            <a:off x="457200" y="2420888"/>
            <a:ext cx="8229600" cy="3705275"/>
          </a:xfrm>
        </p:spPr>
        <p:txBody>
          <a:bodyPr>
            <a:normAutofit/>
          </a:bodyPr>
          <a:lstStyle/>
          <a:p>
            <a:r>
              <a:rPr lang="de-DE" sz="2400" dirty="0" smtClean="0"/>
              <a:t>Die Schule ist auch ein zertifiziertes Prüfungszentrum und gibt den Schülern die Möglichkeit, Sprachprüfungen in Deutsch und Englisch abzulegen/</a:t>
            </a:r>
            <a:r>
              <a:rPr lang="bg-BG" sz="2400" dirty="0" smtClean="0"/>
              <a:t> Edexcel</a:t>
            </a:r>
            <a:r>
              <a:rPr lang="de-DE" sz="2400" dirty="0" smtClean="0"/>
              <a:t> und DSD I- DSD II/. Die guten Fremdsprachenkenntnisse ermöglichen unseren Schülern die erfolgreiche Teilnahme an vielen Projekten, Olympiaden und Wettbewerben. </a:t>
            </a:r>
            <a:endParaRPr lang="bg-BG" sz="2400" dirty="0" smtClean="0"/>
          </a:p>
          <a:p>
            <a:endParaRPr lang="bg-BG" dirty="0"/>
          </a:p>
        </p:txBody>
      </p:sp>
      <p:pic>
        <p:nvPicPr>
          <p:cNvPr id="9218" name="Picture 2" descr="C:\Users\User\Desktop\images.jpg"/>
          <p:cNvPicPr>
            <a:picLocks noChangeAspect="1" noChangeArrowheads="1"/>
          </p:cNvPicPr>
          <p:nvPr/>
        </p:nvPicPr>
        <p:blipFill>
          <a:blip r:embed="rId2" cstate="print"/>
          <a:srcRect/>
          <a:stretch>
            <a:fillRect/>
          </a:stretch>
        </p:blipFill>
        <p:spPr bwMode="auto">
          <a:xfrm>
            <a:off x="3076295" y="4653136"/>
            <a:ext cx="3384376" cy="1876425"/>
          </a:xfrm>
          <a:prstGeom prst="rect">
            <a:avLst/>
          </a:prstGeom>
          <a:noFill/>
        </p:spPr>
      </p:pic>
      <p:pic>
        <p:nvPicPr>
          <p:cNvPr id="8" name="Picture 1" descr="https://encrypted-tbn0.gstatic.com/images?q=tbn:ANd9GcSOoqTMkFEAPkj9zspe_weWvjRWzCp0VH4XwFpjM05HPJCeOdOW">
            <a:hlinkClick r:id="rId3"/>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548680"/>
            <a:ext cx="2438400" cy="882650"/>
          </a:xfrm>
          <a:prstGeom prst="rect">
            <a:avLst/>
          </a:prstGeom>
          <a:noFill/>
        </p:spPr>
      </p:pic>
      <p:pic>
        <p:nvPicPr>
          <p:cNvPr id="9" name="Картина 19"/>
          <p:cNvPicPr/>
          <p:nvPr/>
        </p:nvPicPr>
        <p:blipFill>
          <a:blip r:embed="rId5" cstate="print">
            <a:clrChange>
              <a:clrFrom>
                <a:srgbClr val="FFFFFF"/>
              </a:clrFrom>
              <a:clrTo>
                <a:srgbClr val="FFFFFF">
                  <a:alpha val="0"/>
                </a:srgbClr>
              </a:clrTo>
            </a:clrChange>
          </a:blip>
          <a:srcRect/>
          <a:stretch>
            <a:fillRect/>
          </a:stretch>
        </p:blipFill>
        <p:spPr bwMode="auto">
          <a:xfrm>
            <a:off x="5580112" y="620688"/>
            <a:ext cx="2736304" cy="754380"/>
          </a:xfrm>
          <a:prstGeom prst="rect">
            <a:avLst/>
          </a:prstGeom>
          <a:noFill/>
        </p:spPr>
      </p:pic>
    </p:spTree>
  </p:cSld>
  <p:clrMapOvr>
    <a:masterClrMapping/>
  </p:clrMapOvr>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312</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Narrow</vt:lpstr>
      <vt:lpstr>Calibri</vt:lpstr>
      <vt:lpstr>Office тема</vt:lpstr>
      <vt:lpstr>Der Fremdsprachenunterricht in Bulgarien </vt:lpstr>
      <vt:lpstr>  Bulgarien als EU- Land  </vt:lpstr>
      <vt:lpstr>Reformen im Bildungswesen Bulgariens </vt:lpstr>
      <vt:lpstr>  Besonderheiten des  Fremdsprachenunterrichts </vt:lpstr>
      <vt:lpstr>Besonderheiten des  Fremdsprachenunterrichts </vt:lpstr>
      <vt:lpstr>Besonderheiten des  Fremdsprachenunterrichts </vt:lpstr>
      <vt:lpstr>   Sprachaktivitäten außerhalb des Fremdsprachenunterrichts </vt:lpstr>
      <vt:lpstr>   Das Angebot unserer Schule </vt:lpstr>
      <vt:lpstr> Das Angebot unserer Schule</vt:lpstr>
      <vt:lpstr> 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Fremdsprachenunterricht in Bulgarien </dc:title>
  <dc:creator>ASPIRE</dc:creator>
  <cp:lastModifiedBy>dimitrova</cp:lastModifiedBy>
  <cp:revision>16</cp:revision>
  <dcterms:created xsi:type="dcterms:W3CDTF">2019-11-03T19:37:29Z</dcterms:created>
  <dcterms:modified xsi:type="dcterms:W3CDTF">2019-11-13T07:43:28Z</dcterms:modified>
</cp:coreProperties>
</file>