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7" r:id="rId3"/>
    <p:sldId id="258" r:id="rId4"/>
    <p:sldId id="259" r:id="rId5"/>
    <p:sldId id="266" r:id="rId6"/>
    <p:sldId id="261" r:id="rId7"/>
    <p:sldId id="262" r:id="rId8"/>
    <p:sldId id="263" r:id="rId9"/>
    <p:sldId id="264" r:id="rId10"/>
    <p:sldId id="265" r:id="rId11"/>
    <p:sldId id="267" r:id="rId12"/>
    <p:sldId id="268" r:id="rId13"/>
    <p:sldId id="26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6"/>
    <p:restoredTop sz="94672"/>
  </p:normalViewPr>
  <p:slideViewPr>
    <p:cSldViewPr snapToGrid="0" snapToObjects="1">
      <p:cViewPr varScale="1">
        <p:scale>
          <a:sx n="100" d="100"/>
          <a:sy n="100" d="100"/>
        </p:scale>
        <p:origin x="176" y="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Sunday, April 4,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12712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Sunday, April 4,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632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Sunday, April 4,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45831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Sunday, April 4,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21583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Sunday, April 4,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426135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Sunday, April 4,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56653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Sunday, April 4,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‹Nr.›</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702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Sunday, April 4,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33077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Sunday, April 4,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378130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Sunday, April 4,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282518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Sunday, April 4,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‹Nr.›</a:t>
            </a:fld>
            <a:endParaRPr lang="en-US"/>
          </a:p>
        </p:txBody>
      </p:sp>
    </p:spTree>
    <p:extLst>
      <p:ext uri="{BB962C8B-B14F-4D97-AF65-F5344CB8AC3E}">
        <p14:creationId xmlns:p14="http://schemas.microsoft.com/office/powerpoint/2010/main" val="177037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Sunday, April 4, 2021</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‹Nr.›</a:t>
            </a:fld>
            <a:endParaRPr lang="en-US" sz="800"/>
          </a:p>
        </p:txBody>
      </p:sp>
    </p:spTree>
    <p:extLst>
      <p:ext uri="{BB962C8B-B14F-4D97-AF65-F5344CB8AC3E}">
        <p14:creationId xmlns:p14="http://schemas.microsoft.com/office/powerpoint/2010/main" val="3712357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ublicdomainpictures.net/view-image.php?image=137873&amp;picture=&amp;jazyk=DE" TargetMode="Externa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hyperlink" Target="https://pixnio.com/de/essen-trinken/kaffee/kaffee-koffein-getraenk-kaffeetasse-holz-espresso-getraenke-fruehstueck"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8" Type="http://schemas.openxmlformats.org/officeDocument/2006/relationships/hyperlink" Target="https://de.wikipedia.org/wiki/Jiddisch" TargetMode="External"/><Relationship Id="rId3" Type="http://schemas.openxmlformats.org/officeDocument/2006/relationships/hyperlink" Target="https://lexikographieblog.wordpress.com/2011/09/28/die-sprachen-um-uns-herum/" TargetMode="External"/><Relationship Id="rId7" Type="http://schemas.openxmlformats.org/officeDocument/2006/relationships/hyperlink" Target="https://www.goethe.de/ins/gb/de/kul/mag/20890063.html" TargetMode="External"/><Relationship Id="rId2" Type="http://schemas.openxmlformats.org/officeDocument/2006/relationships/hyperlink" Target="https://www.goethe.de/prj/mwd/de/idl/fam/msk.html" TargetMode="External"/><Relationship Id="rId1" Type="http://schemas.openxmlformats.org/officeDocument/2006/relationships/slideLayout" Target="../slideLayouts/slideLayout7.xml"/><Relationship Id="rId6" Type="http://schemas.openxmlformats.org/officeDocument/2006/relationships/hyperlink" Target="https://uepo.de/wp-content/uploads/2019/02/minderheiten_minderheitensprachen_deutschland_2014.pdf" TargetMode="External"/><Relationship Id="rId5" Type="http://schemas.openxmlformats.org/officeDocument/2006/relationships/hyperlink" Target="https://www.minderheitensekretariat.de/wen-vertreten-wir/uebersicht-und-selbstverstaendnis" TargetMode="External"/><Relationship Id="rId10" Type="http://schemas.openxmlformats.org/officeDocument/2006/relationships/hyperlink" Target="https://www.derdiedaf.com/download/7497" TargetMode="External"/><Relationship Id="rId4" Type="http://schemas.openxmlformats.org/officeDocument/2006/relationships/hyperlink" Target="https://www.bpb.de/apuz/243860/zur-sozialen-und-politischen-lage-der-anerkannten-nationalen-minderheiten-in-deutschland" TargetMode="External"/><Relationship Id="rId9" Type="http://schemas.openxmlformats.org/officeDocument/2006/relationships/hyperlink" Target="https://www.dw.com/de/eine-deutschlandreise-f%C3%BCrs-ohr/a-423075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Ein nahtloses Muster aus farbigen Diamanten">
            <a:extLst>
              <a:ext uri="{FF2B5EF4-FFF2-40B4-BE49-F238E27FC236}">
                <a16:creationId xmlns:a16="http://schemas.microsoft.com/office/drawing/2014/main" id="{789FF55E-05E1-4F27-96CB-F53F89950DB9}"/>
              </a:ext>
            </a:extLst>
          </p:cNvPr>
          <p:cNvPicPr>
            <a:picLocks noChangeAspect="1"/>
          </p:cNvPicPr>
          <p:nvPr/>
        </p:nvPicPr>
        <p:blipFill rotWithShape="1">
          <a:blip r:embed="rId2"/>
          <a:srcRect t="32480" b="30930"/>
          <a:stretch/>
        </p:blipFill>
        <p:spPr>
          <a:xfrm>
            <a:off x="-2" y="1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ADD5F80-E378-744B-9812-7DEE71018C30}"/>
              </a:ext>
            </a:extLst>
          </p:cNvPr>
          <p:cNvSpPr>
            <a:spLocks noGrp="1"/>
          </p:cNvSpPr>
          <p:nvPr>
            <p:ph type="ctrTitle"/>
          </p:nvPr>
        </p:nvSpPr>
        <p:spPr>
          <a:xfrm>
            <a:off x="720809" y="4893539"/>
            <a:ext cx="10750379" cy="656548"/>
          </a:xfrm>
        </p:spPr>
        <p:txBody>
          <a:bodyPr>
            <a:normAutofit/>
          </a:bodyPr>
          <a:lstStyle/>
          <a:p>
            <a:pPr algn="l"/>
            <a:r>
              <a:rPr lang="de-DE" sz="3600" dirty="0" err="1">
                <a:solidFill>
                  <a:schemeClr val="bg1"/>
                </a:solidFill>
              </a:rPr>
              <a:t>multilingualismus</a:t>
            </a:r>
            <a:r>
              <a:rPr lang="de-DE" sz="3600" dirty="0">
                <a:solidFill>
                  <a:schemeClr val="bg1"/>
                </a:solidFill>
              </a:rPr>
              <a:t> in </a:t>
            </a:r>
            <a:r>
              <a:rPr lang="de-DE" sz="3600" dirty="0" err="1">
                <a:solidFill>
                  <a:schemeClr val="bg1"/>
                </a:solidFill>
              </a:rPr>
              <a:t>deutschland</a:t>
            </a:r>
            <a:endParaRPr lang="de-DE" sz="3600" dirty="0">
              <a:solidFill>
                <a:schemeClr val="bg1"/>
              </a:solidFill>
            </a:endParaRPr>
          </a:p>
        </p:txBody>
      </p:sp>
      <p:sp>
        <p:nvSpPr>
          <p:cNvPr id="3" name="Untertitel 2">
            <a:extLst>
              <a:ext uri="{FF2B5EF4-FFF2-40B4-BE49-F238E27FC236}">
                <a16:creationId xmlns:a16="http://schemas.microsoft.com/office/drawing/2014/main" id="{47D251BD-9564-7841-9F06-7686C52F9911}"/>
              </a:ext>
            </a:extLst>
          </p:cNvPr>
          <p:cNvSpPr>
            <a:spLocks noGrp="1"/>
          </p:cNvSpPr>
          <p:nvPr>
            <p:ph type="subTitle" idx="1"/>
          </p:nvPr>
        </p:nvSpPr>
        <p:spPr>
          <a:xfrm>
            <a:off x="4421658" y="5828857"/>
            <a:ext cx="3348680" cy="429904"/>
          </a:xfrm>
        </p:spPr>
        <p:txBody>
          <a:bodyPr>
            <a:normAutofit/>
          </a:bodyPr>
          <a:lstStyle/>
          <a:p>
            <a:pPr algn="l"/>
            <a:r>
              <a:rPr lang="de-DE" sz="1200">
                <a:solidFill>
                  <a:schemeClr val="bg1"/>
                </a:solidFill>
              </a:rPr>
              <a:t>Käthe-Kollwitz Schule</a:t>
            </a:r>
          </a:p>
        </p:txBody>
      </p:sp>
      <p:pic>
        <p:nvPicPr>
          <p:cNvPr id="42" name="Imagem 4">
            <a:extLst>
              <a:ext uri="{FF2B5EF4-FFF2-40B4-BE49-F238E27FC236}">
                <a16:creationId xmlns:a16="http://schemas.microsoft.com/office/drawing/2014/main" id="{F9E900C6-09DB-624C-8B1E-C4B0123FC8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1128" y="5779755"/>
            <a:ext cx="1429883" cy="905250"/>
          </a:xfrm>
          <a:prstGeom prst="rect">
            <a:avLst/>
          </a:prstGeom>
          <a:noFill/>
          <a:ln>
            <a:noFill/>
          </a:ln>
        </p:spPr>
      </p:pic>
    </p:spTree>
    <p:extLst>
      <p:ext uri="{BB962C8B-B14F-4D97-AF65-F5344CB8AC3E}">
        <p14:creationId xmlns:p14="http://schemas.microsoft.com/office/powerpoint/2010/main" val="13655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40E0CA84-265A-D14A-B1C6-9BFD0CC0FE58}"/>
              </a:ext>
            </a:extLst>
          </p:cNvPr>
          <p:cNvPicPr>
            <a:picLocks noChangeAspect="1"/>
          </p:cNvPicPr>
          <p:nvPr/>
        </p:nvPicPr>
        <p:blipFill rotWithShape="1">
          <a:blip r:embed="rId2"/>
          <a:srcRect t="4207" b="2514"/>
          <a:stretch/>
        </p:blipFill>
        <p:spPr>
          <a:xfrm>
            <a:off x="457200" y="457200"/>
            <a:ext cx="11277600" cy="5943600"/>
          </a:xfrm>
          <a:prstGeom prst="rect">
            <a:avLst/>
          </a:prstGeom>
        </p:spPr>
      </p:pic>
    </p:spTree>
    <p:extLst>
      <p:ext uri="{BB962C8B-B14F-4D97-AF65-F5344CB8AC3E}">
        <p14:creationId xmlns:p14="http://schemas.microsoft.com/office/powerpoint/2010/main" val="371280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45C393E-A2BE-5040-BCE1-946BC5955213}"/>
              </a:ext>
            </a:extLst>
          </p:cNvPr>
          <p:cNvSpPr/>
          <p:nvPr/>
        </p:nvSpPr>
        <p:spPr>
          <a:xfrm>
            <a:off x="5462255" y="591704"/>
            <a:ext cx="1964156" cy="523220"/>
          </a:xfrm>
          <a:prstGeom prst="rect">
            <a:avLst/>
          </a:prstGeom>
        </p:spPr>
        <p:txBody>
          <a:bodyPr wrap="square">
            <a:spAutoFit/>
          </a:bodyPr>
          <a:lstStyle/>
          <a:p>
            <a:r>
              <a:rPr lang="de-DE" sz="2800" b="1">
                <a:solidFill>
                  <a:srgbClr val="000000"/>
                </a:solidFill>
                <a:latin typeface="Arial" panose="020B0604020202020204" pitchFamily="34" charset="0"/>
              </a:rPr>
              <a:t>Beispiele: </a:t>
            </a:r>
          </a:p>
        </p:txBody>
      </p:sp>
      <p:pic>
        <p:nvPicPr>
          <p:cNvPr id="4" name="Grafik 3" descr="Ein Bild, das Gemüse enthält.&#10;&#10;Automatisch generierte Beschreibung">
            <a:extLst>
              <a:ext uri="{FF2B5EF4-FFF2-40B4-BE49-F238E27FC236}">
                <a16:creationId xmlns:a16="http://schemas.microsoft.com/office/drawing/2014/main" id="{CBC1ECF5-0692-8E4D-8377-1CCDC3A222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2021" y="1949147"/>
            <a:ext cx="3509317" cy="2631988"/>
          </a:xfrm>
          <a:prstGeom prst="rect">
            <a:avLst/>
          </a:prstGeom>
        </p:spPr>
      </p:pic>
      <p:sp>
        <p:nvSpPr>
          <p:cNvPr id="5" name="Textfeld 4">
            <a:extLst>
              <a:ext uri="{FF2B5EF4-FFF2-40B4-BE49-F238E27FC236}">
                <a16:creationId xmlns:a16="http://schemas.microsoft.com/office/drawing/2014/main" id="{746F04C8-0B68-DD4B-B9A8-C152C5B06360}"/>
              </a:ext>
            </a:extLst>
          </p:cNvPr>
          <p:cNvSpPr txBox="1"/>
          <p:nvPr/>
        </p:nvSpPr>
        <p:spPr>
          <a:xfrm>
            <a:off x="0" y="1753646"/>
            <a:ext cx="7316362" cy="523220"/>
          </a:xfrm>
          <a:prstGeom prst="rect">
            <a:avLst/>
          </a:prstGeom>
          <a:noFill/>
        </p:spPr>
        <p:txBody>
          <a:bodyPr wrap="none" rtlCol="0">
            <a:spAutoFit/>
          </a:bodyPr>
          <a:lstStyle/>
          <a:p>
            <a:r>
              <a:rPr lang="de-DE" sz="2800">
                <a:solidFill>
                  <a:srgbClr val="000000"/>
                </a:solidFill>
                <a:latin typeface="Arial" panose="020B0604020202020204" pitchFamily="34" charset="0"/>
              </a:rPr>
              <a:t>Kartoffeln, Erdäpfel, Herdäpfel, Grundbirnen </a:t>
            </a:r>
          </a:p>
        </p:txBody>
      </p:sp>
      <p:pic>
        <p:nvPicPr>
          <p:cNvPr id="7" name="Grafik 6" descr="Ein Bild, das Tisch, Tasse, Kaffee, aus Holz enthält.&#10;&#10;Automatisch generierte Beschreibung">
            <a:extLst>
              <a:ext uri="{FF2B5EF4-FFF2-40B4-BE49-F238E27FC236}">
                <a16:creationId xmlns:a16="http://schemas.microsoft.com/office/drawing/2014/main" id="{CD3FD502-95F9-024F-A2ED-A9D1268CC3B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30138" y="2963620"/>
            <a:ext cx="3693734" cy="2440943"/>
          </a:xfrm>
          <a:prstGeom prst="rect">
            <a:avLst/>
          </a:prstGeom>
        </p:spPr>
      </p:pic>
      <p:sp>
        <p:nvSpPr>
          <p:cNvPr id="8" name="Textfeld 7">
            <a:extLst>
              <a:ext uri="{FF2B5EF4-FFF2-40B4-BE49-F238E27FC236}">
                <a16:creationId xmlns:a16="http://schemas.microsoft.com/office/drawing/2014/main" id="{6E979E3C-4A20-7F42-8E37-D74FB06961B9}"/>
              </a:ext>
            </a:extLst>
          </p:cNvPr>
          <p:cNvSpPr txBox="1"/>
          <p:nvPr/>
        </p:nvSpPr>
        <p:spPr>
          <a:xfrm>
            <a:off x="3821439" y="5634681"/>
            <a:ext cx="8370561" cy="800219"/>
          </a:xfrm>
          <a:prstGeom prst="rect">
            <a:avLst/>
          </a:prstGeom>
          <a:noFill/>
        </p:spPr>
        <p:txBody>
          <a:bodyPr wrap="none" rtlCol="0">
            <a:spAutoFit/>
          </a:bodyPr>
          <a:lstStyle/>
          <a:p>
            <a:r>
              <a:rPr lang="de-DE" sz="2800">
                <a:solidFill>
                  <a:srgbClr val="000000"/>
                </a:solidFill>
                <a:latin typeface="Arial" panose="020B0604020202020204" pitchFamily="34" charset="0"/>
              </a:rPr>
              <a:t>Kaffeetasse, Humpen, Becher, </a:t>
            </a:r>
            <a:r>
              <a:rPr lang="de-DE" sz="2800" err="1">
                <a:solidFill>
                  <a:srgbClr val="000000"/>
                </a:solidFill>
                <a:latin typeface="Arial" panose="020B0604020202020204" pitchFamily="34" charset="0"/>
              </a:rPr>
              <a:t>Haferl</a:t>
            </a:r>
            <a:r>
              <a:rPr lang="de-DE" sz="2800">
                <a:solidFill>
                  <a:srgbClr val="000000"/>
                </a:solidFill>
                <a:latin typeface="Arial" panose="020B0604020202020204" pitchFamily="34" charset="0"/>
              </a:rPr>
              <a:t>, Pott, Dibbele</a:t>
            </a:r>
          </a:p>
          <a:p>
            <a:endParaRPr lang="de-DE"/>
          </a:p>
        </p:txBody>
      </p:sp>
    </p:spTree>
    <p:extLst>
      <p:ext uri="{BB962C8B-B14F-4D97-AF65-F5344CB8AC3E}">
        <p14:creationId xmlns:p14="http://schemas.microsoft.com/office/powerpoint/2010/main" val="113443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3E4A4AB-AC8B-4A42-BBD2-817CDAEBF8FE}"/>
              </a:ext>
            </a:extLst>
          </p:cNvPr>
          <p:cNvSpPr/>
          <p:nvPr/>
        </p:nvSpPr>
        <p:spPr>
          <a:xfrm>
            <a:off x="337751" y="2576384"/>
            <a:ext cx="11343502" cy="2800767"/>
          </a:xfrm>
          <a:prstGeom prst="rect">
            <a:avLst/>
          </a:prstGeom>
        </p:spPr>
        <p:txBody>
          <a:bodyPr wrap="square">
            <a:spAutoFit/>
          </a:bodyPr>
          <a:lstStyle/>
          <a:p>
            <a:r>
              <a:rPr lang="de-DE" sz="1600" u="sng">
                <a:effectLst/>
                <a:latin typeface="Arial" panose="020B0604020202020204" pitchFamily="34" charset="0"/>
                <a:hlinkClick r:id="rId2">
                  <a:extLst>
                    <a:ext uri="{A12FA001-AC4F-418D-AE19-62706E023703}">
                      <ahyp:hlinkClr xmlns:ahyp="http://schemas.microsoft.com/office/drawing/2018/hyperlinkcolor" val="tx"/>
                    </a:ext>
                  </a:extLst>
                </a:hlinkClick>
              </a:rPr>
              <a:t>https://www.goethe.de/prj/mwd/de/idl/fam/msk.html</a:t>
            </a:r>
            <a:endParaRPr lang="de-DE" sz="1600">
              <a:effectLst/>
              <a:latin typeface="Arial" panose="020B0604020202020204" pitchFamily="34" charset="0"/>
            </a:endParaRPr>
          </a:p>
          <a:p>
            <a:r>
              <a:rPr lang="de-DE" sz="1600" u="sng">
                <a:effectLst/>
                <a:latin typeface="Arial" panose="020B0604020202020204" pitchFamily="34" charset="0"/>
                <a:hlinkClick r:id="rId3">
                  <a:extLst>
                    <a:ext uri="{A12FA001-AC4F-418D-AE19-62706E023703}">
                      <ahyp:hlinkClr xmlns:ahyp="http://schemas.microsoft.com/office/drawing/2018/hyperlinkcolor" val="tx"/>
                    </a:ext>
                  </a:extLst>
                </a:hlinkClick>
              </a:rPr>
              <a:t>https://lexikographieblog.wordpress.com/2011/09/28/die-sprachen-um-uns-herum/</a:t>
            </a:r>
            <a:endParaRPr lang="de-DE" sz="1600">
              <a:effectLst/>
              <a:latin typeface="Arial" panose="020B0604020202020204" pitchFamily="34" charset="0"/>
            </a:endParaRPr>
          </a:p>
          <a:p>
            <a:r>
              <a:rPr lang="de-DE" sz="1600" u="sng">
                <a:effectLst/>
                <a:latin typeface="Arial" panose="020B0604020202020204" pitchFamily="34" charset="0"/>
                <a:hlinkClick r:id="rId4">
                  <a:extLst>
                    <a:ext uri="{A12FA001-AC4F-418D-AE19-62706E023703}">
                      <ahyp:hlinkClr xmlns:ahyp="http://schemas.microsoft.com/office/drawing/2018/hyperlinkcolor" val="tx"/>
                    </a:ext>
                  </a:extLst>
                </a:hlinkClick>
              </a:rPr>
              <a:t>https://www.bpb.de/apuz/243860/zur-sozialen-und-politischen-lage-der-anerkannten-nationalen-minderheiten-in-deutschland</a:t>
            </a:r>
            <a:endParaRPr lang="de-DE" sz="1600">
              <a:effectLst/>
              <a:latin typeface="Arial" panose="020B0604020202020204" pitchFamily="34" charset="0"/>
            </a:endParaRPr>
          </a:p>
          <a:p>
            <a:r>
              <a:rPr lang="de-DE" sz="1600" u="sng">
                <a:effectLst/>
                <a:latin typeface="Arial" panose="020B0604020202020204" pitchFamily="34" charset="0"/>
                <a:hlinkClick r:id="rId5">
                  <a:extLst>
                    <a:ext uri="{A12FA001-AC4F-418D-AE19-62706E023703}">
                      <ahyp:hlinkClr xmlns:ahyp="http://schemas.microsoft.com/office/drawing/2018/hyperlinkcolor" val="tx"/>
                    </a:ext>
                  </a:extLst>
                </a:hlinkClick>
              </a:rPr>
              <a:t>https://www.minderheitensekretariat.de/wen-vertreten-wir/uebersicht-und-selbstverstaendnis</a:t>
            </a:r>
            <a:endParaRPr lang="de-DE" sz="1600">
              <a:effectLst/>
              <a:latin typeface="Arial" panose="020B0604020202020204" pitchFamily="34" charset="0"/>
            </a:endParaRPr>
          </a:p>
          <a:p>
            <a:r>
              <a:rPr lang="de-DE" sz="1600" u="sng">
                <a:effectLst/>
                <a:latin typeface="Arial" panose="020B0604020202020204" pitchFamily="34" charset="0"/>
                <a:hlinkClick r:id="rId6">
                  <a:extLst>
                    <a:ext uri="{A12FA001-AC4F-418D-AE19-62706E023703}">
                      <ahyp:hlinkClr xmlns:ahyp="http://schemas.microsoft.com/office/drawing/2018/hyperlinkcolor" val="tx"/>
                    </a:ext>
                  </a:extLst>
                </a:hlinkClick>
              </a:rPr>
              <a:t>https://uepo.de/wp-content/uploads/2019/02/minderheiten_minderheitensprachen_deutschland_2014.pdf</a:t>
            </a:r>
            <a:endParaRPr lang="de-DE" sz="1600">
              <a:effectLst/>
              <a:latin typeface="Arial" panose="020B0604020202020204" pitchFamily="34" charset="0"/>
            </a:endParaRPr>
          </a:p>
          <a:p>
            <a:r>
              <a:rPr lang="de-DE" sz="1600" u="sng">
                <a:effectLst/>
                <a:latin typeface="Arial" panose="020B0604020202020204" pitchFamily="34" charset="0"/>
                <a:hlinkClick r:id="rId7">
                  <a:extLst>
                    <a:ext uri="{A12FA001-AC4F-418D-AE19-62706E023703}">
                      <ahyp:hlinkClr xmlns:ahyp="http://schemas.microsoft.com/office/drawing/2018/hyperlinkcolor" val="tx"/>
                    </a:ext>
                  </a:extLst>
                </a:hlinkClick>
              </a:rPr>
              <a:t>https://www.goethe.de/ins/gb/de/kul/mag/20890063.html</a:t>
            </a:r>
            <a:endParaRPr lang="de-DE" sz="1600">
              <a:effectLst/>
              <a:latin typeface="Arial" panose="020B0604020202020204" pitchFamily="34" charset="0"/>
            </a:endParaRPr>
          </a:p>
          <a:p>
            <a:r>
              <a:rPr lang="de-DE" sz="1600" u="sng">
                <a:effectLst/>
                <a:latin typeface="Arial" panose="020B0604020202020204" pitchFamily="34" charset="0"/>
                <a:hlinkClick r:id="rId8">
                  <a:extLst>
                    <a:ext uri="{A12FA001-AC4F-418D-AE19-62706E023703}">
                      <ahyp:hlinkClr xmlns:ahyp="http://schemas.microsoft.com/office/drawing/2018/hyperlinkcolor" val="tx"/>
                    </a:ext>
                  </a:extLst>
                </a:hlinkClick>
              </a:rPr>
              <a:t>https://de.wikipedia.org/wiki/Jiddisch</a:t>
            </a:r>
            <a:endParaRPr lang="de-DE" sz="1600">
              <a:effectLst/>
              <a:latin typeface="Arial" panose="020B0604020202020204" pitchFamily="34" charset="0"/>
            </a:endParaRPr>
          </a:p>
          <a:p>
            <a:r>
              <a:rPr lang="de-DE" sz="1600" u="sng">
                <a:effectLst/>
                <a:latin typeface="Arial" panose="020B0604020202020204" pitchFamily="34" charset="0"/>
                <a:hlinkClick r:id="rId9">
                  <a:extLst>
                    <a:ext uri="{A12FA001-AC4F-418D-AE19-62706E023703}">
                      <ahyp:hlinkClr xmlns:ahyp="http://schemas.microsoft.com/office/drawing/2018/hyperlinkcolor" val="tx"/>
                    </a:ext>
                  </a:extLst>
                </a:hlinkClick>
              </a:rPr>
              <a:t>https://www.dw.com/de/eine-deutschlandreise-fürs-ohr/a-4230751</a:t>
            </a:r>
            <a:endParaRPr lang="de-DE" sz="1600">
              <a:effectLst/>
              <a:latin typeface="Arial" panose="020B0604020202020204" pitchFamily="34" charset="0"/>
            </a:endParaRPr>
          </a:p>
          <a:p>
            <a:r>
              <a:rPr lang="de-DE" sz="1600">
                <a:effectLst/>
                <a:latin typeface="Arial" panose="020B0604020202020204" pitchFamily="34" charset="0"/>
              </a:rPr>
              <a:t>https://</a:t>
            </a:r>
            <a:r>
              <a:rPr lang="de-DE" sz="1600" err="1">
                <a:effectLst/>
                <a:latin typeface="Arial" panose="020B0604020202020204" pitchFamily="34" charset="0"/>
              </a:rPr>
              <a:t>www.planet-wissen.de</a:t>
            </a:r>
            <a:r>
              <a:rPr lang="de-DE" sz="1600">
                <a:effectLst/>
                <a:latin typeface="Arial" panose="020B0604020202020204" pitchFamily="34" charset="0"/>
              </a:rPr>
              <a:t>/</a:t>
            </a:r>
            <a:r>
              <a:rPr lang="de-DE" sz="1600" err="1">
                <a:effectLst/>
                <a:latin typeface="Arial" panose="020B0604020202020204" pitchFamily="34" charset="0"/>
              </a:rPr>
              <a:t>geschichte</a:t>
            </a:r>
            <a:r>
              <a:rPr lang="de-DE" sz="1600">
                <a:effectLst/>
                <a:latin typeface="Arial" panose="020B0604020202020204" pitchFamily="34" charset="0"/>
              </a:rPr>
              <a:t>/</a:t>
            </a:r>
            <a:r>
              <a:rPr lang="de-DE" sz="1600" err="1">
                <a:effectLst/>
                <a:latin typeface="Arial" panose="020B0604020202020204" pitchFamily="34" charset="0"/>
              </a:rPr>
              <a:t>deutsche_geschichte</a:t>
            </a:r>
            <a:r>
              <a:rPr lang="de-DE" sz="1600">
                <a:effectLst/>
                <a:latin typeface="Arial" panose="020B0604020202020204" pitchFamily="34" charset="0"/>
              </a:rPr>
              <a:t>/</a:t>
            </a:r>
            <a:r>
              <a:rPr lang="de-DE" sz="1600" err="1">
                <a:effectLst/>
                <a:latin typeface="Arial" panose="020B0604020202020204" pitchFamily="34" charset="0"/>
              </a:rPr>
              <a:t>geschichte_der_dialekte</a:t>
            </a:r>
            <a:r>
              <a:rPr lang="de-DE" sz="1600">
                <a:effectLst/>
                <a:latin typeface="Arial" panose="020B0604020202020204" pitchFamily="34" charset="0"/>
              </a:rPr>
              <a:t>/</a:t>
            </a:r>
          </a:p>
          <a:p>
            <a:r>
              <a:rPr lang="de-DE" sz="1600" u="sng">
                <a:effectLst/>
                <a:latin typeface="Arial" panose="020B0604020202020204" pitchFamily="34" charset="0"/>
                <a:hlinkClick r:id="rId10">
                  <a:extLst>
                    <a:ext uri="{A12FA001-AC4F-418D-AE19-62706E023703}">
                      <ahyp:hlinkClr xmlns:ahyp="http://schemas.microsoft.com/office/drawing/2018/hyperlinkcolor" val="tx"/>
                    </a:ext>
                  </a:extLst>
                </a:hlinkClick>
              </a:rPr>
              <a:t>https://www.derdiedaf.com/download/7497</a:t>
            </a:r>
            <a:r>
              <a:rPr lang="de-DE" sz="1600">
                <a:effectLst/>
                <a:latin typeface="Arial" panose="020B0604020202020204" pitchFamily="34" charset="0"/>
              </a:rPr>
              <a:t> Thema%20des%20Monats_4_2015_AKT.pdf</a:t>
            </a:r>
          </a:p>
        </p:txBody>
      </p:sp>
      <p:sp>
        <p:nvSpPr>
          <p:cNvPr id="3" name="Textfeld 2">
            <a:extLst>
              <a:ext uri="{FF2B5EF4-FFF2-40B4-BE49-F238E27FC236}">
                <a16:creationId xmlns:a16="http://schemas.microsoft.com/office/drawing/2014/main" id="{860C7B00-0F9E-A04E-9D49-A0BE542B27CC}"/>
              </a:ext>
            </a:extLst>
          </p:cNvPr>
          <p:cNvSpPr txBox="1"/>
          <p:nvPr/>
        </p:nvSpPr>
        <p:spPr>
          <a:xfrm>
            <a:off x="4287795" y="1791730"/>
            <a:ext cx="1502334" cy="523220"/>
          </a:xfrm>
          <a:prstGeom prst="rect">
            <a:avLst/>
          </a:prstGeom>
          <a:noFill/>
        </p:spPr>
        <p:txBody>
          <a:bodyPr wrap="none" rtlCol="0">
            <a:spAutoFit/>
          </a:bodyPr>
          <a:lstStyle/>
          <a:p>
            <a:r>
              <a:rPr lang="de-DE" sz="2800" b="1">
                <a:latin typeface="Arial" panose="020B0604020202020204" pitchFamily="34" charset="0"/>
                <a:cs typeface="Arial" panose="020B0604020202020204" pitchFamily="34" charset="0"/>
              </a:rPr>
              <a:t>Quellen</a:t>
            </a:r>
          </a:p>
        </p:txBody>
      </p:sp>
    </p:spTree>
    <p:extLst>
      <p:ext uri="{BB962C8B-B14F-4D97-AF65-F5344CB8AC3E}">
        <p14:creationId xmlns:p14="http://schemas.microsoft.com/office/powerpoint/2010/main" val="141084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008942A5-5095-AF42-B3C1-182BF042F208}"/>
              </a:ext>
            </a:extLst>
          </p:cNvPr>
          <p:cNvPicPr>
            <a:picLocks noChangeAspect="1"/>
          </p:cNvPicPr>
          <p:nvPr/>
        </p:nvPicPr>
        <p:blipFill>
          <a:blip r:embed="rId2"/>
          <a:stretch>
            <a:fillRect/>
          </a:stretch>
        </p:blipFill>
        <p:spPr>
          <a:xfrm>
            <a:off x="2031999" y="58694"/>
            <a:ext cx="8933936" cy="6700452"/>
          </a:xfrm>
          <a:prstGeom prst="rect">
            <a:avLst/>
          </a:prstGeom>
        </p:spPr>
      </p:pic>
    </p:spTree>
    <p:extLst>
      <p:ext uri="{BB962C8B-B14F-4D97-AF65-F5344CB8AC3E}">
        <p14:creationId xmlns:p14="http://schemas.microsoft.com/office/powerpoint/2010/main" val="102867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EE947E8-3BFD-4A45-A53F-6BC462ECBC47}"/>
              </a:ext>
            </a:extLst>
          </p:cNvPr>
          <p:cNvSpPr/>
          <p:nvPr/>
        </p:nvSpPr>
        <p:spPr>
          <a:xfrm>
            <a:off x="1087395" y="1311521"/>
            <a:ext cx="10639167" cy="1815882"/>
          </a:xfrm>
          <a:prstGeom prst="rect">
            <a:avLst/>
          </a:prstGeom>
        </p:spPr>
        <p:txBody>
          <a:bodyPr wrap="square">
            <a:spAutoFit/>
          </a:bodyPr>
          <a:lstStyle/>
          <a:p>
            <a:r>
              <a:rPr lang="de-DE" sz="2800">
                <a:solidFill>
                  <a:srgbClr val="18191B"/>
                </a:solidFill>
                <a:effectLst/>
                <a:latin typeface="Arial" panose="020B0604020202020204" pitchFamily="34" charset="0"/>
              </a:rPr>
              <a:t>Deutschland ist ein </a:t>
            </a:r>
            <a:r>
              <a:rPr lang="de-DE" sz="2800" b="1">
                <a:solidFill>
                  <a:srgbClr val="18191B"/>
                </a:solidFill>
                <a:effectLst/>
                <a:latin typeface="Arial" panose="020B0604020202020204" pitchFamily="34" charset="0"/>
              </a:rPr>
              <a:t>Einwanderungsland</a:t>
            </a:r>
            <a:r>
              <a:rPr lang="de-DE" sz="2800">
                <a:solidFill>
                  <a:srgbClr val="18191B"/>
                </a:solidFill>
                <a:effectLst/>
                <a:latin typeface="Arial" panose="020B0604020202020204" pitchFamily="34" charset="0"/>
              </a:rPr>
              <a:t> und somit mehrsprachig. </a:t>
            </a:r>
            <a:endParaRPr lang="de-DE" sz="2800">
              <a:solidFill>
                <a:srgbClr val="18191B"/>
              </a:solidFill>
              <a:latin typeface="Arial" panose="020B0604020202020204" pitchFamily="34" charset="0"/>
            </a:endParaRPr>
          </a:p>
          <a:p>
            <a:r>
              <a:rPr lang="de-DE" sz="2800">
                <a:solidFill>
                  <a:srgbClr val="18191B"/>
                </a:solidFill>
                <a:effectLst/>
                <a:latin typeface="Arial" panose="020B0604020202020204" pitchFamily="34" charset="0"/>
              </a:rPr>
              <a:t>Mehrsprachigkeit hat es in der Geschichte Deutschlands schon immer gegeben, heute leben hier Menschen aus ca. 190 Ländern.</a:t>
            </a:r>
          </a:p>
        </p:txBody>
      </p:sp>
      <p:sp>
        <p:nvSpPr>
          <p:cNvPr id="4" name="Textfeld 3">
            <a:extLst>
              <a:ext uri="{FF2B5EF4-FFF2-40B4-BE49-F238E27FC236}">
                <a16:creationId xmlns:a16="http://schemas.microsoft.com/office/drawing/2014/main" id="{44E514BB-6229-6349-B7B3-EBC63B0C79A6}"/>
              </a:ext>
            </a:extLst>
          </p:cNvPr>
          <p:cNvSpPr txBox="1"/>
          <p:nvPr/>
        </p:nvSpPr>
        <p:spPr>
          <a:xfrm>
            <a:off x="1087395" y="3268717"/>
            <a:ext cx="10384221" cy="1815882"/>
          </a:xfrm>
          <a:prstGeom prst="rect">
            <a:avLst/>
          </a:prstGeom>
          <a:noFill/>
        </p:spPr>
        <p:txBody>
          <a:bodyPr wrap="square" rtlCol="0">
            <a:spAutoFit/>
          </a:bodyPr>
          <a:lstStyle/>
          <a:p>
            <a:r>
              <a:rPr lang="de-DE" sz="2800">
                <a:latin typeface="Arial" panose="020B0604020202020204" pitchFamily="34" charset="0"/>
                <a:cs typeface="Arial" panose="020B0604020202020204" pitchFamily="34" charset="0"/>
              </a:rPr>
              <a:t>Mehr als 20% der Bevölkerung in Deutschland haben einen anderen kulturellen Hintergrund. Viele dieser Menschen sind mehrsprachig, sie sprechen nicht nur ihre Herkunftssprache, sondern auch eine oder mehrere Fremdsprachen.</a:t>
            </a:r>
          </a:p>
        </p:txBody>
      </p:sp>
    </p:spTree>
    <p:extLst>
      <p:ext uri="{BB962C8B-B14F-4D97-AF65-F5344CB8AC3E}">
        <p14:creationId xmlns:p14="http://schemas.microsoft.com/office/powerpoint/2010/main" val="57759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8DA980F-2E0F-5040-9821-EC5591BAFFEA}"/>
              </a:ext>
            </a:extLst>
          </p:cNvPr>
          <p:cNvPicPr>
            <a:picLocks noChangeAspect="1"/>
          </p:cNvPicPr>
          <p:nvPr/>
        </p:nvPicPr>
        <p:blipFill>
          <a:blip r:embed="rId2"/>
          <a:stretch>
            <a:fillRect/>
          </a:stretch>
        </p:blipFill>
        <p:spPr>
          <a:xfrm>
            <a:off x="3035300" y="252903"/>
            <a:ext cx="6986030" cy="5652597"/>
          </a:xfrm>
          <a:prstGeom prst="rect">
            <a:avLst/>
          </a:prstGeom>
        </p:spPr>
      </p:pic>
    </p:spTree>
    <p:extLst>
      <p:ext uri="{BB962C8B-B14F-4D97-AF65-F5344CB8AC3E}">
        <p14:creationId xmlns:p14="http://schemas.microsoft.com/office/powerpoint/2010/main" val="71846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E6400C7-1267-BF49-9F44-EC7F9983771C}"/>
              </a:ext>
            </a:extLst>
          </p:cNvPr>
          <p:cNvSpPr/>
          <p:nvPr/>
        </p:nvSpPr>
        <p:spPr>
          <a:xfrm>
            <a:off x="1050325" y="1997839"/>
            <a:ext cx="10527956" cy="3970318"/>
          </a:xfrm>
          <a:prstGeom prst="rect">
            <a:avLst/>
          </a:prstGeom>
        </p:spPr>
        <p:txBody>
          <a:bodyPr wrap="square">
            <a:spAutoFit/>
          </a:bodyPr>
          <a:lstStyle/>
          <a:p>
            <a:r>
              <a:rPr lang="de-DE">
                <a:solidFill>
                  <a:srgbClr val="18191B"/>
                </a:solidFill>
                <a:effectLst/>
                <a:latin typeface="Arial" panose="020B0604020202020204" pitchFamily="34" charset="0"/>
              </a:rPr>
              <a:t> </a:t>
            </a:r>
            <a:r>
              <a:rPr lang="de-DE" sz="2800">
                <a:solidFill>
                  <a:srgbClr val="18191B"/>
                </a:solidFill>
                <a:effectLst/>
                <a:latin typeface="Arial" panose="020B0604020202020204" pitchFamily="34" charset="0"/>
              </a:rPr>
              <a:t>In Deutschland leben vier anerkannte nationale Minderheiten: </a:t>
            </a:r>
          </a:p>
          <a:p>
            <a:pPr marL="285750" indent="-285750">
              <a:buSzPct val="100000"/>
              <a:buFont typeface="Arial" panose="020B0604020202020204" pitchFamily="34" charset="0"/>
              <a:buChar char="•"/>
            </a:pPr>
            <a:r>
              <a:rPr lang="de-DE" sz="2800">
                <a:solidFill>
                  <a:srgbClr val="18191B"/>
                </a:solidFill>
                <a:latin typeface="Arial" panose="020B0604020202020204" pitchFamily="34" charset="0"/>
              </a:rPr>
              <a:t>d</a:t>
            </a:r>
            <a:r>
              <a:rPr lang="de-DE" sz="2800">
                <a:solidFill>
                  <a:srgbClr val="18191B"/>
                </a:solidFill>
                <a:effectLst/>
                <a:latin typeface="Arial" panose="020B0604020202020204" pitchFamily="34" charset="0"/>
              </a:rPr>
              <a:t>ie dänische Minderheit,</a:t>
            </a:r>
          </a:p>
          <a:p>
            <a:pPr marL="285750" indent="-285750">
              <a:buSzPct val="100000"/>
              <a:buFont typeface="Arial" panose="020B0604020202020204" pitchFamily="34" charset="0"/>
              <a:buChar char="•"/>
            </a:pPr>
            <a:r>
              <a:rPr lang="de-DE" sz="2800">
                <a:solidFill>
                  <a:srgbClr val="18191B"/>
                </a:solidFill>
                <a:effectLst/>
                <a:latin typeface="Arial" panose="020B0604020202020204" pitchFamily="34" charset="0"/>
              </a:rPr>
              <a:t>die friesische Volksgruppe, </a:t>
            </a:r>
          </a:p>
          <a:p>
            <a:pPr marL="285750" indent="-285750">
              <a:buSzPct val="100000"/>
              <a:buFont typeface="Arial" panose="020B0604020202020204" pitchFamily="34" charset="0"/>
              <a:buChar char="•"/>
            </a:pPr>
            <a:r>
              <a:rPr lang="de-DE" sz="2800">
                <a:solidFill>
                  <a:srgbClr val="18191B"/>
                </a:solidFill>
                <a:effectLst/>
                <a:latin typeface="Arial" panose="020B0604020202020204" pitchFamily="34" charset="0"/>
              </a:rPr>
              <a:t>das sorbische Volk </a:t>
            </a:r>
          </a:p>
          <a:p>
            <a:pPr marL="285750" indent="-285750">
              <a:buSzPct val="100000"/>
              <a:buFont typeface="Arial" panose="020B0604020202020204" pitchFamily="34" charset="0"/>
              <a:buChar char="•"/>
            </a:pPr>
            <a:r>
              <a:rPr lang="de-DE" sz="2800">
                <a:solidFill>
                  <a:srgbClr val="18191B"/>
                </a:solidFill>
                <a:effectLst/>
                <a:latin typeface="Arial" panose="020B0604020202020204" pitchFamily="34" charset="0"/>
              </a:rPr>
              <a:t>die Minderheit der deutschen Sinti und Roma.</a:t>
            </a:r>
          </a:p>
          <a:p>
            <a:endParaRPr lang="de-DE" sz="2800">
              <a:solidFill>
                <a:srgbClr val="18191B"/>
              </a:solidFill>
              <a:effectLst/>
              <a:latin typeface="Arial" panose="020B0604020202020204" pitchFamily="34" charset="0"/>
            </a:endParaRPr>
          </a:p>
          <a:p>
            <a:r>
              <a:rPr lang="de-DE" sz="2800">
                <a:solidFill>
                  <a:srgbClr val="18191B"/>
                </a:solidFill>
                <a:effectLst/>
                <a:latin typeface="Arial" panose="020B0604020202020204" pitchFamily="34" charset="0"/>
              </a:rPr>
              <a:t>Die Angehörigen der Minderheiten bewahren in Deutschland jahrhundertealte Sitten und Gebräuche sowie ihre Sprachen, die für sie kulturelle Identität darstellen.</a:t>
            </a:r>
          </a:p>
        </p:txBody>
      </p:sp>
      <p:sp>
        <p:nvSpPr>
          <p:cNvPr id="3" name="Textfeld 2">
            <a:extLst>
              <a:ext uri="{FF2B5EF4-FFF2-40B4-BE49-F238E27FC236}">
                <a16:creationId xmlns:a16="http://schemas.microsoft.com/office/drawing/2014/main" id="{338993D3-68B3-664D-81D0-033774A3D6DF}"/>
              </a:ext>
            </a:extLst>
          </p:cNvPr>
          <p:cNvSpPr txBox="1"/>
          <p:nvPr/>
        </p:nvSpPr>
        <p:spPr>
          <a:xfrm>
            <a:off x="4287795" y="1198605"/>
            <a:ext cx="4363299" cy="523220"/>
          </a:xfrm>
          <a:prstGeom prst="rect">
            <a:avLst/>
          </a:prstGeom>
          <a:noFill/>
        </p:spPr>
        <p:txBody>
          <a:bodyPr wrap="square" rtlCol="0">
            <a:spAutoFit/>
          </a:bodyPr>
          <a:lstStyle/>
          <a:p>
            <a:r>
              <a:rPr lang="de-DE" sz="2800" b="1">
                <a:latin typeface="Arial" panose="020B0604020202020204" pitchFamily="34" charset="0"/>
                <a:cs typeface="Arial" panose="020B0604020202020204" pitchFamily="34" charset="0"/>
              </a:rPr>
              <a:t>Nationale Minderheiten</a:t>
            </a:r>
          </a:p>
        </p:txBody>
      </p:sp>
    </p:spTree>
    <p:extLst>
      <p:ext uri="{BB962C8B-B14F-4D97-AF65-F5344CB8AC3E}">
        <p14:creationId xmlns:p14="http://schemas.microsoft.com/office/powerpoint/2010/main" val="149247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BB64C6B-08C8-2C46-B4DD-DA04AC626A25}"/>
              </a:ext>
            </a:extLst>
          </p:cNvPr>
          <p:cNvPicPr>
            <a:picLocks noChangeAspect="1"/>
          </p:cNvPicPr>
          <p:nvPr/>
        </p:nvPicPr>
        <p:blipFill>
          <a:blip r:embed="rId2"/>
          <a:stretch>
            <a:fillRect/>
          </a:stretch>
        </p:blipFill>
        <p:spPr>
          <a:xfrm>
            <a:off x="6004592" y="104517"/>
            <a:ext cx="4087551" cy="6160358"/>
          </a:xfrm>
          <a:prstGeom prst="rect">
            <a:avLst/>
          </a:prstGeom>
        </p:spPr>
      </p:pic>
      <p:sp>
        <p:nvSpPr>
          <p:cNvPr id="4" name="Textfeld 3">
            <a:extLst>
              <a:ext uri="{FF2B5EF4-FFF2-40B4-BE49-F238E27FC236}">
                <a16:creationId xmlns:a16="http://schemas.microsoft.com/office/drawing/2014/main" id="{C1DCA30D-7AFB-DA4E-AB21-2AC4B5F86F51}"/>
              </a:ext>
            </a:extLst>
          </p:cNvPr>
          <p:cNvSpPr txBox="1"/>
          <p:nvPr/>
        </p:nvSpPr>
        <p:spPr>
          <a:xfrm>
            <a:off x="819807" y="2532993"/>
            <a:ext cx="4442242" cy="369332"/>
          </a:xfrm>
          <a:prstGeom prst="rect">
            <a:avLst/>
          </a:prstGeom>
          <a:noFill/>
        </p:spPr>
        <p:txBody>
          <a:bodyPr wrap="none" rtlCol="0">
            <a:spAutoFit/>
          </a:bodyPr>
          <a:lstStyle/>
          <a:p>
            <a:r>
              <a:rPr lang="de-DE" b="1">
                <a:latin typeface="Arial" panose="020B0604020202020204" pitchFamily="34" charset="0"/>
                <a:cs typeface="Arial" panose="020B0604020202020204" pitchFamily="34" charset="0"/>
              </a:rPr>
              <a:t>Nationale Minderheiten in Deutschland</a:t>
            </a:r>
          </a:p>
        </p:txBody>
      </p:sp>
    </p:spTree>
    <p:extLst>
      <p:ext uri="{BB962C8B-B14F-4D97-AF65-F5344CB8AC3E}">
        <p14:creationId xmlns:p14="http://schemas.microsoft.com/office/powerpoint/2010/main" val="205957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0C8DD06-F355-BE4D-BA23-A61A2767E4A6}"/>
              </a:ext>
            </a:extLst>
          </p:cNvPr>
          <p:cNvSpPr/>
          <p:nvPr/>
        </p:nvSpPr>
        <p:spPr>
          <a:xfrm>
            <a:off x="173421" y="1443841"/>
            <a:ext cx="11845158" cy="3108543"/>
          </a:xfrm>
          <a:prstGeom prst="rect">
            <a:avLst/>
          </a:prstGeom>
        </p:spPr>
        <p:txBody>
          <a:bodyPr wrap="square">
            <a:spAutoFit/>
          </a:bodyPr>
          <a:lstStyle/>
          <a:p>
            <a:endParaRPr lang="de-DE" sz="2800">
              <a:solidFill>
                <a:srgbClr val="000000"/>
              </a:solidFill>
              <a:latin typeface="Arial" panose="020B0604020202020204" pitchFamily="34" charset="0"/>
            </a:endParaRPr>
          </a:p>
          <a:p>
            <a:r>
              <a:rPr lang="de-DE" sz="2800">
                <a:solidFill>
                  <a:srgbClr val="000000"/>
                </a:solidFill>
                <a:latin typeface="Arial" panose="020B0604020202020204" pitchFamily="34" charset="0"/>
              </a:rPr>
              <a:t>Heute leben 150.000 bis 200.000 Sinti und Roma in ganz Deutschland.</a:t>
            </a:r>
          </a:p>
          <a:p>
            <a:endParaRPr lang="de-DE" sz="2800">
              <a:solidFill>
                <a:srgbClr val="000000"/>
              </a:solidFill>
              <a:latin typeface="Arial" panose="020B0604020202020204" pitchFamily="34" charset="0"/>
            </a:endParaRPr>
          </a:p>
          <a:p>
            <a:r>
              <a:rPr lang="de-DE" sz="2800">
                <a:solidFill>
                  <a:srgbClr val="000000"/>
                </a:solidFill>
                <a:latin typeface="Arial" panose="020B0604020202020204" pitchFamily="34" charset="0"/>
              </a:rPr>
              <a:t>Nach Schätzungen sprechen heute etwa drei Viertel der Roma und Sinti </a:t>
            </a:r>
            <a:r>
              <a:rPr lang="de-DE" sz="2800" b="1" err="1">
                <a:solidFill>
                  <a:srgbClr val="000000"/>
                </a:solidFill>
                <a:latin typeface="Arial" panose="020B0604020202020204" pitchFamily="34" charset="0"/>
              </a:rPr>
              <a:t>Romanes</a:t>
            </a:r>
            <a:r>
              <a:rPr lang="de-DE" sz="2800">
                <a:solidFill>
                  <a:srgbClr val="000000"/>
                </a:solidFill>
                <a:latin typeface="Arial" panose="020B0604020202020204" pitchFamily="34" charset="0"/>
              </a:rPr>
              <a:t> als Muttersprache. Das Besondere am </a:t>
            </a:r>
            <a:r>
              <a:rPr lang="de-DE" sz="2800" err="1">
                <a:solidFill>
                  <a:srgbClr val="000000"/>
                </a:solidFill>
                <a:latin typeface="Arial" panose="020B0604020202020204" pitchFamily="34" charset="0"/>
              </a:rPr>
              <a:t>Romanes</a:t>
            </a:r>
            <a:r>
              <a:rPr lang="de-DE" sz="2800">
                <a:solidFill>
                  <a:srgbClr val="000000"/>
                </a:solidFill>
                <a:latin typeface="Arial" panose="020B0604020202020204" pitchFamily="34" charset="0"/>
              </a:rPr>
              <a:t> ist, dass es vor allem eine mündliche Sprache ist. </a:t>
            </a:r>
          </a:p>
          <a:p>
            <a:endParaRPr lang="de-DE" sz="2800">
              <a:solidFill>
                <a:srgbClr val="000000"/>
              </a:solidFill>
              <a:latin typeface="Arial" panose="020B0604020202020204" pitchFamily="34" charset="0"/>
            </a:endParaRPr>
          </a:p>
        </p:txBody>
      </p:sp>
      <p:sp>
        <p:nvSpPr>
          <p:cNvPr id="3" name="Textfeld 2">
            <a:extLst>
              <a:ext uri="{FF2B5EF4-FFF2-40B4-BE49-F238E27FC236}">
                <a16:creationId xmlns:a16="http://schemas.microsoft.com/office/drawing/2014/main" id="{56B46792-4C5E-8D43-8035-253F01EEB6A0}"/>
              </a:ext>
            </a:extLst>
          </p:cNvPr>
          <p:cNvSpPr txBox="1"/>
          <p:nvPr/>
        </p:nvSpPr>
        <p:spPr>
          <a:xfrm>
            <a:off x="3583459" y="1013254"/>
            <a:ext cx="5376793" cy="523220"/>
          </a:xfrm>
          <a:prstGeom prst="rect">
            <a:avLst/>
          </a:prstGeom>
          <a:noFill/>
        </p:spPr>
        <p:txBody>
          <a:bodyPr wrap="none" rtlCol="0">
            <a:spAutoFit/>
          </a:bodyPr>
          <a:lstStyle/>
          <a:p>
            <a:r>
              <a:rPr lang="de-DE" sz="2800" b="1">
                <a:solidFill>
                  <a:srgbClr val="000000"/>
                </a:solidFill>
                <a:latin typeface="Arial" panose="020B0604020202020204" pitchFamily="34" charset="0"/>
              </a:rPr>
              <a:t>Die deutschen Sinti und Roma</a:t>
            </a:r>
            <a:endParaRPr lang="de-DE" sz="2800"/>
          </a:p>
        </p:txBody>
      </p:sp>
    </p:spTree>
    <p:extLst>
      <p:ext uri="{BB962C8B-B14F-4D97-AF65-F5344CB8AC3E}">
        <p14:creationId xmlns:p14="http://schemas.microsoft.com/office/powerpoint/2010/main" val="273456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D58F38B-13BC-D54B-A785-CF2FA457647C}"/>
              </a:ext>
            </a:extLst>
          </p:cNvPr>
          <p:cNvSpPr/>
          <p:nvPr/>
        </p:nvSpPr>
        <p:spPr>
          <a:xfrm>
            <a:off x="467710" y="2121244"/>
            <a:ext cx="11256579" cy="3970318"/>
          </a:xfrm>
          <a:prstGeom prst="rect">
            <a:avLst/>
          </a:prstGeom>
        </p:spPr>
        <p:txBody>
          <a:bodyPr wrap="square">
            <a:spAutoFit/>
          </a:bodyPr>
          <a:lstStyle/>
          <a:p>
            <a:br>
              <a:rPr lang="de-DE" sz="2800">
                <a:latin typeface="Arial" panose="020B0604020202020204" pitchFamily="34" charset="0"/>
              </a:rPr>
            </a:br>
            <a:endParaRPr lang="de-DE" sz="2800">
              <a:latin typeface="Arial" panose="020B0604020202020204" pitchFamily="34" charset="0"/>
            </a:endParaRPr>
          </a:p>
          <a:p>
            <a:r>
              <a:rPr lang="de-DE" sz="2800">
                <a:latin typeface="Arial" panose="020B0604020202020204" pitchFamily="34" charset="0"/>
              </a:rPr>
              <a:t>Jiddisch ist eine annähernd tausend Jahre alte Sprache, die von </a:t>
            </a:r>
            <a:r>
              <a:rPr lang="de-DE" sz="2800" err="1">
                <a:latin typeface="Arial" panose="020B0604020202020204" pitchFamily="34" charset="0"/>
              </a:rPr>
              <a:t>aschkenasische</a:t>
            </a:r>
            <a:r>
              <a:rPr lang="de-DE" sz="2800">
                <a:latin typeface="Arial" panose="020B0604020202020204" pitchFamily="34" charset="0"/>
              </a:rPr>
              <a:t> Juden in weiten Teilen Europas gesprochen und geschrieben wurde und von einem Teil ihrer Nachfahren bis heute gesprochen und geschrieben wird. </a:t>
            </a:r>
          </a:p>
          <a:p>
            <a:r>
              <a:rPr lang="de-DE" sz="2800">
                <a:latin typeface="Arial" panose="020B0604020202020204" pitchFamily="34" charset="0"/>
              </a:rPr>
              <a:t>Es ist eine Sprache, die außer der hochdeutschen auch eine hebräisch-aramäische, eine romanische und eine slawische Komponente aufweist.</a:t>
            </a:r>
          </a:p>
        </p:txBody>
      </p:sp>
      <p:sp>
        <p:nvSpPr>
          <p:cNvPr id="3" name="Textfeld 2">
            <a:extLst>
              <a:ext uri="{FF2B5EF4-FFF2-40B4-BE49-F238E27FC236}">
                <a16:creationId xmlns:a16="http://schemas.microsoft.com/office/drawing/2014/main" id="{077B1CD0-3E72-F846-A9F8-3F87BD79866C}"/>
              </a:ext>
            </a:extLst>
          </p:cNvPr>
          <p:cNvSpPr txBox="1"/>
          <p:nvPr/>
        </p:nvSpPr>
        <p:spPr>
          <a:xfrm>
            <a:off x="3705761" y="1598024"/>
            <a:ext cx="4780476" cy="523220"/>
          </a:xfrm>
          <a:prstGeom prst="rect">
            <a:avLst/>
          </a:prstGeom>
          <a:noFill/>
        </p:spPr>
        <p:txBody>
          <a:bodyPr wrap="none" rtlCol="0">
            <a:spAutoFit/>
          </a:bodyPr>
          <a:lstStyle/>
          <a:p>
            <a:r>
              <a:rPr lang="de-DE" sz="2800" b="1">
                <a:latin typeface="Arial" panose="020B0604020202020204" pitchFamily="34" charset="0"/>
              </a:rPr>
              <a:t>Die jüdische Gemeinschaft</a:t>
            </a:r>
            <a:endParaRPr lang="de-DE" sz="2800"/>
          </a:p>
        </p:txBody>
      </p:sp>
    </p:spTree>
    <p:extLst>
      <p:ext uri="{BB962C8B-B14F-4D97-AF65-F5344CB8AC3E}">
        <p14:creationId xmlns:p14="http://schemas.microsoft.com/office/powerpoint/2010/main" val="248636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68FAE24-0622-6F4C-B1D4-2417BC3ACB3A}"/>
              </a:ext>
            </a:extLst>
          </p:cNvPr>
          <p:cNvSpPr/>
          <p:nvPr/>
        </p:nvSpPr>
        <p:spPr>
          <a:xfrm>
            <a:off x="704193" y="399394"/>
            <a:ext cx="11056883" cy="4832092"/>
          </a:xfrm>
          <a:prstGeom prst="rect">
            <a:avLst/>
          </a:prstGeom>
        </p:spPr>
        <p:txBody>
          <a:bodyPr wrap="square">
            <a:spAutoFit/>
          </a:bodyPr>
          <a:lstStyle/>
          <a:p>
            <a:pPr algn="ctr"/>
            <a:r>
              <a:rPr lang="de-DE" sz="2800" b="1">
                <a:solidFill>
                  <a:srgbClr val="18191B"/>
                </a:solidFill>
                <a:effectLst/>
                <a:latin typeface="Arial" panose="020B0604020202020204" pitchFamily="34" charset="0"/>
              </a:rPr>
              <a:t>Deutsche Dialekte</a:t>
            </a:r>
          </a:p>
          <a:p>
            <a:endParaRPr lang="de-DE" sz="2800">
              <a:solidFill>
                <a:srgbClr val="18191B"/>
              </a:solidFill>
              <a:effectLst/>
              <a:latin typeface="Arial" panose="020B0604020202020204" pitchFamily="34" charset="0"/>
            </a:endParaRPr>
          </a:p>
          <a:p>
            <a:r>
              <a:rPr lang="de-DE" sz="2800">
                <a:solidFill>
                  <a:srgbClr val="18191B"/>
                </a:solidFill>
                <a:effectLst/>
                <a:latin typeface="Arial" panose="020B0604020202020204" pitchFamily="34" charset="0"/>
              </a:rPr>
              <a:t>In Deutschland leben 82 Millionen Menschen und alle sprechen Deutsch. Oder nicht? Fakt ist, dass ein Norddeutscher oder Berliner oft nicht versteht, was ein Bayer oder Badener sagt. </a:t>
            </a:r>
          </a:p>
          <a:p>
            <a:endParaRPr lang="de-DE" sz="2800">
              <a:solidFill>
                <a:srgbClr val="18191B"/>
              </a:solidFill>
              <a:latin typeface="Arial" panose="020B0604020202020204" pitchFamily="34" charset="0"/>
            </a:endParaRPr>
          </a:p>
          <a:p>
            <a:r>
              <a:rPr lang="de-DE" sz="2800">
                <a:solidFill>
                  <a:srgbClr val="18191B"/>
                </a:solidFill>
                <a:effectLst/>
                <a:latin typeface="Arial" panose="020B0604020202020204" pitchFamily="34" charset="0"/>
              </a:rPr>
              <a:t>Sprechen die kein Deutsch? Doch, aber Deutsch klingt nicht überall gleich. Ein und dieselbe Sprache wird in verschiedenen Regionen in Deutschland nicht nur anders ausgesprochen, die Dialekte folgen manchmal auch eigenen grammatischen Regeln und haben oft einen unterschiedlichen Wortschatz.</a:t>
            </a:r>
          </a:p>
        </p:txBody>
      </p:sp>
    </p:spTree>
    <p:extLst>
      <p:ext uri="{BB962C8B-B14F-4D97-AF65-F5344CB8AC3E}">
        <p14:creationId xmlns:p14="http://schemas.microsoft.com/office/powerpoint/2010/main" val="47482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BD460E-285B-CD4C-A39B-AE710F72C017}"/>
              </a:ext>
            </a:extLst>
          </p:cNvPr>
          <p:cNvSpPr/>
          <p:nvPr/>
        </p:nvSpPr>
        <p:spPr>
          <a:xfrm>
            <a:off x="945931" y="588579"/>
            <a:ext cx="10447283" cy="3970318"/>
          </a:xfrm>
          <a:prstGeom prst="rect">
            <a:avLst/>
          </a:prstGeom>
        </p:spPr>
        <p:txBody>
          <a:bodyPr wrap="square">
            <a:spAutoFit/>
          </a:bodyPr>
          <a:lstStyle/>
          <a:p>
            <a:r>
              <a:rPr lang="de-DE" sz="2800">
                <a:solidFill>
                  <a:srgbClr val="18191B"/>
                </a:solidFill>
                <a:effectLst/>
                <a:latin typeface="Arial" panose="020B0604020202020204" pitchFamily="34" charset="0"/>
              </a:rPr>
              <a:t>In Deutschland gibt</a:t>
            </a:r>
            <a:r>
              <a:rPr lang="de-DE" sz="2800" b="1">
                <a:solidFill>
                  <a:srgbClr val="18191B"/>
                </a:solidFill>
                <a:effectLst/>
                <a:latin typeface="Arial" panose="020B0604020202020204" pitchFamily="34" charset="0"/>
              </a:rPr>
              <a:t> </a:t>
            </a:r>
            <a:r>
              <a:rPr lang="de-DE" sz="2800">
                <a:solidFill>
                  <a:srgbClr val="18191B"/>
                </a:solidFill>
                <a:effectLst/>
                <a:latin typeface="Arial" panose="020B0604020202020204" pitchFamily="34" charset="0"/>
              </a:rPr>
              <a:t>es rund </a:t>
            </a:r>
            <a:r>
              <a:rPr lang="de-DE" sz="2800" b="1">
                <a:solidFill>
                  <a:srgbClr val="18191B"/>
                </a:solidFill>
                <a:effectLst/>
                <a:latin typeface="Arial" panose="020B0604020202020204" pitchFamily="34" charset="0"/>
              </a:rPr>
              <a:t>16 bis 20 verschiedene Dialekte</a:t>
            </a:r>
            <a:r>
              <a:rPr lang="de-DE" sz="2800">
                <a:solidFill>
                  <a:srgbClr val="18191B"/>
                </a:solidFill>
                <a:effectLst/>
                <a:latin typeface="Arial" panose="020B0604020202020204" pitchFamily="34" charset="0"/>
              </a:rPr>
              <a:t>. </a:t>
            </a:r>
          </a:p>
          <a:p>
            <a:endParaRPr lang="de-DE" sz="2800">
              <a:solidFill>
                <a:srgbClr val="18191B"/>
              </a:solidFill>
              <a:latin typeface="Arial" panose="020B0604020202020204" pitchFamily="34" charset="0"/>
            </a:endParaRPr>
          </a:p>
          <a:p>
            <a:r>
              <a:rPr lang="de-DE" sz="2800">
                <a:solidFill>
                  <a:srgbClr val="18191B"/>
                </a:solidFill>
                <a:effectLst/>
                <a:latin typeface="Arial" panose="020B0604020202020204" pitchFamily="34" charset="0"/>
              </a:rPr>
              <a:t>Dabei handelt es sich jedoch nur um die großen Dialektgruppen: dazu gehören unter anderem Bayerisch, Alemannisch, Obersächsisch, Ostfränkisch, Rheinfränkisch, Westfälisch, Ostwestfälisch, Brandenburgisch und Nordniederdeutsch.</a:t>
            </a:r>
          </a:p>
          <a:p>
            <a:endParaRPr lang="de-DE" sz="2800">
              <a:solidFill>
                <a:srgbClr val="18191B"/>
              </a:solidFill>
              <a:effectLst/>
              <a:latin typeface="Arial" panose="020B0604020202020204" pitchFamily="34" charset="0"/>
            </a:endParaRPr>
          </a:p>
          <a:p>
            <a:r>
              <a:rPr lang="de-DE" sz="2800">
                <a:solidFill>
                  <a:srgbClr val="18191B"/>
                </a:solidFill>
                <a:effectLst/>
                <a:latin typeface="Arial" panose="020B0604020202020204" pitchFamily="34" charset="0"/>
              </a:rPr>
              <a:t>In den ländlichen Regionen variiert das Gesprochene von Gemeinde zu Gemeinde.</a:t>
            </a:r>
          </a:p>
        </p:txBody>
      </p:sp>
    </p:spTree>
    <p:extLst>
      <p:ext uri="{BB962C8B-B14F-4D97-AF65-F5344CB8AC3E}">
        <p14:creationId xmlns:p14="http://schemas.microsoft.com/office/powerpoint/2010/main" val="1944632063"/>
      </p:ext>
    </p:extLst>
  </p:cSld>
  <p:clrMapOvr>
    <a:masterClrMapping/>
  </p:clrMapOvr>
</p:sld>
</file>

<file path=ppt/theme/theme1.xml><?xml version="1.0" encoding="utf-8"?>
<a:theme xmlns:a="http://schemas.openxmlformats.org/drawingml/2006/main" name="GradientRiseVTI">
  <a:themeElements>
    <a:clrScheme name="AnalogousFromLightSeed_2SEEDS">
      <a:dk1>
        <a:srgbClr val="000000"/>
      </a:dk1>
      <a:lt1>
        <a:srgbClr val="FFFFFF"/>
      </a:lt1>
      <a:dk2>
        <a:srgbClr val="41242D"/>
      </a:dk2>
      <a:lt2>
        <a:srgbClr val="E2E8E6"/>
      </a:lt2>
      <a:accent1>
        <a:srgbClr val="D06989"/>
      </a:accent1>
      <a:accent2>
        <a:srgbClr val="D884C2"/>
      </a:accent2>
      <a:accent3>
        <a:srgbClr val="D88C84"/>
      </a:accent3>
      <a:accent4>
        <a:srgbClr val="5BB576"/>
      </a:accent4>
      <a:accent5>
        <a:srgbClr val="6AB19D"/>
      </a:accent5>
      <a:accent6>
        <a:srgbClr val="5DAEBA"/>
      </a:accent6>
      <a:hlink>
        <a:srgbClr val="568F7D"/>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emplate/>
  <TotalTime>0</TotalTime>
  <Words>551</Words>
  <Application>Microsoft Macintosh PowerPoint</Application>
  <PresentationFormat>Breitbild</PresentationFormat>
  <Paragraphs>47</Paragraphs>
  <Slides>13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Tw Cen MT</vt:lpstr>
      <vt:lpstr>GradientRiseVTI</vt:lpstr>
      <vt:lpstr>multilingualismus in deutschland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multilingualismus in deutschland</dc:title>
  <dc:creator>Lucile Blume</dc:creator>
  <cp:lastModifiedBy>Lucile Blume</cp:lastModifiedBy>
  <cp:revision>6</cp:revision>
  <dcterms:created xsi:type="dcterms:W3CDTF">2021-04-03T23:13:52Z</dcterms:created>
  <dcterms:modified xsi:type="dcterms:W3CDTF">2021-04-04T00:11:05Z</dcterms:modified>
</cp:coreProperties>
</file>