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736A5E-50CC-FF23-4AAB-A08867F3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88FDDA-305E-BD95-BF22-DEB4AC62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DB73F1-B242-9D40-7338-AB5DFFCE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81D47F-7D6A-4FC9-A5F2-FADE1309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9F0AC0-7620-6577-933C-73EBA76F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0735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FAC07-3634-DBB9-E979-CABD62FE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D55FDB3-4D25-8281-B852-68F4C077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94CD34-4A0F-321B-7C39-4414AFC0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D8CBD3-B318-D42C-6144-95FA0BE6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60B680-9E57-4AD8-2D73-AD2488ED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49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29D251D-2021-6577-95F0-0D3C75807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B023DEA-0329-65B7-B151-6402167C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D21757-E96C-B630-4B3C-19ADF9BB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B57F04-E41A-9AA7-AD27-A92D883F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EE7346-121D-567F-3BA8-0EB9318A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610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0B86B4-D368-D2AF-BF93-E5C56350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E133DD-CEDA-A1BE-8FFE-220CE782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4CCE9A-9CAD-A4A9-7694-8E27DF2F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0049F4-6BA1-8FA6-BD5B-64407866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C7E2E0-A4E6-F061-706E-BE720D45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8650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B6C327-5744-27DF-5817-D9B2C5E8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E8B9167-131A-7E40-E9C7-38A99E6C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F7D98F-4734-DA7A-3237-C3ABC1F9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9FAD8A-728A-99F9-4BBE-462F7403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0197EF-46E9-3D91-3726-9437D4A9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5775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4DAAF-3BCD-46DD-4CAD-2D887022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C8A63C-8D64-58CC-966A-F12402E55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16AE56C-19B5-6EE9-AAEE-7395BFA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07CECE-78C9-E493-DE53-1B1AE973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4882798-2DB9-616B-79FE-FDC897C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F210D0-FB47-1560-D6E3-29C2AA6D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8991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AA88F4-9E8B-519F-7049-A7642821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8F8F7C-061B-05D9-D122-203A48B3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4D2BA5C-233D-0550-53E2-AFD21904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9EDDB7E-01C2-7FE2-A9F3-99507A5BE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0419E7-109B-5EEE-88D7-7E3E846D4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C27D26B-D7D2-39E5-15D3-1E764539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8E79FC0-48AF-E879-D5FD-21FA6307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D3ABD97-93F5-4FEA-C900-DE03ADB0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1017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7F7BA1-C1A1-E5D2-6D4E-1BC41483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729E991-D7F3-4844-AB89-DB85BAC7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200A274-AAAB-B8C0-AAA9-796E056D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98690E6-84F9-E4CA-73F3-345B9F10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308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B71BB34-E90E-9EDB-7CFB-2F42A54C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BD1A60-1010-D907-BF2C-789F6B77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E0A960-82D7-F023-CA0B-57F9B493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021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E7278-051C-BEFD-CB05-D18356CA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1EFA30-0EB4-0BF3-6FBF-DC51CB39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17B214D-C16E-EF7A-05BB-21204851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02B077-FD7D-8167-9DB7-3EC11C43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418E51-F181-BFEC-3C43-6410D2BA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ABDA0B-94B0-CED7-5592-6361A992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13509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566074-BB77-5D01-6539-E14F6E34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E9833E7-0C9B-A185-B6E1-6E411A547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31E26D-83F4-65C8-9CB8-616A2F172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5A9F6A-FDCB-456B-B115-46A0D70C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420E1ED-60F2-0A84-A78F-A5827B36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F50352-FC7F-EABC-5228-046F0B27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6192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D685855-3E12-808D-0996-0F2EB241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441BF3-70AE-FF81-8D05-87F00A01E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14B047-750E-3C85-59DF-E6D48FB92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F57C-1886-468A-A0C7-9D02A621FC05}" type="datetimeFigureOut">
              <a:rPr lang="hr-BA" smtClean="0"/>
              <a:t>25. 9. 2022.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99837C-36FD-19F3-6205-5F41DE7B9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85B9F6-AA2F-7CDB-87D5-BEB669CBA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3CD0-ADF0-4425-A3E2-3C816BF31D22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821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376D43-2F8A-B71C-DA9B-C420A979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r>
              <a:rPr lang="hr-BA" sz="4800" dirty="0" err="1">
                <a:solidFill>
                  <a:srgbClr val="FFFFFF"/>
                </a:solidFill>
              </a:rPr>
              <a:t>Dialekt</a:t>
            </a:r>
            <a:r>
              <a:rPr lang="hr-BA" sz="4800" dirty="0">
                <a:solidFill>
                  <a:srgbClr val="FFFFFF"/>
                </a:solidFill>
              </a:rPr>
              <a:t> </a:t>
            </a:r>
            <a:r>
              <a:rPr lang="hr-BA" sz="4800" dirty="0" err="1">
                <a:solidFill>
                  <a:srgbClr val="FFFFFF"/>
                </a:solidFill>
              </a:rPr>
              <a:t>Wörterbuch</a:t>
            </a:r>
            <a:br>
              <a:rPr lang="hr-BA" sz="4800" dirty="0">
                <a:solidFill>
                  <a:srgbClr val="FFFFFF"/>
                </a:solidFill>
              </a:rPr>
            </a:br>
            <a:r>
              <a:rPr lang="hr-BA" sz="4800">
                <a:solidFill>
                  <a:srgbClr val="FFFFFF"/>
                </a:solidFill>
              </a:rPr>
              <a:t>Stadtreally</a:t>
            </a:r>
            <a:br>
              <a:rPr lang="hr-BA" sz="1400" b="1" i="0" dirty="0">
                <a:solidFill>
                  <a:srgbClr val="4BB5C1"/>
                </a:solidFill>
                <a:effectLst/>
                <a:latin typeface="museo-sans"/>
              </a:rPr>
            </a:br>
            <a:r>
              <a:rPr lang="hr-BA" sz="4800" dirty="0">
                <a:solidFill>
                  <a:srgbClr val="FFFFFF"/>
                </a:solidFill>
              </a:rPr>
              <a:t> </a:t>
            </a:r>
            <a:r>
              <a:rPr lang="hr-BA" sz="4800" dirty="0" err="1">
                <a:solidFill>
                  <a:srgbClr val="FFFFFF"/>
                </a:solidFill>
              </a:rPr>
              <a:t>durch</a:t>
            </a:r>
            <a:br>
              <a:rPr lang="hr-BA" sz="4800" dirty="0">
                <a:solidFill>
                  <a:srgbClr val="FFFFFF"/>
                </a:solidFill>
              </a:rPr>
            </a:br>
            <a:r>
              <a:rPr lang="hr-BA" sz="4800" dirty="0">
                <a:solidFill>
                  <a:srgbClr val="FFFFFF"/>
                </a:solidFill>
              </a:rPr>
              <a:t>Kaštela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AE3B52-3A73-D6B1-1597-9D2836C71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hr-BA" sz="2000">
                <a:solidFill>
                  <a:srgbClr val="FFFFFF"/>
                </a:solidFill>
              </a:rPr>
              <a:t>Kommunikation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zgrada, na otvorenom, kamen, cement&#10;&#10;Opis je automatski generiran">
            <a:extLst>
              <a:ext uri="{FF2B5EF4-FFF2-40B4-BE49-F238E27FC236}">
                <a16:creationId xmlns:a16="http://schemas.microsoft.com/office/drawing/2014/main" id="{7E92F1B9-A223-7B1D-00A0-80F0E9D4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  <p:pic>
        <p:nvPicPr>
          <p:cNvPr id="6" name="Obraz 14">
            <a:extLst>
              <a:ext uri="{FF2B5EF4-FFF2-40B4-BE49-F238E27FC236}">
                <a16:creationId xmlns:a16="http://schemas.microsoft.com/office/drawing/2014/main" id="{84384E59-4A45-7B59-2DFA-84DF7E32F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7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EB98601D-3B1D-150F-806B-CB04F1D5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9E06BE-D0F9-395C-B87B-90AA1396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Stina- kamen, Stein, rock</a:t>
            </a:r>
          </a:p>
        </p:txBody>
      </p:sp>
      <p:pic>
        <p:nvPicPr>
          <p:cNvPr id="7" name="Slika 6" descr="Slika na kojoj se prikazuje tlo, na otvorenom, kamen, građevinski materijal&#10;&#10;Opis je automatski generiran">
            <a:extLst>
              <a:ext uri="{FF2B5EF4-FFF2-40B4-BE49-F238E27FC236}">
                <a16:creationId xmlns:a16="http://schemas.microsoft.com/office/drawing/2014/main" id="{5CB63C5A-F741-5BCD-C1FC-D212C842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5" name="Rezervirano mjesto sadržaja 4" descr="Slika na kojoj se prikazuje zgrada, na otvorenom, kamen, cigla&#10;&#10;Opis je automatski generiran">
            <a:extLst>
              <a:ext uri="{FF2B5EF4-FFF2-40B4-BE49-F238E27FC236}">
                <a16:creationId xmlns:a16="http://schemas.microsoft.com/office/drawing/2014/main" id="{63B46936-B9D4-DF28-5BFA-63C0D4079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019053"/>
            <a:ext cx="3433324" cy="25749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Slika na kojoj se prikazuje na otvorenom, stijena, tlo, voda&#10;&#10;Opis je automatski generiran">
            <a:extLst>
              <a:ext uri="{FF2B5EF4-FFF2-40B4-BE49-F238E27FC236}">
                <a16:creationId xmlns:a16="http://schemas.microsoft.com/office/drawing/2014/main" id="{2B944FC8-4A73-D7B1-6858-4E653D18F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21F96874-BD44-96AA-CE6D-84FD745D7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556906A1-273A-A505-F403-82CABEC2E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FEC77D-D9A1-90EF-BF46-D53EC95E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Pitar- lončanica, Blumentopf, plant pot</a:t>
            </a:r>
          </a:p>
        </p:txBody>
      </p:sp>
      <p:pic>
        <p:nvPicPr>
          <p:cNvPr id="9" name="Slika 8" descr="Slika na kojoj se prikazuje tlo, na otvorenom, biljka, kamen&#10;&#10;Opis je automatski generiran">
            <a:extLst>
              <a:ext uri="{FF2B5EF4-FFF2-40B4-BE49-F238E27FC236}">
                <a16:creationId xmlns:a16="http://schemas.microsoft.com/office/drawing/2014/main" id="{4F367CE6-2CCF-6BF7-A05C-2B4B1C768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7" name="Slika 6" descr="Slika na kojoj se prikazuje zgrada, na otvorenom, cvijet, biljka&#10;&#10;Opis je automatski generiran">
            <a:extLst>
              <a:ext uri="{FF2B5EF4-FFF2-40B4-BE49-F238E27FC236}">
                <a16:creationId xmlns:a16="http://schemas.microsoft.com/office/drawing/2014/main" id="{AED16262-F7DB-99A6-67DA-18791804D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lo, na otvorenom, biljka, dlan&#10;&#10;Opis je automatski generiran">
            <a:extLst>
              <a:ext uri="{FF2B5EF4-FFF2-40B4-BE49-F238E27FC236}">
                <a16:creationId xmlns:a16="http://schemas.microsoft.com/office/drawing/2014/main" id="{CB7C4550-8A27-2345-A868-051AD1157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FD2099A2-2F41-2D75-C4A4-1C7E01736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90C4E7EB-0632-77A4-EA09-FAF8445AF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942631-0A33-141A-FBA8-45CE7FA0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r-BA"/>
              <a:t>Wie es gemacht wurde?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E3C039-6359-1175-2BF0-8AB8C6DA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de-DE" sz="2400"/>
              <a:t>Während der 6. Mobilität in Kaštela, Kroatien, erhielten die S</a:t>
            </a:r>
            <a:r>
              <a:rPr lang="hr-BA" sz="2400"/>
              <a:t>chüler</a:t>
            </a:r>
            <a:r>
              <a:rPr lang="de-DE" sz="2400"/>
              <a:t> eine Liste mit Dialektwörtern, die in Kaštela häufig verwendet werden. In gemischten Gruppen sollten sie das Marktwort </a:t>
            </a:r>
            <a:r>
              <a:rPr lang="hr-BA" sz="2400"/>
              <a:t>fotografieren</a:t>
            </a:r>
            <a:r>
              <a:rPr lang="de-DE" sz="2400"/>
              <a:t>. Die Schüler der Bijaći-Grundschule erklärten ihren Kollegen, wie dieses Wort in Kroatisch und dann in Englisch und Deutsch klingt. So ist dieses Wörterbuch entstanden.</a:t>
            </a:r>
            <a:endParaRPr lang="hr-BA" sz="2400"/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osoba, ljudi, grupa, crta&#10;&#10;Opis je automatski generiran">
            <a:extLst>
              <a:ext uri="{FF2B5EF4-FFF2-40B4-BE49-F238E27FC236}">
                <a16:creationId xmlns:a16="http://schemas.microsoft.com/office/drawing/2014/main" id="{9A8B00CF-8EF0-1489-3395-F27DCB532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b="2445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 na kojoj se prikazuje nebo, na otvorenom, osoba, ljudi&#10;&#10;Opis je automatski generiran">
            <a:extLst>
              <a:ext uri="{FF2B5EF4-FFF2-40B4-BE49-F238E27FC236}">
                <a16:creationId xmlns:a16="http://schemas.microsoft.com/office/drawing/2014/main" id="{63C683E8-09C3-34D2-093E-6303908B6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Obraz 14">
            <a:extLst>
              <a:ext uri="{FF2B5EF4-FFF2-40B4-BE49-F238E27FC236}">
                <a16:creationId xmlns:a16="http://schemas.microsoft.com/office/drawing/2014/main" id="{680D5BA7-B64E-E2C4-E8E7-B27E7407F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9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0EC05294-E479-DFC3-1852-324E6BDE3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864" y="5711175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CCA7AA-C2F2-439D-C5A2-718AD54E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Katriga- stolica, Stuhl oder Bank, a place where you can sit</a:t>
            </a:r>
          </a:p>
        </p:txBody>
      </p:sp>
      <p:pic>
        <p:nvPicPr>
          <p:cNvPr id="5" name="Rezervirano mjesto sadržaja 4" descr="Slika na kojoj se prikazuje stolac, objedovanje, područje, namještaj&#10;&#10;Opis je automatski generiran">
            <a:extLst>
              <a:ext uri="{FF2B5EF4-FFF2-40B4-BE49-F238E27FC236}">
                <a16:creationId xmlns:a16="http://schemas.microsoft.com/office/drawing/2014/main" id="{D73178E3-0485-0174-0F0E-8C57DEEF8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9" name="Slika 8" descr="Slika na kojoj se prikazuje nebo, na otvorenom, voda, trava&#10;&#10;Opis je automatski generiran">
            <a:extLst>
              <a:ext uri="{FF2B5EF4-FFF2-40B4-BE49-F238E27FC236}">
                <a16:creationId xmlns:a16="http://schemas.microsoft.com/office/drawing/2014/main" id="{D167411E-8B90-2C50-7C82-8B5578BE5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1340927"/>
            <a:ext cx="3433324" cy="19312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na otvorenom, stol za objedovanje&#10;&#10;Opis je automatski generiran">
            <a:extLst>
              <a:ext uri="{FF2B5EF4-FFF2-40B4-BE49-F238E27FC236}">
                <a16:creationId xmlns:a16="http://schemas.microsoft.com/office/drawing/2014/main" id="{CA0AF4B8-6D2C-D2E8-A6BB-84A8E980B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BAAC24EC-80B6-9AE5-371D-3CDB702F4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307" y="209131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970852B4-122F-036E-8B17-A195E7D28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4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CECDE1-A270-5876-2D75-ACBB092B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Škura- grilje, Fensterläden, window shutters</a:t>
            </a:r>
          </a:p>
        </p:txBody>
      </p:sp>
      <p:pic>
        <p:nvPicPr>
          <p:cNvPr id="9" name="Slika 8" descr="Slika na kojoj se prikazuje zgrada, na otvorenom, nebo, visoko&#10;&#10;Opis je automatski generiran">
            <a:extLst>
              <a:ext uri="{FF2B5EF4-FFF2-40B4-BE49-F238E27FC236}">
                <a16:creationId xmlns:a16="http://schemas.microsoft.com/office/drawing/2014/main" id="{E460B863-6A76-CFB3-99BD-54D2816B8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5" name="Rezervirano mjesto sadržaja 4" descr="Slika na kojoj se prikazuje zgrada, cigla, kamen, građevinski materijal&#10;&#10;Opis je automatski generiran">
            <a:extLst>
              <a:ext uri="{FF2B5EF4-FFF2-40B4-BE49-F238E27FC236}">
                <a16:creationId xmlns:a16="http://schemas.microsoft.com/office/drawing/2014/main" id="{204BF19C-D142-8A14-0454-87D40F964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zgrada, na otvorenom, kamen, staro&#10;&#10;Opis je automatski generiran">
            <a:extLst>
              <a:ext uri="{FF2B5EF4-FFF2-40B4-BE49-F238E27FC236}">
                <a16:creationId xmlns:a16="http://schemas.microsoft.com/office/drawing/2014/main" id="{CE700F7F-858A-06E3-5F7D-2E4B9726E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49123249-837C-6BE6-9A4B-93C38A2D6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8ADC64A-F552-D7A3-0B84-8C8F6B28C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DBFF79-1A1B-2EB1-26B8-745481DE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Brce- tržnica, Markt, market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ebo, na otvorenom, ljudi&#10;&#10;Opis je automatski generiran">
            <a:extLst>
              <a:ext uri="{FF2B5EF4-FFF2-40B4-BE49-F238E27FC236}">
                <a16:creationId xmlns:a16="http://schemas.microsoft.com/office/drawing/2014/main" id="{6B0FFA45-0179-DA7F-6D72-621C6BF52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az 14">
            <a:extLst>
              <a:ext uri="{FF2B5EF4-FFF2-40B4-BE49-F238E27FC236}">
                <a16:creationId xmlns:a16="http://schemas.microsoft.com/office/drawing/2014/main" id="{C8A5A923-F896-4FDD-E3EE-D6070896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7" y="216274"/>
            <a:ext cx="1854135" cy="392686"/>
          </a:xfrm>
          <a:prstGeom prst="rect">
            <a:avLst/>
          </a:prstGeom>
        </p:spPr>
      </p:pic>
      <p:pic>
        <p:nvPicPr>
          <p:cNvPr id="7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99E9DB0E-FACD-6EB5-7118-349EB4CA8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zgrada, na otvorenom, tlo, kamen&#10;&#10;Opis je automatski generiran">
            <a:extLst>
              <a:ext uri="{FF2B5EF4-FFF2-40B4-BE49-F238E27FC236}">
                <a16:creationId xmlns:a16="http://schemas.microsoft.com/office/drawing/2014/main" id="{EE11D629-8E7E-DFD7-4310-359ED54F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519113"/>
            <a:ext cx="2136775" cy="2876550"/>
          </a:xfrm>
          <a:prstGeom prst="rect">
            <a:avLst/>
          </a:prstGeom>
        </p:spPr>
      </p:pic>
      <p:pic>
        <p:nvPicPr>
          <p:cNvPr id="5" name="Rezervirano mjesto sadržaja 4" descr="Slika na kojoj se prikazuje zgrada, na otvorenom, nebo, cigla&#10;&#10;Opis je automatski generiran">
            <a:extLst>
              <a:ext uri="{FF2B5EF4-FFF2-40B4-BE49-F238E27FC236}">
                <a16:creationId xmlns:a16="http://schemas.microsoft.com/office/drawing/2014/main" id="{826DF84A-9116-0999-1C54-998CDC4A0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467100"/>
            <a:ext cx="2136775" cy="2876550"/>
          </a:xfrm>
        </p:spPr>
      </p:pic>
      <p:pic>
        <p:nvPicPr>
          <p:cNvPr id="9" name="Slika 8" descr="Slika na kojoj se prikazuje na otvorenom, stablo, trava, tlo&#10;&#10;Opis je automatski generiran">
            <a:extLst>
              <a:ext uri="{FF2B5EF4-FFF2-40B4-BE49-F238E27FC236}">
                <a16:creationId xmlns:a16="http://schemas.microsoft.com/office/drawing/2014/main" id="{C20B9AE9-0E81-E078-AE95-AD29B223A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b="32741"/>
          <a:stretch/>
        </p:blipFill>
        <p:spPr>
          <a:xfrm>
            <a:off x="7361238" y="519113"/>
            <a:ext cx="4344988" cy="582453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532777-4459-114D-E699-5619EA1A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Buža- rupa, Loch, hole</a:t>
            </a:r>
          </a:p>
        </p:txBody>
      </p:sp>
      <p:pic>
        <p:nvPicPr>
          <p:cNvPr id="10" name="Obraz 14">
            <a:extLst>
              <a:ext uri="{FF2B5EF4-FFF2-40B4-BE49-F238E27FC236}">
                <a16:creationId xmlns:a16="http://schemas.microsoft.com/office/drawing/2014/main" id="{8DED7CAA-D36D-1420-10F2-841119898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5C6CC33-20E2-02FB-CCEF-A7601B6C9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0E781AD-D816-81E7-C77B-11340E58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Skaline- skale, Treppe, scales</a:t>
            </a:r>
          </a:p>
        </p:txBody>
      </p:sp>
      <p:pic>
        <p:nvPicPr>
          <p:cNvPr id="5" name="Rezervirano mjesto sadržaja 4" descr="Slika na kojoj se prikazuje na otvorenom, zgrada, crveno, korak&#10;&#10;Opis je automatski generiran">
            <a:extLst>
              <a:ext uri="{FF2B5EF4-FFF2-40B4-BE49-F238E27FC236}">
                <a16:creationId xmlns:a16="http://schemas.microsoft.com/office/drawing/2014/main" id="{F210A025-E77C-5218-DB83-DA50972EF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9" y="307731"/>
            <a:ext cx="2248670" cy="3997637"/>
          </a:xfrm>
          <a:prstGeom prst="rect">
            <a:avLst/>
          </a:prstGeom>
        </p:spPr>
      </p:pic>
      <p:pic>
        <p:nvPicPr>
          <p:cNvPr id="9" name="Slika 8" descr="Slika na kojoj se prikazuje na otvorenom, tlo, zgrada, prašina&#10;&#10;Opis je automatski generiran">
            <a:extLst>
              <a:ext uri="{FF2B5EF4-FFF2-40B4-BE49-F238E27FC236}">
                <a16:creationId xmlns:a16="http://schemas.microsoft.com/office/drawing/2014/main" id="{DE4B3AE6-0DD9-3E4B-B7B3-3BE8C779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56" y="307731"/>
            <a:ext cx="2248670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zgrada, tlo, na otvorenom, stepenica&#10;&#10;Opis je automatski generiran">
            <a:extLst>
              <a:ext uri="{FF2B5EF4-FFF2-40B4-BE49-F238E27FC236}">
                <a16:creationId xmlns:a16="http://schemas.microsoft.com/office/drawing/2014/main" id="{89D8C99E-1443-C6E9-37C9-B134E19D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48" y="330045"/>
            <a:ext cx="2248670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60F3018F-F8CC-2D2E-C55F-BDF4C003B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4DF992BA-36C7-D893-AC03-CAD2527F9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77020B-EC83-941E-098B-396B19EA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Bonaca- ruhiges Meer, calm sea</a:t>
            </a:r>
          </a:p>
        </p:txBody>
      </p:sp>
      <p:pic>
        <p:nvPicPr>
          <p:cNvPr id="7" name="Slika 6" descr="Slika na kojoj se prikazuje čamac, voda, na otvorenom, plovilo&#10;&#10;Opis je automatski generiran">
            <a:extLst>
              <a:ext uri="{FF2B5EF4-FFF2-40B4-BE49-F238E27FC236}">
                <a16:creationId xmlns:a16="http://schemas.microsoft.com/office/drawing/2014/main" id="{43B4AFEF-7144-B69D-FBB1-9FB859E1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5" y="307731"/>
            <a:ext cx="2998227" cy="3997637"/>
          </a:xfrm>
          <a:prstGeom prst="rect">
            <a:avLst/>
          </a:prstGeom>
        </p:spPr>
      </p:pic>
      <p:pic>
        <p:nvPicPr>
          <p:cNvPr id="5" name="Rezervirano mjesto sadržaja 4" descr="Slika na kojoj se prikazuje nebo, na otvorenom, voda, trava&#10;&#10;Opis je automatski generiran">
            <a:extLst>
              <a:ext uri="{FF2B5EF4-FFF2-40B4-BE49-F238E27FC236}">
                <a16:creationId xmlns:a16="http://schemas.microsoft.com/office/drawing/2014/main" id="{1C4023C4-2542-DF1A-2443-2A66C0959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772073"/>
            <a:ext cx="5455917" cy="30689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14">
            <a:extLst>
              <a:ext uri="{FF2B5EF4-FFF2-40B4-BE49-F238E27FC236}">
                <a16:creationId xmlns:a16="http://schemas.microsoft.com/office/drawing/2014/main" id="{2EA39A53-233F-BB63-DFF6-981D6908D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9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0B7E864C-4ACA-0AD8-1B3D-3208484BB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CE6F85-2C22-E3A5-D9F0-FB6E90AE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Jidro- jedro, Segel, sail</a:t>
            </a:r>
          </a:p>
        </p:txBody>
      </p:sp>
      <p:pic>
        <p:nvPicPr>
          <p:cNvPr id="9" name="Slika 8" descr="Slika na kojoj se prikazuje nebo, na otvorenom, voda, čamac&#10;&#10;Opis je automatski generiran">
            <a:extLst>
              <a:ext uri="{FF2B5EF4-FFF2-40B4-BE49-F238E27FC236}">
                <a16:creationId xmlns:a16="http://schemas.microsoft.com/office/drawing/2014/main" id="{76CD8E94-375C-1A81-E30D-0D68B3D9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7" name="Slika 6" descr="Slika na kojoj se prikazuje na otvorenom, čamac, parkirano, usidreno&#10;&#10;Opis je automatski generiran">
            <a:extLst>
              <a:ext uri="{FF2B5EF4-FFF2-40B4-BE49-F238E27FC236}">
                <a16:creationId xmlns:a16="http://schemas.microsoft.com/office/drawing/2014/main" id="{5C1CA367-7AEA-04D8-BA1E-ECCA58795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307731"/>
            <a:ext cx="2998227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ebo, na otvorenom, jedrilica, dan&#10;&#10;Opis je automatski generiran">
            <a:extLst>
              <a:ext uri="{FF2B5EF4-FFF2-40B4-BE49-F238E27FC236}">
                <a16:creationId xmlns:a16="http://schemas.microsoft.com/office/drawing/2014/main" id="{EB226BA1-0369-4886-164D-5FC62CF3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14">
            <a:extLst>
              <a:ext uri="{FF2B5EF4-FFF2-40B4-BE49-F238E27FC236}">
                <a16:creationId xmlns:a16="http://schemas.microsoft.com/office/drawing/2014/main" id="{322C4166-B3F7-EB59-CD60-38EE25BD5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427" y="124834"/>
            <a:ext cx="1854135" cy="392686"/>
          </a:xfrm>
          <a:prstGeom prst="rect">
            <a:avLst/>
          </a:prstGeom>
        </p:spPr>
      </p:pic>
      <p:pic>
        <p:nvPicPr>
          <p:cNvPr id="11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6D9884BF-B74F-8DBE-50B0-693E594E8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744" y="5696098"/>
            <a:ext cx="1520818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1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140</Words>
  <Application>Microsoft Office PowerPoint</Application>
  <PresentationFormat>Široki zaslon</PresentationFormat>
  <Paragraphs>13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museo-sans</vt:lpstr>
      <vt:lpstr>Tema sustava Office</vt:lpstr>
      <vt:lpstr>Dialekt Wörterbuch Stadtreally  durch Kaštela</vt:lpstr>
      <vt:lpstr>Wie es gemacht wurde?</vt:lpstr>
      <vt:lpstr>Katriga- stolica, Stuhl oder Bank, a place where you can sit</vt:lpstr>
      <vt:lpstr>Škura- grilje, Fensterläden, window shutters</vt:lpstr>
      <vt:lpstr>Brce- tržnica, Markt, market</vt:lpstr>
      <vt:lpstr>Buža- rupa, Loch, hole</vt:lpstr>
      <vt:lpstr>Skaline- skale, Treppe, scales</vt:lpstr>
      <vt:lpstr>Bonaca- ruhiges Meer, calm sea</vt:lpstr>
      <vt:lpstr>Jidro- jedro, Segel, sail</vt:lpstr>
      <vt:lpstr>Stina- kamen, Stein, rock</vt:lpstr>
      <vt:lpstr>Pitar- lončanica, Blumentopf, plant pot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Dialekt Wörterbuch</dc:title>
  <dc:creator>Sanja Mikelic</dc:creator>
  <cp:lastModifiedBy>Sanja Mikelic</cp:lastModifiedBy>
  <cp:revision>2</cp:revision>
  <dcterms:created xsi:type="dcterms:W3CDTF">2022-09-20T16:29:45Z</dcterms:created>
  <dcterms:modified xsi:type="dcterms:W3CDTF">2022-09-25T19:43:16Z</dcterms:modified>
</cp:coreProperties>
</file>