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04" y="11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38754B6-C85F-4769-8478-0C4015B92F15}" type="datetimeFigureOut">
              <a:rPr lang="bg-BG" smtClean="0"/>
              <a:pPr/>
              <a:t>21.5.2020 г.</a:t>
            </a:fld>
            <a:endParaRPr lang="bg-BG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D31CEFF-4B7B-4844-BE7D-215697D9A119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54B6-C85F-4769-8478-0C4015B92F15}" type="datetimeFigureOut">
              <a:rPr lang="bg-BG" smtClean="0"/>
              <a:pPr/>
              <a:t>21.5.2020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CEFF-4B7B-4844-BE7D-215697D9A11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54B6-C85F-4769-8478-0C4015B92F15}" type="datetimeFigureOut">
              <a:rPr lang="bg-BG" smtClean="0"/>
              <a:pPr/>
              <a:t>21.5.2020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CEFF-4B7B-4844-BE7D-215697D9A11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54B6-C85F-4769-8478-0C4015B92F15}" type="datetimeFigureOut">
              <a:rPr lang="bg-BG" smtClean="0"/>
              <a:pPr/>
              <a:t>21.5.2020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CEFF-4B7B-4844-BE7D-215697D9A11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54B6-C85F-4769-8478-0C4015B92F15}" type="datetimeFigureOut">
              <a:rPr lang="bg-BG" smtClean="0"/>
              <a:pPr/>
              <a:t>21.5.2020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CEFF-4B7B-4844-BE7D-215697D9A11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54B6-C85F-4769-8478-0C4015B92F15}" type="datetimeFigureOut">
              <a:rPr lang="bg-BG" smtClean="0"/>
              <a:pPr/>
              <a:t>21.5.2020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CEFF-4B7B-4844-BE7D-215697D9A119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54B6-C85F-4769-8478-0C4015B92F15}" type="datetimeFigureOut">
              <a:rPr lang="bg-BG" smtClean="0"/>
              <a:pPr/>
              <a:t>21.5.2020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CEFF-4B7B-4844-BE7D-215697D9A11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54B6-C85F-4769-8478-0C4015B92F15}" type="datetimeFigureOut">
              <a:rPr lang="bg-BG" smtClean="0"/>
              <a:pPr/>
              <a:t>21.5.2020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CEFF-4B7B-4844-BE7D-215697D9A11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54B6-C85F-4769-8478-0C4015B92F15}" type="datetimeFigureOut">
              <a:rPr lang="bg-BG" smtClean="0"/>
              <a:pPr/>
              <a:t>21.5.2020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CEFF-4B7B-4844-BE7D-215697D9A11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54B6-C85F-4769-8478-0C4015B92F15}" type="datetimeFigureOut">
              <a:rPr lang="bg-BG" smtClean="0"/>
              <a:pPr/>
              <a:t>21.5.2020 г.</a:t>
            </a:fld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CEFF-4B7B-4844-BE7D-215697D9A119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54B6-C85F-4769-8478-0C4015B92F15}" type="datetimeFigureOut">
              <a:rPr lang="bg-BG" smtClean="0"/>
              <a:pPr/>
              <a:t>21.5.2020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CEFF-4B7B-4844-BE7D-215697D9A11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38754B6-C85F-4769-8478-0C4015B92F15}" type="datetimeFigureOut">
              <a:rPr lang="bg-BG" smtClean="0"/>
              <a:pPr/>
              <a:t>21.5.2020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D31CEFF-4B7B-4844-BE7D-215697D9A119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com/url?sa=i&amp;source=images&amp;cd=&amp;cad=rja&amp;uact=8&amp;ved=2ahUKEwjag_vnoMTmAhXR8uAKHdilB2wQjB16BAgBEAM&amp;url=http://bnr.bg/play/post/100927507/naturliebhaber-und-abenteurer-sind-in-bulgarien-willkommen&amp;psig=AOvVaw3Kv3mkPAiPizP_SwemUC6j&amp;ust=1576932318452954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hyperlink" Target="https://www.google.com/url?sa=i&amp;source=images&amp;cd=&amp;ved=2ahUKEwjP6tbCncTmAhWKoBQKHQ10AlUQjB16BAgBEAM&amp;url=http://www.rodnoto.bg/2016/02/blog-post_20.html&amp;psig=AOvVaw3RRKC8dlpXq8GHFvOOPnNJ&amp;ust=157693143464616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azbukari.org/%D0%BF%D1%8A%D1%80%D0%B2%D0%B8-%D1%81%D0%BC%D0%B5-%D0%B2-%D1%81%D0%B2%D0%B5%D1%82%D0%B0-%D1%81-%D1%80%D0%BE%D0%B7%D0%BE%D0%B2%D0%BE%D1%82%D0%BE-%D0%BC%D0%B0%D1%81%D0%BB%D0%BE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www.znaharia.com/%D1%80%D0%BE%D0%B7%D0%BE%D0%B2%D0%BE-%D0%BC%D0%B0%D1%81%D0%BB%D0%BE/?v=461b1990fe8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britannica.com/place/Bulgaria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s://www.youtube.com/watch?v=A5siea8OC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inyourpocket.com/Bulgaria/Bulgarian-Cuisine_72175f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hyperlink" Target="https://dariknews.bg/novini/bylgariia/shte-se-prevyrne-li-bylgarskoto-kiselo-mliako-v-jogurt-203693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sofiapress.com/101-%D0%BA%D0%B0%D0%B1%D0%B0-%D0%B3%D0%B0%D0%B9%D0%B4%D0%B8-%D1%87%D0%B5%D1%81%D1%82%D0%B2%D0%B0-%D1%81-%D0%BA%D0%BE%D0%BD%D1%86%D0%B5%D1%80%D1%82-15-%D0%B3%D0%BE%D0%B4%D0%B8%D0%BD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hyperlink" Target="https://nestinari.e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Unsere</a:t>
            </a:r>
            <a:r>
              <a:rPr lang="en-US" dirty="0" smtClean="0"/>
              <a:t> </a:t>
            </a:r>
            <a:r>
              <a:rPr lang="en-US" dirty="0" err="1" smtClean="0"/>
              <a:t>Heimat-Bulgarien</a:t>
            </a:r>
            <a:endParaRPr lang="bg-BG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Denitsa</a:t>
            </a:r>
            <a:r>
              <a:rPr lang="en-US" dirty="0" smtClean="0"/>
              <a:t> </a:t>
            </a:r>
            <a:r>
              <a:rPr lang="en-US" dirty="0" err="1" smtClean="0"/>
              <a:t>Dimitrova</a:t>
            </a:r>
            <a:r>
              <a:rPr lang="en-US" dirty="0" smtClean="0"/>
              <a:t>, </a:t>
            </a:r>
            <a:r>
              <a:rPr lang="en-US" dirty="0" err="1" smtClean="0"/>
              <a:t>Denitsa</a:t>
            </a:r>
            <a:r>
              <a:rPr lang="en-US" dirty="0" smtClean="0"/>
              <a:t> </a:t>
            </a:r>
            <a:r>
              <a:rPr lang="en-US" dirty="0" err="1" smtClean="0"/>
              <a:t>Velikova</a:t>
            </a:r>
            <a:r>
              <a:rPr lang="en-US" dirty="0" smtClean="0"/>
              <a:t>, </a:t>
            </a:r>
            <a:r>
              <a:rPr lang="en-US" dirty="0" err="1" smtClean="0"/>
              <a:t>Veselin</a:t>
            </a:r>
            <a:r>
              <a:rPr lang="en-US" dirty="0" smtClean="0"/>
              <a:t> </a:t>
            </a:r>
            <a:r>
              <a:rPr lang="en-US" dirty="0" err="1" smtClean="0"/>
              <a:t>Valov</a:t>
            </a:r>
            <a:r>
              <a:rPr lang="en-US" dirty="0"/>
              <a:t> </a:t>
            </a:r>
            <a:r>
              <a:rPr lang="en-US" dirty="0" smtClean="0"/>
              <a:t>und </a:t>
            </a:r>
            <a:r>
              <a:rPr lang="en-US" dirty="0" err="1" smtClean="0"/>
              <a:t>Valentin</a:t>
            </a:r>
            <a:r>
              <a:rPr lang="en-US" dirty="0" smtClean="0"/>
              <a:t> </a:t>
            </a:r>
            <a:r>
              <a:rPr lang="en-US" dirty="0" err="1" smtClean="0"/>
              <a:t>Kirpiev</a:t>
            </a:r>
            <a:endParaRPr lang="bg-BG" dirty="0"/>
          </a:p>
        </p:txBody>
      </p:sp>
      <p:sp>
        <p:nvSpPr>
          <p:cNvPr id="5" name="Текстово поле 4"/>
          <p:cNvSpPr txBox="1"/>
          <p:nvPr/>
        </p:nvSpPr>
        <p:spPr>
          <a:xfrm>
            <a:off x="359024" y="6239053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/>
              <a:t>Die </a:t>
            </a:r>
            <a:r>
              <a:rPr lang="de-DE" sz="1200" dirty="0"/>
              <a:t>Unterstützung der Europäischen Kommission für die Erstellung dieser Veröffentlichung stellt keine Billigung des Inhalts dar, welcher nur die Ansichten der Verfasser wiedergibt, und die Kommission kann nicht für eine </a:t>
            </a:r>
            <a:r>
              <a:rPr lang="de-DE" sz="1200" dirty="0" smtClean="0"/>
              <a:t>etwaige Verwendung </a:t>
            </a:r>
            <a:r>
              <a:rPr lang="de-DE" sz="1200" dirty="0"/>
              <a:t>der darin enthaltenen Informationen haftbar gemacht werden. 	</a:t>
            </a:r>
          </a:p>
        </p:txBody>
      </p:sp>
      <p:pic>
        <p:nvPicPr>
          <p:cNvPr id="10" name="Картина 9" descr="81449628_3655766644433545_6292695729425088512_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2492896"/>
            <a:ext cx="3070755" cy="8640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4149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40704" y="836712"/>
            <a:ext cx="7024744" cy="601136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 smtClean="0"/>
              <a:t>Unser schönes Land</a:t>
            </a:r>
            <a:endParaRPr lang="bg-BG" dirty="0"/>
          </a:p>
        </p:txBody>
      </p:sp>
      <p:sp>
        <p:nvSpPr>
          <p:cNvPr id="3" name="Текстово поле 2"/>
          <p:cNvSpPr txBox="1"/>
          <p:nvPr/>
        </p:nvSpPr>
        <p:spPr>
          <a:xfrm>
            <a:off x="971600" y="1988840"/>
            <a:ext cx="31683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sz="2400" dirty="0" smtClean="0"/>
              <a:t>Schöne Natur</a:t>
            </a:r>
          </a:p>
          <a:p>
            <a:pPr marL="285750" indent="-285750">
              <a:buFont typeface="Arial" pitchFamily="34" charset="0"/>
              <a:buChar char="•"/>
            </a:pPr>
            <a:endParaRPr lang="de-DE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DE" sz="2400" dirty="0" smtClean="0"/>
              <a:t>Reiche Geschichte</a:t>
            </a:r>
          </a:p>
          <a:p>
            <a:pPr marL="285750" indent="-285750">
              <a:buFont typeface="Arial" pitchFamily="34" charset="0"/>
              <a:buChar char="•"/>
            </a:pPr>
            <a:endParaRPr lang="de-DE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DE" sz="2400" dirty="0" smtClean="0"/>
              <a:t>Gastfreundschaft</a:t>
            </a:r>
          </a:p>
          <a:p>
            <a:pPr marL="285750" indent="-285750">
              <a:buFont typeface="Arial" pitchFamily="34" charset="0"/>
              <a:buChar char="•"/>
            </a:pPr>
            <a:endParaRPr lang="de-DE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DE" sz="2400" dirty="0" smtClean="0"/>
              <a:t>Schöne </a:t>
            </a:r>
            <a:r>
              <a:rPr lang="de-DE" sz="2400" dirty="0"/>
              <a:t>F</a:t>
            </a:r>
            <a:r>
              <a:rPr lang="de-DE" sz="2400" dirty="0" smtClean="0"/>
              <a:t>rauen und starke Männer</a:t>
            </a:r>
          </a:p>
          <a:p>
            <a:pPr marL="285750" indent="-285750">
              <a:buFont typeface="Arial" pitchFamily="34" charset="0"/>
              <a:buChar char="•"/>
            </a:pPr>
            <a:endParaRPr lang="bg-BG" sz="2400" dirty="0"/>
          </a:p>
        </p:txBody>
      </p:sp>
      <p:pic>
        <p:nvPicPr>
          <p:cNvPr id="1026" name="Picture 2" descr="Резултат с изображение за Bulgarische natu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393" y="1556792"/>
            <a:ext cx="3638763" cy="20462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Резултат с изображение за божиите очи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361" y="3873330"/>
            <a:ext cx="3630795" cy="22704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Картина 8" descr="81449628_3655766644433545_6292695729425088512_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7584" y="5681510"/>
            <a:ext cx="2592288" cy="7294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3098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7024744" cy="673144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 smtClean="0"/>
              <a:t>Die Rose</a:t>
            </a:r>
            <a:r>
              <a:rPr lang="en-US" dirty="0" smtClean="0"/>
              <a:t>-</a:t>
            </a:r>
            <a:r>
              <a:rPr lang="en-US" dirty="0" err="1" smtClean="0"/>
              <a:t>unser</a:t>
            </a:r>
            <a:r>
              <a:rPr lang="en-US" dirty="0" smtClean="0"/>
              <a:t> Symbol</a:t>
            </a:r>
            <a:endParaRPr lang="bg-BG" dirty="0"/>
          </a:p>
        </p:txBody>
      </p:sp>
      <p:sp>
        <p:nvSpPr>
          <p:cNvPr id="4" name="Текстово поле 3"/>
          <p:cNvSpPr txBox="1"/>
          <p:nvPr/>
        </p:nvSpPr>
        <p:spPr>
          <a:xfrm>
            <a:off x="755576" y="1844824"/>
            <a:ext cx="24482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sz="2400" dirty="0" smtClean="0"/>
              <a:t>Rosenöl</a:t>
            </a:r>
          </a:p>
          <a:p>
            <a:pPr marL="285750" indent="-285750">
              <a:buFont typeface="Arial" pitchFamily="34" charset="0"/>
              <a:buChar char="•"/>
            </a:pPr>
            <a:endParaRPr lang="de-DE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DE" sz="2400" dirty="0" smtClean="0"/>
              <a:t>Parfüms</a:t>
            </a:r>
          </a:p>
          <a:p>
            <a:pPr marL="285750" indent="-285750">
              <a:buFont typeface="Arial" pitchFamily="34" charset="0"/>
              <a:buChar char="•"/>
            </a:pPr>
            <a:endParaRPr lang="de-DE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DE" sz="2400" dirty="0" smtClean="0"/>
              <a:t>Ein Gram ist gleich 1000 Rosablüten</a:t>
            </a:r>
          </a:p>
          <a:p>
            <a:pPr marL="285750" indent="-285750">
              <a:buFont typeface="Arial" pitchFamily="34" charset="0"/>
              <a:buChar char="•"/>
            </a:pPr>
            <a:endParaRPr lang="de-DE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de-DE" sz="2400" dirty="0" smtClean="0"/>
              <a:t>Weltweit verbreitet</a:t>
            </a:r>
          </a:p>
          <a:p>
            <a:pPr marL="285750" indent="-285750">
              <a:buFont typeface="Arial" pitchFamily="34" charset="0"/>
              <a:buChar char="•"/>
            </a:pPr>
            <a:endParaRPr lang="de-DE" sz="2400" dirty="0"/>
          </a:p>
          <a:p>
            <a:pPr marL="285750" indent="-285750">
              <a:buFont typeface="Arial" pitchFamily="34" charset="0"/>
              <a:buChar char="•"/>
            </a:pPr>
            <a:endParaRPr lang="bg-BG" sz="2400" dirty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84784"/>
            <a:ext cx="3795516" cy="2530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908" y="4195164"/>
            <a:ext cx="3263584" cy="2173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Картина 7" descr="81449628_3655766644433545_6292695729425088512_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9592" y="5733256"/>
            <a:ext cx="2558963" cy="7200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8486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648072"/>
          </a:xfrm>
        </p:spPr>
        <p:txBody>
          <a:bodyPr>
            <a:normAutofit/>
          </a:bodyPr>
          <a:lstStyle/>
          <a:p>
            <a:pPr algn="ctr"/>
            <a:r>
              <a:rPr lang="de-DE" sz="3600" dirty="0" smtClean="0"/>
              <a:t>Grenzen und Flagge</a:t>
            </a:r>
            <a:endParaRPr lang="bg-BG" sz="3600" dirty="0"/>
          </a:p>
        </p:txBody>
      </p:sp>
      <p:sp>
        <p:nvSpPr>
          <p:cNvPr id="4" name="Текстово поле 3"/>
          <p:cNvSpPr txBox="1"/>
          <p:nvPr/>
        </p:nvSpPr>
        <p:spPr>
          <a:xfrm>
            <a:off x="827584" y="1844824"/>
            <a:ext cx="36004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2400" dirty="0" smtClean="0"/>
              <a:t>Unsere Nachbarn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sz="2400" dirty="0" smtClean="0"/>
              <a:t>Griechenland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sz="2400" dirty="0" smtClean="0"/>
              <a:t>Türkei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sz="2400" dirty="0" smtClean="0"/>
              <a:t>Serbien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sz="2400" dirty="0" smtClean="0"/>
              <a:t>Rumänien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sz="2400" dirty="0" err="1" smtClean="0"/>
              <a:t>Nordmazedonien</a:t>
            </a:r>
            <a:endParaRPr lang="de-DE" sz="2400" dirty="0" smtClean="0"/>
          </a:p>
          <a:p>
            <a:pPr marL="342900" indent="-342900">
              <a:buFont typeface="+mj-lt"/>
              <a:buAutoNum type="arabicPeriod" startAt="2"/>
            </a:pPr>
            <a:r>
              <a:rPr lang="de-DE" sz="2400" dirty="0" smtClean="0"/>
              <a:t>Flagge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sz="2400" dirty="0" smtClean="0"/>
              <a:t>Drei großen horizontalen Streifen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sz="2400" dirty="0" smtClean="0"/>
              <a:t>Weiß, grün und rot</a:t>
            </a:r>
            <a:endParaRPr lang="de-DE" sz="2400" dirty="0"/>
          </a:p>
          <a:p>
            <a:endParaRPr lang="de-DE" sz="2400" dirty="0"/>
          </a:p>
          <a:p>
            <a:pPr marL="285750" indent="-285750">
              <a:buFont typeface="Arial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itchFamily="34" charset="0"/>
              <a:buChar char="•"/>
            </a:pPr>
            <a:endParaRPr lang="de-DE" dirty="0"/>
          </a:p>
          <a:p>
            <a:pPr marL="285750" indent="-285750">
              <a:buFont typeface="Arial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itchFamily="34" charset="0"/>
              <a:buChar char="•"/>
            </a:pPr>
            <a:endParaRPr lang="de-DE" dirty="0"/>
          </a:p>
          <a:p>
            <a:pPr marL="285750" indent="-285750">
              <a:buFont typeface="Arial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itchFamily="34" charset="0"/>
              <a:buChar char="•"/>
            </a:pPr>
            <a:endParaRPr lang="bg-BG" dirty="0"/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6792"/>
            <a:ext cx="3382777" cy="2803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441" y="4437112"/>
            <a:ext cx="3636800" cy="204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Картина 8" descr="81449628_3655766644433545_6292695729425088512_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1600" y="5517232"/>
            <a:ext cx="3036625" cy="8544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5588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720080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 smtClean="0"/>
              <a:t>Bulgarische</a:t>
            </a:r>
            <a:r>
              <a:rPr lang="en-US" sz="3600" dirty="0" smtClean="0"/>
              <a:t> K</a:t>
            </a:r>
            <a:r>
              <a:rPr lang="de-DE" sz="3600" dirty="0" err="1" smtClean="0"/>
              <a:t>üche</a:t>
            </a:r>
            <a:endParaRPr lang="bg-BG" sz="3600" dirty="0"/>
          </a:p>
        </p:txBody>
      </p:sp>
      <p:sp>
        <p:nvSpPr>
          <p:cNvPr id="3" name="Текстово поле 2"/>
          <p:cNvSpPr txBox="1"/>
          <p:nvPr/>
        </p:nvSpPr>
        <p:spPr>
          <a:xfrm>
            <a:off x="827584" y="1916832"/>
            <a:ext cx="36004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sz="2400" dirty="0" smtClean="0"/>
              <a:t>Die leckerste Küche</a:t>
            </a:r>
          </a:p>
          <a:p>
            <a:pPr marL="285750" indent="-285750">
              <a:buFont typeface="Arial" pitchFamily="34" charset="0"/>
              <a:buChar char="•"/>
            </a:pPr>
            <a:endParaRPr lang="de-DE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de-DE" sz="2400" dirty="0" smtClean="0"/>
              <a:t>Die beste Speise</a:t>
            </a:r>
            <a:r>
              <a:rPr lang="en-US" sz="2400" dirty="0" smtClean="0"/>
              <a:t>-</a:t>
            </a:r>
            <a:r>
              <a:rPr lang="en-US" sz="2400" dirty="0" err="1" smtClean="0"/>
              <a:t>z.B</a:t>
            </a:r>
            <a:r>
              <a:rPr lang="en-US" sz="2400" dirty="0" smtClean="0"/>
              <a:t>. </a:t>
            </a:r>
            <a:r>
              <a:rPr lang="en-US" sz="2400" dirty="0" err="1" smtClean="0"/>
              <a:t>Tarator</a:t>
            </a:r>
            <a:r>
              <a:rPr lang="en-US" sz="2400" dirty="0" smtClean="0"/>
              <a:t>, </a:t>
            </a:r>
            <a:r>
              <a:rPr lang="en-US" sz="2400" dirty="0" err="1" smtClean="0"/>
              <a:t>Schopska</a:t>
            </a:r>
            <a:r>
              <a:rPr lang="en-US" sz="2400" dirty="0" smtClean="0"/>
              <a:t> </a:t>
            </a:r>
            <a:r>
              <a:rPr lang="en-US" sz="2400" dirty="0" err="1" smtClean="0"/>
              <a:t>Salat</a:t>
            </a:r>
            <a:r>
              <a:rPr lang="en-US" sz="2400" dirty="0"/>
              <a:t> </a:t>
            </a:r>
            <a:r>
              <a:rPr lang="en-US" sz="2400" dirty="0" smtClean="0"/>
              <a:t>und </a:t>
            </a:r>
            <a:r>
              <a:rPr lang="en-US" sz="2400" dirty="0" err="1" smtClean="0"/>
              <a:t>Baniza</a:t>
            </a: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/>
              <a:t>Interessante</a:t>
            </a:r>
            <a:r>
              <a:rPr lang="en-US" sz="2400" dirty="0" smtClean="0"/>
              <a:t> </a:t>
            </a:r>
            <a:r>
              <a:rPr lang="en-US" sz="2400" dirty="0" err="1" smtClean="0"/>
              <a:t>Tatsachen</a:t>
            </a:r>
            <a:r>
              <a:rPr lang="en-US" sz="2400" dirty="0" smtClean="0"/>
              <a:t> </a:t>
            </a:r>
            <a:r>
              <a:rPr lang="en-US" sz="2400" dirty="0" err="1" smtClean="0"/>
              <a:t>für</a:t>
            </a:r>
            <a:r>
              <a:rPr lang="en-US" sz="2400" dirty="0" smtClean="0"/>
              <a:t> </a:t>
            </a:r>
            <a:r>
              <a:rPr lang="en-US" sz="2400" dirty="0" err="1" smtClean="0"/>
              <a:t>unseren</a:t>
            </a:r>
            <a:r>
              <a:rPr lang="en-US" sz="2400" dirty="0" smtClean="0"/>
              <a:t> </a:t>
            </a:r>
            <a:r>
              <a:rPr lang="en-US" sz="2400" dirty="0" err="1" smtClean="0"/>
              <a:t>Joghurt</a:t>
            </a: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itchFamily="34" charset="0"/>
              <a:buChar char="•"/>
            </a:pPr>
            <a:endParaRPr lang="de-DE" dirty="0"/>
          </a:p>
          <a:p>
            <a:pPr marL="285750" indent="-285750">
              <a:buFont typeface="Arial" pitchFamily="34" charset="0"/>
              <a:buChar char="•"/>
            </a:pPr>
            <a:endParaRPr lang="bg-BG" dirty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00808"/>
            <a:ext cx="3932757" cy="240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25156"/>
            <a:ext cx="3146425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Картина 7" descr="81449628_3655766644433545_6292695729425088512_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9592" y="5229200"/>
            <a:ext cx="3804313" cy="10705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9181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259632" y="692696"/>
            <a:ext cx="7024744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 smtClean="0"/>
              <a:t>Bulgarische Musik und Traditionen</a:t>
            </a:r>
            <a:endParaRPr lang="bg-BG" dirty="0"/>
          </a:p>
        </p:txBody>
      </p:sp>
      <p:sp>
        <p:nvSpPr>
          <p:cNvPr id="4" name="Текстово поле 3"/>
          <p:cNvSpPr txBox="1"/>
          <p:nvPr/>
        </p:nvSpPr>
        <p:spPr>
          <a:xfrm>
            <a:off x="827584" y="1844824"/>
            <a:ext cx="352839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de-DE" sz="2000" dirty="0" smtClean="0"/>
              <a:t>Einzigartige bulgarischen Musikinstrumente</a:t>
            </a:r>
            <a:r>
              <a:rPr lang="en-US" sz="2000" dirty="0" smtClean="0"/>
              <a:t>-</a:t>
            </a:r>
            <a:r>
              <a:rPr lang="en-US" sz="2000" dirty="0" err="1" smtClean="0"/>
              <a:t>z.B</a:t>
            </a:r>
            <a:r>
              <a:rPr lang="en-US" sz="2000" dirty="0" smtClean="0"/>
              <a:t>. </a:t>
            </a:r>
            <a:r>
              <a:rPr lang="en-US" sz="2000" dirty="0" err="1" smtClean="0"/>
              <a:t>Tapan</a:t>
            </a:r>
            <a:r>
              <a:rPr lang="en-US" sz="2000" dirty="0" smtClean="0"/>
              <a:t>, </a:t>
            </a:r>
            <a:r>
              <a:rPr lang="en-US" sz="2000" dirty="0" err="1" smtClean="0"/>
              <a:t>Gaida</a:t>
            </a:r>
            <a:r>
              <a:rPr lang="en-US" sz="2000" dirty="0" smtClean="0"/>
              <a:t>, </a:t>
            </a:r>
            <a:r>
              <a:rPr lang="en-US" sz="2000" dirty="0" err="1" smtClean="0"/>
              <a:t>Gadulka</a:t>
            </a:r>
            <a:r>
              <a:rPr lang="en-US" sz="2000" dirty="0" smtClean="0"/>
              <a:t>, </a:t>
            </a:r>
            <a:r>
              <a:rPr lang="en-US" sz="2000" dirty="0" err="1" smtClean="0"/>
              <a:t>Tarambuka</a:t>
            </a:r>
            <a:r>
              <a:rPr lang="en-US" sz="2000" dirty="0"/>
              <a:t> </a:t>
            </a:r>
            <a:r>
              <a:rPr lang="en-US" sz="2000" dirty="0" smtClean="0"/>
              <a:t>und </a:t>
            </a:r>
            <a:r>
              <a:rPr lang="en-US" sz="2000" dirty="0" err="1" smtClean="0"/>
              <a:t>Duduk</a:t>
            </a:r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err="1" smtClean="0"/>
              <a:t>Unserer</a:t>
            </a:r>
            <a:r>
              <a:rPr lang="en-US" sz="2000" dirty="0" smtClean="0"/>
              <a:t> </a:t>
            </a:r>
            <a:r>
              <a:rPr lang="en-US" sz="2000" dirty="0" err="1" smtClean="0"/>
              <a:t>Feuer-Tanz</a:t>
            </a:r>
            <a:r>
              <a:rPr lang="en-US" sz="2000" dirty="0" smtClean="0"/>
              <a:t>(</a:t>
            </a:r>
            <a:r>
              <a:rPr lang="bg-BG" sz="2000" dirty="0" smtClean="0"/>
              <a:t>Нестинарство)</a:t>
            </a:r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err="1" smtClean="0"/>
              <a:t>Lazarustag</a:t>
            </a:r>
            <a:r>
              <a:rPr lang="en-US" sz="2000" dirty="0" smtClean="0"/>
              <a:t>(</a:t>
            </a:r>
            <a:r>
              <a:rPr lang="en-US" sz="2000" dirty="0" err="1" smtClean="0"/>
              <a:t>Lasaritsa</a:t>
            </a:r>
            <a:r>
              <a:rPr lang="en-US" sz="2000" dirty="0" smtClean="0"/>
              <a:t>)</a:t>
            </a: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endParaRPr lang="de-DE" sz="2000" dirty="0" smtClean="0"/>
          </a:p>
          <a:p>
            <a:pPr marL="342900" indent="-342900">
              <a:buFont typeface="Arial" pitchFamily="34" charset="0"/>
              <a:buChar char="•"/>
            </a:pPr>
            <a:endParaRPr lang="de-DE" sz="2000" dirty="0"/>
          </a:p>
          <a:p>
            <a:pPr marL="342900" indent="-342900">
              <a:buFont typeface="Arial" pitchFamily="34" charset="0"/>
              <a:buChar char="•"/>
            </a:pPr>
            <a:endParaRPr lang="bg-BG" sz="2000" dirty="0"/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29952"/>
            <a:ext cx="3675369" cy="2241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21088"/>
            <a:ext cx="250507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Картина 7" descr="81449628_3655766644433545_6292695729425088512_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7584" y="5085184"/>
            <a:ext cx="3804313" cy="10705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3623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1547664" y="2276872"/>
            <a:ext cx="64807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/>
              <a:t>Danke</a:t>
            </a:r>
            <a:r>
              <a:rPr lang="en-US" sz="6000" dirty="0" smtClean="0"/>
              <a:t> f</a:t>
            </a:r>
            <a:r>
              <a:rPr lang="de-DE" sz="6000" dirty="0" err="1" smtClean="0"/>
              <a:t>ür</a:t>
            </a:r>
            <a:r>
              <a:rPr lang="de-DE" sz="6000" dirty="0" smtClean="0"/>
              <a:t> die Aufmerksamkeit!</a:t>
            </a:r>
            <a:endParaRPr lang="bg-BG" sz="6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316" y="5013176"/>
            <a:ext cx="1224136" cy="1193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Картина 5" descr="81449628_3655766644433545_6292695729425088512_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4437112"/>
            <a:ext cx="6300192" cy="17728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137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206</TotalTime>
  <Words>154</Words>
  <Application>Microsoft Office PowerPoint</Application>
  <PresentationFormat>Презентация на цял екран (4:3)</PresentationFormat>
  <Paragraphs>50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7</vt:i4>
      </vt:variant>
    </vt:vector>
  </HeadingPairs>
  <TitlesOfParts>
    <vt:vector size="8" baseType="lpstr">
      <vt:lpstr>Остин</vt:lpstr>
      <vt:lpstr>Unsere Heimat-Bulgarien</vt:lpstr>
      <vt:lpstr>Unser schönes Land</vt:lpstr>
      <vt:lpstr>Die Rose-unser Symbol</vt:lpstr>
      <vt:lpstr>Grenzen und Flagge</vt:lpstr>
      <vt:lpstr>Bulgarische Küche</vt:lpstr>
      <vt:lpstr>Bulgarische Musik und Traditionen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Unsere Heimat-Bulgarien</dc:title>
  <dc:creator>HP</dc:creator>
  <cp:lastModifiedBy>ASPIRE</cp:lastModifiedBy>
  <cp:revision>21</cp:revision>
  <dcterms:created xsi:type="dcterms:W3CDTF">2019-12-20T12:08:01Z</dcterms:created>
  <dcterms:modified xsi:type="dcterms:W3CDTF">2020-05-21T09:58:19Z</dcterms:modified>
</cp:coreProperties>
</file>