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Amatic SC"/>
      <p:regular r:id="rId12"/>
      <p:bold r:id="rId13"/>
    </p:embeddedFont>
    <p:embeddedFont>
      <p:font typeface="Gloria Hallelujah"/>
      <p:regular r:id="rId14"/>
    </p:embeddedFont>
    <p:embeddedFont>
      <p:font typeface="Poppi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maticSC-bold.fntdata"/><Relationship Id="rId12"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font" Target="fonts/GloriaHallelujah-regular.fntdata"/><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bf74c7a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bf74c7a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bf74c7a1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bf74c7a1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bf74c7a1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bf74c7a1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bf74c7a1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bf74c7a1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c5dceb3a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c5dceb3a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o-7t98AADGQ"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77225"/>
            <a:ext cx="8520600" cy="111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latin typeface="Gloria Hallelujah"/>
                <a:ea typeface="Gloria Hallelujah"/>
                <a:cs typeface="Gloria Hallelujah"/>
                <a:sym typeface="Gloria Hallelujah"/>
              </a:rPr>
              <a:t>EUSKARAREN EGUNA</a:t>
            </a:r>
            <a:endParaRPr>
              <a:latin typeface="Gloria Hallelujah"/>
              <a:ea typeface="Gloria Hallelujah"/>
              <a:cs typeface="Gloria Hallelujah"/>
              <a:sym typeface="Gloria Hallelujah"/>
            </a:endParaRPr>
          </a:p>
        </p:txBody>
      </p:sp>
      <p:sp>
        <p:nvSpPr>
          <p:cNvPr id="55" name="Google Shape;55;p13"/>
          <p:cNvSpPr txBox="1"/>
          <p:nvPr>
            <p:ph idx="1" type="subTitle"/>
          </p:nvPr>
        </p:nvSpPr>
        <p:spPr>
          <a:xfrm>
            <a:off x="4016675" y="1845488"/>
            <a:ext cx="4547100" cy="47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Étudiants de Lauaizeta</a:t>
            </a:r>
            <a:endParaRPr/>
          </a:p>
        </p:txBody>
      </p:sp>
      <p:pic>
        <p:nvPicPr>
          <p:cNvPr id="56" name="Google Shape;56;p13"/>
          <p:cNvPicPr preferRelativeResize="0"/>
          <p:nvPr/>
        </p:nvPicPr>
        <p:blipFill>
          <a:blip r:embed="rId3">
            <a:alphaModFix/>
          </a:blip>
          <a:stretch>
            <a:fillRect/>
          </a:stretch>
        </p:blipFill>
        <p:spPr>
          <a:xfrm>
            <a:off x="238574" y="1793924"/>
            <a:ext cx="3685325" cy="2898725"/>
          </a:xfrm>
          <a:prstGeom prst="rect">
            <a:avLst/>
          </a:prstGeom>
          <a:noFill/>
          <a:ln>
            <a:noFill/>
          </a:ln>
        </p:spPr>
      </p:pic>
      <p:sp>
        <p:nvSpPr>
          <p:cNvPr id="57" name="Google Shape;57;p13"/>
          <p:cNvSpPr txBox="1"/>
          <p:nvPr/>
        </p:nvSpPr>
        <p:spPr>
          <a:xfrm>
            <a:off x="4261925" y="2571750"/>
            <a:ext cx="4056600" cy="8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990000"/>
                </a:solidFill>
                <a:latin typeface="Calibri"/>
                <a:ea typeface="Calibri"/>
                <a:cs typeface="Calibri"/>
                <a:sym typeface="Calibri"/>
              </a:rPr>
              <a:t>La journée internationale de la langue basque</a:t>
            </a:r>
            <a:endParaRPr sz="2400">
              <a:solidFill>
                <a:srgbClr val="99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0" y="205775"/>
            <a:ext cx="9144000" cy="698100"/>
          </a:xfrm>
          <a:prstGeom prst="rect">
            <a:avLst/>
          </a:prstGeom>
          <a:solidFill>
            <a:srgbClr val="C9DAF8"/>
          </a:solidFill>
        </p:spPr>
        <p:txBody>
          <a:bodyPr anchorCtr="0" anchor="t" bIns="91425" lIns="91425" spcFirstLastPara="1" rIns="91425" wrap="square" tIns="91425">
            <a:noAutofit/>
          </a:bodyPr>
          <a:lstStyle/>
          <a:p>
            <a:pPr indent="457200" lvl="0" marL="0" rtl="0" algn="l">
              <a:spcBef>
                <a:spcPts val="0"/>
              </a:spcBef>
              <a:spcAft>
                <a:spcPts val="0"/>
              </a:spcAft>
              <a:buNone/>
            </a:pPr>
            <a:r>
              <a:rPr b="1" lang="fr" sz="3600">
                <a:solidFill>
                  <a:srgbClr val="000000"/>
                </a:solidFill>
                <a:latin typeface="Amatic SC"/>
                <a:ea typeface="Amatic SC"/>
                <a:cs typeface="Amatic SC"/>
                <a:sym typeface="Amatic SC"/>
              </a:rPr>
              <a:t>ERROMERIA</a:t>
            </a:r>
            <a:endParaRPr b="1" sz="3600">
              <a:solidFill>
                <a:srgbClr val="000000"/>
              </a:solidFill>
              <a:latin typeface="Amatic SC"/>
              <a:ea typeface="Amatic SC"/>
              <a:cs typeface="Amatic SC"/>
              <a:sym typeface="Amatic SC"/>
            </a:endParaRPr>
          </a:p>
        </p:txBody>
      </p:sp>
      <p:sp>
        <p:nvSpPr>
          <p:cNvPr id="63" name="Google Shape;63;p14"/>
          <p:cNvSpPr txBox="1"/>
          <p:nvPr>
            <p:ph idx="1" type="body"/>
          </p:nvPr>
        </p:nvSpPr>
        <p:spPr>
          <a:xfrm>
            <a:off x="311700" y="863550"/>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latin typeface="Poppins"/>
                <a:ea typeface="Poppins"/>
                <a:cs typeface="Poppins"/>
                <a:sym typeface="Poppins"/>
              </a:rPr>
              <a:t>Erromeria est une fêtê traditionnelle. Tout le monde chante et danse des chansons </a:t>
            </a:r>
            <a:r>
              <a:rPr lang="fr">
                <a:solidFill>
                  <a:srgbClr val="000000"/>
                </a:solidFill>
                <a:latin typeface="Poppins"/>
                <a:ea typeface="Poppins"/>
                <a:cs typeface="Poppins"/>
                <a:sym typeface="Poppins"/>
              </a:rPr>
              <a:t>typiques</a:t>
            </a:r>
            <a:r>
              <a:rPr lang="fr">
                <a:solidFill>
                  <a:srgbClr val="000000"/>
                </a:solidFill>
                <a:latin typeface="Poppins"/>
                <a:ea typeface="Poppins"/>
                <a:cs typeface="Poppins"/>
                <a:sym typeface="Poppins"/>
              </a:rPr>
              <a:t> en Basque. </a:t>
            </a:r>
            <a:endParaRPr>
              <a:solidFill>
                <a:srgbClr val="000000"/>
              </a:solidFill>
              <a:latin typeface="Poppins"/>
              <a:ea typeface="Poppins"/>
              <a:cs typeface="Poppins"/>
              <a:sym typeface="Poppins"/>
            </a:endParaRPr>
          </a:p>
          <a:p>
            <a:pPr indent="0" lvl="0" marL="0" rtl="0" algn="l">
              <a:spcBef>
                <a:spcPts val="1600"/>
              </a:spcBef>
              <a:spcAft>
                <a:spcPts val="0"/>
              </a:spcAft>
              <a:buNone/>
            </a:pPr>
            <a:r>
              <a:rPr lang="fr">
                <a:solidFill>
                  <a:srgbClr val="000000"/>
                </a:solidFill>
                <a:latin typeface="Poppins"/>
                <a:ea typeface="Poppins"/>
                <a:cs typeface="Poppins"/>
                <a:sym typeface="Poppins"/>
              </a:rPr>
              <a:t>Nous célébrons l'erromeria le jour de la langue Basque. Nous jouons, dansons et chantons beaucoup de chansons typiques. Nous avons passé un bon moment.</a:t>
            </a:r>
            <a:endParaRPr>
              <a:solidFill>
                <a:srgbClr val="000000"/>
              </a:solidFill>
              <a:latin typeface="Poppins"/>
              <a:ea typeface="Poppins"/>
              <a:cs typeface="Poppins"/>
              <a:sym typeface="Poppins"/>
            </a:endParaRPr>
          </a:p>
          <a:p>
            <a:pPr indent="-342900" lvl="0" marL="457200" rtl="0" algn="l">
              <a:spcBef>
                <a:spcPts val="1600"/>
              </a:spcBef>
              <a:spcAft>
                <a:spcPts val="0"/>
              </a:spcAft>
              <a:buClr>
                <a:srgbClr val="000000"/>
              </a:buClr>
              <a:buSzPts val="1800"/>
              <a:buFont typeface="Poppins"/>
              <a:buChar char="-"/>
            </a:pPr>
            <a:r>
              <a:rPr b="1" lang="fr">
                <a:solidFill>
                  <a:srgbClr val="000000"/>
                </a:solidFill>
                <a:latin typeface="Poppins"/>
                <a:ea typeface="Poppins"/>
                <a:cs typeface="Poppins"/>
                <a:sym typeface="Poppins"/>
              </a:rPr>
              <a:t>Quelques chansons:</a:t>
            </a:r>
            <a:r>
              <a:rPr lang="fr">
                <a:solidFill>
                  <a:srgbClr val="000000"/>
                </a:solidFill>
                <a:latin typeface="Poppins"/>
                <a:ea typeface="Poppins"/>
                <a:cs typeface="Poppins"/>
                <a:sym typeface="Poppins"/>
              </a:rPr>
              <a:t> Polka, Arin-Arin, Zazpi jauzi, Fandango, Lantz</a:t>
            </a:r>
            <a:r>
              <a:rPr lang="fr">
                <a:solidFill>
                  <a:srgbClr val="000000"/>
                </a:solidFill>
                <a:latin typeface="Poppins"/>
                <a:ea typeface="Poppins"/>
                <a:cs typeface="Poppins"/>
                <a:sym typeface="Poppins"/>
              </a:rPr>
              <a:t>...</a:t>
            </a:r>
            <a:endParaRPr>
              <a:solidFill>
                <a:srgbClr val="000000"/>
              </a:solidFill>
              <a:latin typeface="Poppins"/>
              <a:ea typeface="Poppins"/>
              <a:cs typeface="Poppins"/>
              <a:sym typeface="Poppins"/>
            </a:endParaRPr>
          </a:p>
          <a:p>
            <a:pPr indent="0" lvl="0" marL="0" rtl="0" algn="l">
              <a:spcBef>
                <a:spcPts val="1600"/>
              </a:spcBef>
              <a:spcAft>
                <a:spcPts val="1600"/>
              </a:spcAft>
              <a:buNone/>
            </a:pPr>
            <a:r>
              <a:rPr lang="fr">
                <a:solidFill>
                  <a:srgbClr val="000000"/>
                </a:solidFill>
                <a:latin typeface="Poppins"/>
                <a:ea typeface="Poppins"/>
                <a:cs typeface="Poppins"/>
                <a:sym typeface="Poppins"/>
              </a:rPr>
              <a:t>Ils dansent des danses traditionnelles basques</a:t>
            </a:r>
            <a:endParaRPr>
              <a:solidFill>
                <a:srgbClr val="000000"/>
              </a:solidFill>
              <a:latin typeface="Poppins"/>
              <a:ea typeface="Poppins"/>
              <a:cs typeface="Poppins"/>
              <a:sym typeface="Poppins"/>
            </a:endParaRPr>
          </a:p>
        </p:txBody>
      </p:sp>
      <p:pic>
        <p:nvPicPr>
          <p:cNvPr id="64" name="Google Shape;64;p14"/>
          <p:cNvPicPr preferRelativeResize="0"/>
          <p:nvPr/>
        </p:nvPicPr>
        <p:blipFill>
          <a:blip r:embed="rId3">
            <a:alphaModFix/>
          </a:blip>
          <a:stretch>
            <a:fillRect/>
          </a:stretch>
        </p:blipFill>
        <p:spPr>
          <a:xfrm>
            <a:off x="6310025" y="3300425"/>
            <a:ext cx="2465700" cy="164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281425" y="10111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latin typeface="Poppins"/>
                <a:ea typeface="Poppins"/>
                <a:cs typeface="Poppins"/>
                <a:sym typeface="Poppins"/>
              </a:rPr>
              <a:t>Ahobizi et Belarri prest sont des personnages. Ahobizi parle en basque et belarriprest, écoute.</a:t>
            </a:r>
            <a:endParaRPr>
              <a:solidFill>
                <a:srgbClr val="000000"/>
              </a:solidFill>
              <a:latin typeface="Poppins"/>
              <a:ea typeface="Poppins"/>
              <a:cs typeface="Poppins"/>
              <a:sym typeface="Poppins"/>
            </a:endParaRPr>
          </a:p>
          <a:p>
            <a:pPr indent="-342900" lvl="0" marL="457200" rtl="0" algn="l">
              <a:spcBef>
                <a:spcPts val="1600"/>
              </a:spcBef>
              <a:spcAft>
                <a:spcPts val="0"/>
              </a:spcAft>
              <a:buClr>
                <a:srgbClr val="000000"/>
              </a:buClr>
              <a:buSzPts val="1800"/>
              <a:buFont typeface="Poppins"/>
              <a:buChar char="-"/>
            </a:pPr>
            <a:r>
              <a:rPr lang="fr">
                <a:solidFill>
                  <a:srgbClr val="000000"/>
                </a:solidFill>
                <a:latin typeface="Poppins"/>
                <a:ea typeface="Poppins"/>
                <a:cs typeface="Poppins"/>
                <a:sym typeface="Poppins"/>
              </a:rPr>
              <a:t>Ahobizi est une personne qui parle tout le temps en basque les jours après de le jour du basque.</a:t>
            </a:r>
            <a:endParaRPr>
              <a:solidFill>
                <a:srgbClr val="000000"/>
              </a:solidFill>
              <a:latin typeface="Poppins"/>
              <a:ea typeface="Poppins"/>
              <a:cs typeface="Poppins"/>
              <a:sym typeface="Poppins"/>
            </a:endParaRPr>
          </a:p>
          <a:p>
            <a:pPr indent="-342900" lvl="0" marL="457200" rtl="0" algn="l">
              <a:spcBef>
                <a:spcPts val="0"/>
              </a:spcBef>
              <a:spcAft>
                <a:spcPts val="0"/>
              </a:spcAft>
              <a:buClr>
                <a:srgbClr val="000000"/>
              </a:buClr>
              <a:buSzPts val="1800"/>
              <a:buFont typeface="Poppins"/>
              <a:buChar char="-"/>
            </a:pPr>
            <a:r>
              <a:rPr lang="fr">
                <a:solidFill>
                  <a:srgbClr val="000000"/>
                </a:solidFill>
                <a:latin typeface="Poppins"/>
                <a:ea typeface="Poppins"/>
                <a:cs typeface="Poppins"/>
                <a:sym typeface="Poppins"/>
              </a:rPr>
              <a:t>Belarriprest est une personne qui est </a:t>
            </a:r>
            <a:r>
              <a:rPr lang="fr">
                <a:solidFill>
                  <a:srgbClr val="000000"/>
                </a:solidFill>
                <a:latin typeface="Poppins"/>
                <a:ea typeface="Poppins"/>
                <a:cs typeface="Poppins"/>
                <a:sym typeface="Poppins"/>
              </a:rPr>
              <a:t>préparée</a:t>
            </a:r>
            <a:r>
              <a:rPr lang="fr">
                <a:solidFill>
                  <a:srgbClr val="000000"/>
                </a:solidFill>
                <a:latin typeface="Poppins"/>
                <a:ea typeface="Poppins"/>
                <a:cs typeface="Poppins"/>
                <a:sym typeface="Poppins"/>
              </a:rPr>
              <a:t> à écouter le basque parce qu'il comprend le basque.</a:t>
            </a:r>
            <a:endParaRPr>
              <a:solidFill>
                <a:srgbClr val="000000"/>
              </a:solidFill>
              <a:latin typeface="Poppins"/>
              <a:ea typeface="Poppins"/>
              <a:cs typeface="Poppins"/>
              <a:sym typeface="Poppins"/>
            </a:endParaRPr>
          </a:p>
        </p:txBody>
      </p:sp>
      <p:sp>
        <p:nvSpPr>
          <p:cNvPr id="70" name="Google Shape;70;p15"/>
          <p:cNvSpPr txBox="1"/>
          <p:nvPr>
            <p:ph type="title"/>
          </p:nvPr>
        </p:nvSpPr>
        <p:spPr>
          <a:xfrm>
            <a:off x="0" y="246575"/>
            <a:ext cx="9144000" cy="698100"/>
          </a:xfrm>
          <a:prstGeom prst="rect">
            <a:avLst/>
          </a:prstGeom>
          <a:solidFill>
            <a:srgbClr val="C9DAF8"/>
          </a:solidFill>
        </p:spPr>
        <p:txBody>
          <a:bodyPr anchorCtr="0" anchor="t" bIns="91425" lIns="91425" spcFirstLastPara="1" rIns="91425" wrap="square" tIns="91425">
            <a:noAutofit/>
          </a:bodyPr>
          <a:lstStyle/>
          <a:p>
            <a:pPr indent="457200" lvl="0" marL="0" rtl="0" algn="l">
              <a:spcBef>
                <a:spcPts val="0"/>
              </a:spcBef>
              <a:spcAft>
                <a:spcPts val="0"/>
              </a:spcAft>
              <a:buNone/>
            </a:pPr>
            <a:r>
              <a:rPr b="1" lang="fr" sz="3600">
                <a:solidFill>
                  <a:srgbClr val="000000"/>
                </a:solidFill>
                <a:latin typeface="Amatic SC"/>
                <a:ea typeface="Amatic SC"/>
                <a:cs typeface="Amatic SC"/>
                <a:sym typeface="Amatic SC"/>
              </a:rPr>
              <a:t>Ahobizi edo belarriprest</a:t>
            </a:r>
            <a:endParaRPr b="1" sz="3600">
              <a:solidFill>
                <a:srgbClr val="000000"/>
              </a:solidFill>
              <a:latin typeface="Amatic SC"/>
              <a:ea typeface="Amatic SC"/>
              <a:cs typeface="Amatic SC"/>
              <a:sym typeface="Amatic SC"/>
            </a:endParaRPr>
          </a:p>
        </p:txBody>
      </p:sp>
      <p:pic>
        <p:nvPicPr>
          <p:cNvPr id="71" name="Google Shape;71;p15"/>
          <p:cNvPicPr preferRelativeResize="0"/>
          <p:nvPr/>
        </p:nvPicPr>
        <p:blipFill>
          <a:blip r:embed="rId3">
            <a:alphaModFix/>
          </a:blip>
          <a:stretch>
            <a:fillRect/>
          </a:stretch>
        </p:blipFill>
        <p:spPr>
          <a:xfrm>
            <a:off x="5783200" y="3658700"/>
            <a:ext cx="1238250" cy="1238250"/>
          </a:xfrm>
          <a:prstGeom prst="rect">
            <a:avLst/>
          </a:prstGeom>
          <a:noFill/>
          <a:ln>
            <a:noFill/>
          </a:ln>
        </p:spPr>
      </p:pic>
      <p:pic>
        <p:nvPicPr>
          <p:cNvPr id="72" name="Google Shape;72;p15"/>
          <p:cNvPicPr preferRelativeResize="0"/>
          <p:nvPr/>
        </p:nvPicPr>
        <p:blipFill>
          <a:blip r:embed="rId4">
            <a:alphaModFix/>
          </a:blip>
          <a:stretch>
            <a:fillRect/>
          </a:stretch>
        </p:blipFill>
        <p:spPr>
          <a:xfrm>
            <a:off x="7244275" y="3688550"/>
            <a:ext cx="1178552" cy="1178552"/>
          </a:xfrm>
          <a:prstGeom prst="rect">
            <a:avLst/>
          </a:prstGeom>
          <a:noFill/>
          <a:ln>
            <a:noFill/>
          </a:ln>
        </p:spPr>
      </p:pic>
      <p:pic>
        <p:nvPicPr>
          <p:cNvPr id="73" name="Google Shape;73;p15"/>
          <p:cNvPicPr preferRelativeResize="0"/>
          <p:nvPr/>
        </p:nvPicPr>
        <p:blipFill>
          <a:blip r:embed="rId5">
            <a:alphaModFix/>
          </a:blip>
          <a:stretch>
            <a:fillRect/>
          </a:stretch>
        </p:blipFill>
        <p:spPr>
          <a:xfrm>
            <a:off x="2037750" y="3571850"/>
            <a:ext cx="2874425" cy="132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fr">
                <a:solidFill>
                  <a:srgbClr val="000000"/>
                </a:solidFill>
                <a:latin typeface="Poppins"/>
                <a:ea typeface="Poppins"/>
                <a:cs typeface="Poppins"/>
                <a:sym typeface="Poppins"/>
              </a:rPr>
              <a:t>Nous avons réfléchi sur la langue basque dans un débat pendant que nous buvions du chocolat chaud avec des biscuits et du brioche. Nous avons également invité des gens du quartier à nous parler de leur expérience avec l'euskara.</a:t>
            </a:r>
            <a:endParaRPr>
              <a:solidFill>
                <a:srgbClr val="000000"/>
              </a:solidFill>
              <a:latin typeface="Poppins"/>
              <a:ea typeface="Poppins"/>
              <a:cs typeface="Poppins"/>
              <a:sym typeface="Poppins"/>
            </a:endParaRPr>
          </a:p>
          <a:p>
            <a:pPr indent="0" lvl="0" marL="0" rtl="0" algn="just">
              <a:spcBef>
                <a:spcPts val="1600"/>
              </a:spcBef>
              <a:spcAft>
                <a:spcPts val="0"/>
              </a:spcAft>
              <a:buNone/>
            </a:pPr>
            <a:r>
              <a:rPr lang="fr">
                <a:solidFill>
                  <a:srgbClr val="000000"/>
                </a:solidFill>
                <a:latin typeface="Poppins"/>
                <a:ea typeface="Poppins"/>
                <a:cs typeface="Poppins"/>
                <a:sym typeface="Poppins"/>
              </a:rPr>
              <a:t>On s</a:t>
            </a:r>
            <a:r>
              <a:rPr lang="fr">
                <a:solidFill>
                  <a:srgbClr val="000000"/>
                </a:solidFill>
                <a:latin typeface="Poppins"/>
                <a:ea typeface="Poppins"/>
                <a:cs typeface="Poppins"/>
                <a:sym typeface="Poppins"/>
              </a:rPr>
              <a:t>'</a:t>
            </a:r>
            <a:r>
              <a:rPr lang="fr">
                <a:solidFill>
                  <a:srgbClr val="000000"/>
                </a:solidFill>
                <a:latin typeface="Poppins"/>
                <a:ea typeface="Poppins"/>
                <a:cs typeface="Poppins"/>
                <a:sym typeface="Poppins"/>
              </a:rPr>
              <a:t>est bien amusés et c'était délicieux !</a:t>
            </a:r>
            <a:endParaRPr>
              <a:solidFill>
                <a:srgbClr val="000000"/>
              </a:solidFill>
              <a:latin typeface="Poppins"/>
              <a:ea typeface="Poppins"/>
              <a:cs typeface="Poppins"/>
              <a:sym typeface="Poppins"/>
            </a:endParaRPr>
          </a:p>
          <a:p>
            <a:pPr indent="0" lvl="0" marL="0" rtl="0" algn="just">
              <a:spcBef>
                <a:spcPts val="1600"/>
              </a:spcBef>
              <a:spcAft>
                <a:spcPts val="1600"/>
              </a:spcAft>
              <a:buNone/>
            </a:pPr>
            <a:r>
              <a:t/>
            </a:r>
            <a:endParaRPr>
              <a:solidFill>
                <a:srgbClr val="000000"/>
              </a:solidFill>
              <a:latin typeface="Poppins"/>
              <a:ea typeface="Poppins"/>
              <a:cs typeface="Poppins"/>
              <a:sym typeface="Poppins"/>
            </a:endParaRPr>
          </a:p>
        </p:txBody>
      </p:sp>
      <p:sp>
        <p:nvSpPr>
          <p:cNvPr id="79" name="Google Shape;79;p16"/>
          <p:cNvSpPr txBox="1"/>
          <p:nvPr>
            <p:ph type="title"/>
          </p:nvPr>
        </p:nvSpPr>
        <p:spPr>
          <a:xfrm>
            <a:off x="0" y="205775"/>
            <a:ext cx="9144000" cy="698100"/>
          </a:xfrm>
          <a:prstGeom prst="rect">
            <a:avLst/>
          </a:prstGeom>
          <a:solidFill>
            <a:srgbClr val="C9DAF8"/>
          </a:solidFill>
        </p:spPr>
        <p:txBody>
          <a:bodyPr anchorCtr="0" anchor="t" bIns="91425" lIns="91425" spcFirstLastPara="1" rIns="91425" wrap="square" tIns="91425">
            <a:noAutofit/>
          </a:bodyPr>
          <a:lstStyle/>
          <a:p>
            <a:pPr indent="457200" lvl="0" marL="0" rtl="0" algn="l">
              <a:spcBef>
                <a:spcPts val="0"/>
              </a:spcBef>
              <a:spcAft>
                <a:spcPts val="0"/>
              </a:spcAft>
              <a:buNone/>
            </a:pPr>
            <a:r>
              <a:rPr b="1" lang="fr" sz="3600">
                <a:solidFill>
                  <a:srgbClr val="000000"/>
                </a:solidFill>
                <a:latin typeface="Amatic SC"/>
                <a:ea typeface="Amatic SC"/>
                <a:cs typeface="Amatic SC"/>
                <a:sym typeface="Amatic SC"/>
              </a:rPr>
              <a:t>txokolate tertulia</a:t>
            </a:r>
            <a:endParaRPr b="1" sz="3600">
              <a:solidFill>
                <a:srgbClr val="000000"/>
              </a:solidFill>
              <a:latin typeface="Amatic SC"/>
              <a:ea typeface="Amatic SC"/>
              <a:cs typeface="Amatic SC"/>
              <a:sym typeface="Amatic SC"/>
            </a:endParaRPr>
          </a:p>
        </p:txBody>
      </p:sp>
      <p:pic>
        <p:nvPicPr>
          <p:cNvPr id="80" name="Google Shape;80;p16" title="Txokolate Tertulia">
            <a:hlinkClick r:id="rId3"/>
          </p:cNvPr>
          <p:cNvPicPr preferRelativeResize="0"/>
          <p:nvPr/>
        </p:nvPicPr>
        <p:blipFill>
          <a:blip r:embed="rId4">
            <a:alphaModFix/>
          </a:blip>
          <a:stretch>
            <a:fillRect/>
          </a:stretch>
        </p:blipFill>
        <p:spPr>
          <a:xfrm>
            <a:off x="5279000" y="2452425"/>
            <a:ext cx="3222800" cy="241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311700" y="1152475"/>
            <a:ext cx="6165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latin typeface="Poppins"/>
                <a:ea typeface="Poppins"/>
                <a:cs typeface="Poppins"/>
                <a:sym typeface="Poppins"/>
              </a:rPr>
              <a:t>Le jour de la langue basque nous avons fait  des activités </a:t>
            </a:r>
            <a:r>
              <a:rPr lang="fr">
                <a:latin typeface="Poppins"/>
                <a:ea typeface="Poppins"/>
                <a:cs typeface="Poppins"/>
                <a:sym typeface="Poppins"/>
              </a:rPr>
              <a:t> différentes</a:t>
            </a:r>
            <a:r>
              <a:rPr lang="fr">
                <a:latin typeface="Poppins"/>
                <a:ea typeface="Poppins"/>
                <a:cs typeface="Poppins"/>
                <a:sym typeface="Poppins"/>
              </a:rPr>
              <a:t>, dans de cours différents.</a:t>
            </a:r>
            <a:endParaRPr>
              <a:latin typeface="Poppins"/>
              <a:ea typeface="Poppins"/>
              <a:cs typeface="Poppins"/>
              <a:sym typeface="Poppins"/>
            </a:endParaRPr>
          </a:p>
          <a:p>
            <a:pPr indent="0" lvl="0" marL="0" rtl="0" algn="l">
              <a:spcBef>
                <a:spcPts val="1600"/>
              </a:spcBef>
              <a:spcAft>
                <a:spcPts val="0"/>
              </a:spcAft>
              <a:buNone/>
            </a:pPr>
            <a:r>
              <a:rPr lang="fr">
                <a:latin typeface="Poppins"/>
                <a:ea typeface="Poppins"/>
                <a:cs typeface="Poppins"/>
                <a:sym typeface="Poppins"/>
              </a:rPr>
              <a:t>En premier(11-12): karaoké</a:t>
            </a:r>
            <a:endParaRPr>
              <a:latin typeface="Poppins"/>
              <a:ea typeface="Poppins"/>
              <a:cs typeface="Poppins"/>
              <a:sym typeface="Poppins"/>
            </a:endParaRPr>
          </a:p>
          <a:p>
            <a:pPr indent="0" lvl="0" marL="0" rtl="0" algn="l">
              <a:spcBef>
                <a:spcPts val="1600"/>
              </a:spcBef>
              <a:spcAft>
                <a:spcPts val="0"/>
              </a:spcAft>
              <a:buClr>
                <a:schemeClr val="dk1"/>
              </a:buClr>
              <a:buSzPts val="1100"/>
              <a:buFont typeface="Arial"/>
              <a:buNone/>
            </a:pPr>
            <a:r>
              <a:rPr lang="fr">
                <a:latin typeface="Poppins"/>
                <a:ea typeface="Poppins"/>
                <a:cs typeface="Poppins"/>
                <a:sym typeface="Poppins"/>
              </a:rPr>
              <a:t>En seconde:(12-13) le ballon explose</a:t>
            </a:r>
            <a:endParaRPr>
              <a:latin typeface="Poppins"/>
              <a:ea typeface="Poppins"/>
              <a:cs typeface="Poppins"/>
              <a:sym typeface="Poppins"/>
            </a:endParaRPr>
          </a:p>
          <a:p>
            <a:pPr indent="0" lvl="0" marL="0" rtl="0" algn="l">
              <a:spcBef>
                <a:spcPts val="1600"/>
              </a:spcBef>
              <a:spcAft>
                <a:spcPts val="0"/>
              </a:spcAft>
              <a:buClr>
                <a:schemeClr val="dk1"/>
              </a:buClr>
              <a:buSzPts val="1100"/>
              <a:buFont typeface="Arial"/>
              <a:buNone/>
            </a:pPr>
            <a:r>
              <a:rPr lang="fr">
                <a:latin typeface="Poppins"/>
                <a:ea typeface="Poppins"/>
                <a:cs typeface="Poppins"/>
                <a:sym typeface="Poppins"/>
              </a:rPr>
              <a:t>En troisième(13-14): un jeu de société entre egia et intxaurrondo</a:t>
            </a:r>
            <a:endParaRPr>
              <a:latin typeface="Poppins"/>
              <a:ea typeface="Poppins"/>
              <a:cs typeface="Poppins"/>
              <a:sym typeface="Poppins"/>
            </a:endParaRPr>
          </a:p>
          <a:p>
            <a:pPr indent="0" lvl="0" marL="0" rtl="0" algn="l">
              <a:spcBef>
                <a:spcPts val="1600"/>
              </a:spcBef>
              <a:spcAft>
                <a:spcPts val="0"/>
              </a:spcAft>
              <a:buClr>
                <a:schemeClr val="dk1"/>
              </a:buClr>
              <a:buSzPts val="1100"/>
              <a:buFont typeface="Arial"/>
              <a:buNone/>
            </a:pPr>
            <a:r>
              <a:rPr lang="fr">
                <a:latin typeface="Poppins"/>
                <a:ea typeface="Poppins"/>
                <a:cs typeface="Poppins"/>
                <a:sym typeface="Poppins"/>
              </a:rPr>
              <a:t>Á </a:t>
            </a:r>
            <a:r>
              <a:rPr lang="fr">
                <a:solidFill>
                  <a:srgbClr val="666666"/>
                </a:solidFill>
                <a:highlight>
                  <a:srgbClr val="F5F5F5"/>
                </a:highlight>
                <a:latin typeface="Poppins"/>
                <a:ea typeface="Poppins"/>
                <a:cs typeface="Poppins"/>
                <a:sym typeface="Poppins"/>
              </a:rPr>
              <a:t>quatrième (</a:t>
            </a:r>
            <a:r>
              <a:rPr lang="fr">
                <a:latin typeface="Poppins"/>
                <a:ea typeface="Poppins"/>
                <a:cs typeface="Poppins"/>
                <a:sym typeface="Poppins"/>
              </a:rPr>
              <a:t>14-15): bingo musical</a:t>
            </a:r>
            <a:endParaRPr>
              <a:latin typeface="Poppins"/>
              <a:ea typeface="Poppins"/>
              <a:cs typeface="Poppins"/>
              <a:sym typeface="Poppins"/>
            </a:endParaRPr>
          </a:p>
          <a:p>
            <a:pPr indent="0" lvl="0" marL="0" rtl="0" algn="l">
              <a:spcBef>
                <a:spcPts val="1600"/>
              </a:spcBef>
              <a:spcAft>
                <a:spcPts val="1600"/>
              </a:spcAft>
              <a:buNone/>
            </a:pPr>
            <a:r>
              <a:t/>
            </a:r>
            <a:endParaRPr>
              <a:latin typeface="Poppins"/>
              <a:ea typeface="Poppins"/>
              <a:cs typeface="Poppins"/>
              <a:sym typeface="Poppins"/>
            </a:endParaRPr>
          </a:p>
        </p:txBody>
      </p:sp>
      <p:sp>
        <p:nvSpPr>
          <p:cNvPr id="86" name="Google Shape;86;p17"/>
          <p:cNvSpPr txBox="1"/>
          <p:nvPr>
            <p:ph type="title"/>
          </p:nvPr>
        </p:nvSpPr>
        <p:spPr>
          <a:xfrm>
            <a:off x="0" y="205775"/>
            <a:ext cx="9144000" cy="698100"/>
          </a:xfrm>
          <a:prstGeom prst="rect">
            <a:avLst/>
          </a:prstGeom>
          <a:solidFill>
            <a:srgbClr val="C9DAF8"/>
          </a:solidFill>
        </p:spPr>
        <p:txBody>
          <a:bodyPr anchorCtr="0" anchor="t" bIns="91425" lIns="91425" spcFirstLastPara="1" rIns="91425" wrap="square" tIns="91425">
            <a:noAutofit/>
          </a:bodyPr>
          <a:lstStyle/>
          <a:p>
            <a:pPr indent="457200" lvl="0" marL="0" rtl="0" algn="l">
              <a:spcBef>
                <a:spcPts val="0"/>
              </a:spcBef>
              <a:spcAft>
                <a:spcPts val="0"/>
              </a:spcAft>
              <a:buNone/>
            </a:pPr>
            <a:r>
              <a:rPr b="1" lang="fr" sz="3600">
                <a:solidFill>
                  <a:srgbClr val="000000"/>
                </a:solidFill>
                <a:latin typeface="Amatic SC"/>
                <a:ea typeface="Amatic SC"/>
                <a:cs typeface="Amatic SC"/>
                <a:sym typeface="Amatic SC"/>
              </a:rPr>
              <a:t>jolasak (jeux)</a:t>
            </a:r>
            <a:endParaRPr b="1" sz="3600">
              <a:solidFill>
                <a:srgbClr val="000000"/>
              </a:solidFill>
              <a:latin typeface="Amatic SC"/>
              <a:ea typeface="Amatic SC"/>
              <a:cs typeface="Amatic SC"/>
              <a:sym typeface="Amatic SC"/>
            </a:endParaRPr>
          </a:p>
        </p:txBody>
      </p:sp>
      <p:pic>
        <p:nvPicPr>
          <p:cNvPr id="87" name="Google Shape;87;p17"/>
          <p:cNvPicPr preferRelativeResize="0"/>
          <p:nvPr/>
        </p:nvPicPr>
        <p:blipFill rotWithShape="1">
          <a:blip r:embed="rId3">
            <a:alphaModFix/>
          </a:blip>
          <a:srcRect b="0" l="0" r="0" t="1854"/>
          <a:stretch/>
        </p:blipFill>
        <p:spPr>
          <a:xfrm>
            <a:off x="4572000" y="3448775"/>
            <a:ext cx="863150" cy="1628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0" y="2222700"/>
            <a:ext cx="9144000" cy="698100"/>
          </a:xfrm>
          <a:prstGeom prst="rect">
            <a:avLst/>
          </a:prstGeom>
          <a:solidFill>
            <a:srgbClr val="C9DAF8"/>
          </a:solidFill>
        </p:spPr>
        <p:txBody>
          <a:bodyPr anchorCtr="0" anchor="ctr" bIns="91425" lIns="91425" spcFirstLastPara="1" rIns="91425" wrap="square" tIns="91425">
            <a:noAutofit/>
          </a:bodyPr>
          <a:lstStyle/>
          <a:p>
            <a:pPr indent="457200" lvl="0" marL="0" rtl="0" algn="ctr">
              <a:spcBef>
                <a:spcPts val="0"/>
              </a:spcBef>
              <a:spcAft>
                <a:spcPts val="0"/>
              </a:spcAft>
              <a:buNone/>
            </a:pPr>
            <a:r>
              <a:rPr b="1" lang="fr">
                <a:solidFill>
                  <a:srgbClr val="000000"/>
                </a:solidFill>
                <a:latin typeface="Amatic SC"/>
                <a:ea typeface="Amatic SC"/>
                <a:cs typeface="Amatic SC"/>
                <a:sym typeface="Amatic SC"/>
              </a:rPr>
              <a:t>VIVE LES LANGUES MINORITAIRES!</a:t>
            </a:r>
            <a:endParaRPr b="1" sz="3600">
              <a:solidFill>
                <a:srgbClr val="000000"/>
              </a:solidFill>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