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1FE0-F607-482D-9DD8-96E31F57BCE0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0E13-FC55-4A9A-A72F-F644455C54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228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1FE0-F607-482D-9DD8-96E31F57BCE0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0E13-FC55-4A9A-A72F-F644455C54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994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1FE0-F607-482D-9DD8-96E31F57BCE0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0E13-FC55-4A9A-A72F-F644455C54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374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1FE0-F607-482D-9DD8-96E31F57BCE0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0E13-FC55-4A9A-A72F-F644455C54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579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1FE0-F607-482D-9DD8-96E31F57BCE0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0E13-FC55-4A9A-A72F-F644455C54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958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1FE0-F607-482D-9DD8-96E31F57BCE0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0E13-FC55-4A9A-A72F-F644455C54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218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1FE0-F607-482D-9DD8-96E31F57BCE0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0E13-FC55-4A9A-A72F-F644455C54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254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1FE0-F607-482D-9DD8-96E31F57BCE0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0E13-FC55-4A9A-A72F-F644455C54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382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1FE0-F607-482D-9DD8-96E31F57BCE0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0E13-FC55-4A9A-A72F-F644455C54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870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1FE0-F607-482D-9DD8-96E31F57BCE0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0E13-FC55-4A9A-A72F-F644455C54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368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1FE0-F607-482D-9DD8-96E31F57BCE0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0E13-FC55-4A9A-A72F-F644455C54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200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B1FE0-F607-482D-9DD8-96E31F57BCE0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0E13-FC55-4A9A-A72F-F644455C54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368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188640"/>
            <a:ext cx="6179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</a:rPr>
              <a:t>Escola Secundária Dr. Mário Sacramento</a:t>
            </a:r>
            <a:endParaRPr lang="pt-PT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48357"/>
            <a:ext cx="190500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winspace.etwinning.net/files/collabspace/2/42/342/70342/images/bbd615b4_op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10423"/>
            <a:ext cx="38195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971600" y="2780928"/>
            <a:ext cx="23992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 err="1" smtClean="0">
                <a:solidFill>
                  <a:srgbClr val="FF0000"/>
                </a:solidFill>
              </a:rPr>
              <a:t>Survey</a:t>
            </a:r>
            <a:r>
              <a:rPr lang="pt-PT" sz="4000" dirty="0" smtClean="0">
                <a:solidFill>
                  <a:srgbClr val="FF0000"/>
                </a:solidFill>
              </a:rPr>
              <a:t> </a:t>
            </a:r>
            <a:r>
              <a:rPr lang="pt-PT" sz="4000" dirty="0" err="1" smtClean="0">
                <a:solidFill>
                  <a:srgbClr val="FF0000"/>
                </a:solidFill>
              </a:rPr>
              <a:t>Results</a:t>
            </a:r>
            <a:endParaRPr lang="pt-PT" sz="4000" dirty="0" smtClean="0">
              <a:solidFill>
                <a:srgbClr val="FF0000"/>
              </a:solidFill>
            </a:endParaRPr>
          </a:p>
          <a:p>
            <a:pPr algn="ctr"/>
            <a:endParaRPr lang="pt-PT" sz="4000" dirty="0">
              <a:solidFill>
                <a:srgbClr val="FF0000"/>
              </a:solidFill>
            </a:endParaRPr>
          </a:p>
          <a:p>
            <a:pPr algn="ctr"/>
            <a:r>
              <a:rPr lang="pt-PT" sz="4000" dirty="0" smtClean="0">
                <a:solidFill>
                  <a:srgbClr val="FF0000"/>
                </a:solidFill>
              </a:rPr>
              <a:t>Portugal</a:t>
            </a:r>
            <a:endParaRPr lang="pt-PT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6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</a:rPr>
              <a:t>6. </a:t>
            </a:r>
            <a:r>
              <a:rPr lang="pt-PT" sz="2800" b="1" dirty="0" err="1" smtClean="0">
                <a:solidFill>
                  <a:srgbClr val="FF0000"/>
                </a:solidFill>
              </a:rPr>
              <a:t>Should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there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agreement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between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man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woman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regarding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abortion</a:t>
            </a:r>
            <a:r>
              <a:rPr lang="pt-PT" sz="2800" b="1" dirty="0" smtClean="0">
                <a:solidFill>
                  <a:srgbClr val="FF0000"/>
                </a:solidFill>
              </a:rPr>
              <a:t>? </a:t>
            </a:r>
            <a:endParaRPr lang="pt-PT" sz="2800" b="1" dirty="0">
              <a:solidFill>
                <a:srgbClr val="FF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491880" y="2332037"/>
            <a:ext cx="5328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</a:rPr>
              <a:t>More </a:t>
            </a:r>
            <a:r>
              <a:rPr lang="pt-PT" sz="2800" b="1" dirty="0" err="1" smtClean="0">
                <a:solidFill>
                  <a:srgbClr val="FF0000"/>
                </a:solidFill>
              </a:rPr>
              <a:t>than</a:t>
            </a:r>
            <a:r>
              <a:rPr lang="pt-PT" sz="2800" b="1" dirty="0" smtClean="0">
                <a:solidFill>
                  <a:srgbClr val="FF0000"/>
                </a:solidFill>
              </a:rPr>
              <a:t> ¾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respondents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state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such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agreement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should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exist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7505" y="4869160"/>
            <a:ext cx="89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This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result</a:t>
            </a:r>
            <a:r>
              <a:rPr lang="pt-PT" sz="2800" b="1" dirty="0" smtClean="0">
                <a:solidFill>
                  <a:srgbClr val="FF0000"/>
                </a:solidFill>
              </a:rPr>
              <a:t> shows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both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women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see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themselves</a:t>
            </a:r>
            <a:r>
              <a:rPr lang="pt-PT" sz="2800" b="1" dirty="0" smtClean="0">
                <a:solidFill>
                  <a:srgbClr val="FF0000"/>
                </a:solidFill>
              </a:rPr>
              <a:t> as </a:t>
            </a:r>
            <a:r>
              <a:rPr lang="pt-PT" sz="2800" b="1" dirty="0" err="1" smtClean="0">
                <a:solidFill>
                  <a:srgbClr val="FF0000"/>
                </a:solidFill>
              </a:rPr>
              <a:t>responsible</a:t>
            </a:r>
            <a:r>
              <a:rPr lang="pt-PT" sz="2800" b="1" dirty="0" smtClean="0">
                <a:solidFill>
                  <a:srgbClr val="FF0000"/>
                </a:solidFill>
              </a:rPr>
              <a:t> for </a:t>
            </a:r>
            <a:r>
              <a:rPr lang="pt-PT" sz="2800" b="1" dirty="0" err="1" smtClean="0">
                <a:solidFill>
                  <a:srgbClr val="FF0000"/>
                </a:solidFill>
              </a:rPr>
              <a:t>birthing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parenting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 no </a:t>
            </a:r>
            <a:r>
              <a:rPr lang="pt-PT" sz="2800" b="1" dirty="0" err="1" smtClean="0">
                <a:solidFill>
                  <a:srgbClr val="FF0000"/>
                </a:solidFill>
              </a:rPr>
              <a:t>longer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exclusively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female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decision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endParaRPr lang="pt-PT" sz="2800" b="1" dirty="0">
              <a:solidFill>
                <a:srgbClr val="FF0000"/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18" y="1268760"/>
            <a:ext cx="3033246" cy="33694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127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solidFill>
                  <a:srgbClr val="FF0000"/>
                </a:solidFill>
              </a:rPr>
              <a:t>7</a:t>
            </a:r>
            <a:r>
              <a:rPr lang="pt-PT" sz="2800" b="1" dirty="0" smtClean="0">
                <a:solidFill>
                  <a:srgbClr val="FF0000"/>
                </a:solidFill>
              </a:rPr>
              <a:t>. </a:t>
            </a:r>
            <a:r>
              <a:rPr lang="pt-PT" sz="2800" b="1" dirty="0" err="1" smtClean="0">
                <a:solidFill>
                  <a:srgbClr val="FF0000"/>
                </a:solidFill>
              </a:rPr>
              <a:t>How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old</a:t>
            </a:r>
            <a:r>
              <a:rPr lang="pt-PT" sz="2800" b="1" dirty="0" smtClean="0">
                <a:solidFill>
                  <a:srgbClr val="FF0000"/>
                </a:solidFill>
              </a:rPr>
              <a:t>, in </a:t>
            </a:r>
            <a:r>
              <a:rPr lang="pt-PT" sz="2800" b="1" dirty="0" err="1" smtClean="0">
                <a:solidFill>
                  <a:srgbClr val="FF0000"/>
                </a:solidFill>
              </a:rPr>
              <a:t>average</a:t>
            </a:r>
            <a:r>
              <a:rPr lang="pt-PT" sz="2800" b="1" dirty="0" smtClean="0">
                <a:solidFill>
                  <a:srgbClr val="FF0000"/>
                </a:solidFill>
              </a:rPr>
              <a:t>, are </a:t>
            </a:r>
            <a:r>
              <a:rPr lang="pt-PT" sz="2800" b="1" dirty="0" err="1" smtClean="0">
                <a:solidFill>
                  <a:srgbClr val="FF0000"/>
                </a:solidFill>
              </a:rPr>
              <a:t>women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when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get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married</a:t>
            </a:r>
            <a:r>
              <a:rPr lang="pt-PT" sz="2800" b="1" dirty="0" smtClean="0">
                <a:solidFill>
                  <a:srgbClr val="FF0000"/>
                </a:solidFill>
              </a:rPr>
              <a:t>? </a:t>
            </a:r>
            <a:endParaRPr lang="pt-PT" sz="2800" b="1" dirty="0">
              <a:solidFill>
                <a:srgbClr val="FF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07904" y="1412776"/>
            <a:ext cx="53285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Most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respondents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answer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women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get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married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between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ages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20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30 </a:t>
            </a:r>
            <a:r>
              <a:rPr lang="pt-PT" sz="2800" b="1" dirty="0" err="1" smtClean="0">
                <a:solidFill>
                  <a:srgbClr val="FF0000"/>
                </a:solidFill>
              </a:rPr>
              <a:t>but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none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answers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marry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before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age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20 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7505" y="4869160"/>
            <a:ext cx="8928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This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result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reflects</a:t>
            </a:r>
            <a:r>
              <a:rPr lang="pt-PT" sz="2800" b="1" dirty="0" smtClean="0">
                <a:solidFill>
                  <a:srgbClr val="FF0000"/>
                </a:solidFill>
              </a:rPr>
              <a:t> a </a:t>
            </a:r>
            <a:r>
              <a:rPr lang="pt-PT" sz="2800" b="1" dirty="0" err="1" smtClean="0">
                <a:solidFill>
                  <a:srgbClr val="FF0000"/>
                </a:solidFill>
              </a:rPr>
              <a:t>shift</a:t>
            </a:r>
            <a:r>
              <a:rPr lang="pt-PT" sz="2800" b="1" dirty="0" smtClean="0">
                <a:solidFill>
                  <a:srgbClr val="FF0000"/>
                </a:solidFill>
              </a:rPr>
              <a:t> in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>
                <a:solidFill>
                  <a:srgbClr val="FF0000"/>
                </a:solidFill>
              </a:rPr>
              <a:t> </a:t>
            </a:r>
            <a:r>
              <a:rPr lang="pt-PT" sz="2800" b="1" dirty="0" smtClean="0">
                <a:solidFill>
                  <a:srgbClr val="FF0000"/>
                </a:solidFill>
              </a:rPr>
              <a:t>cultural </a:t>
            </a:r>
            <a:r>
              <a:rPr lang="pt-PT" sz="2800" b="1" dirty="0" err="1" smtClean="0">
                <a:solidFill>
                  <a:srgbClr val="FF0000"/>
                </a:solidFill>
              </a:rPr>
              <a:t>outlook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personal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relationships</a:t>
            </a:r>
            <a:r>
              <a:rPr lang="pt-PT" sz="2800" b="1" dirty="0" smtClean="0">
                <a:solidFill>
                  <a:srgbClr val="FF0000"/>
                </a:solidFill>
              </a:rPr>
              <a:t> as </a:t>
            </a:r>
            <a:r>
              <a:rPr lang="pt-PT" sz="2800" b="1" dirty="0" err="1" smtClean="0">
                <a:solidFill>
                  <a:srgbClr val="FF0000"/>
                </a:solidFill>
              </a:rPr>
              <a:t>women</a:t>
            </a:r>
            <a:r>
              <a:rPr lang="pt-PT" sz="2800" b="1" dirty="0" smtClean="0">
                <a:solidFill>
                  <a:srgbClr val="FF0000"/>
                </a:solidFill>
              </a:rPr>
              <a:t> are </a:t>
            </a:r>
            <a:r>
              <a:rPr lang="pt-PT" sz="2800" b="1" dirty="0" err="1" smtClean="0">
                <a:solidFill>
                  <a:srgbClr val="FF0000"/>
                </a:solidFill>
              </a:rPr>
              <a:t>perceived</a:t>
            </a:r>
            <a:r>
              <a:rPr lang="pt-PT" sz="2800" b="1" dirty="0" smtClean="0">
                <a:solidFill>
                  <a:srgbClr val="FF0000"/>
                </a:solidFill>
              </a:rPr>
              <a:t> to </a:t>
            </a:r>
            <a:r>
              <a:rPr lang="pt-PT" sz="2800" b="1" dirty="0" err="1" smtClean="0">
                <a:solidFill>
                  <a:srgbClr val="FF0000"/>
                </a:solidFill>
              </a:rPr>
              <a:t>be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getting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married</a:t>
            </a:r>
            <a:r>
              <a:rPr lang="pt-PT" sz="2800" b="1" dirty="0" smtClean="0">
                <a:solidFill>
                  <a:srgbClr val="FF0000"/>
                </a:solidFill>
              </a:rPr>
              <a:t> a </a:t>
            </a:r>
            <a:r>
              <a:rPr lang="pt-PT" sz="2800" b="1" dirty="0" err="1" smtClean="0">
                <a:solidFill>
                  <a:srgbClr val="FF0000"/>
                </a:solidFill>
              </a:rPr>
              <a:t>little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older</a:t>
            </a:r>
            <a:r>
              <a:rPr lang="pt-PT" sz="2800" b="1" dirty="0" smtClean="0">
                <a:solidFill>
                  <a:srgbClr val="FF0000"/>
                </a:solidFill>
              </a:rPr>
              <a:t>, </a:t>
            </a:r>
            <a:r>
              <a:rPr lang="pt-PT" sz="2800" b="1" dirty="0" err="1" smtClean="0">
                <a:solidFill>
                  <a:srgbClr val="FF0000"/>
                </a:solidFill>
              </a:rPr>
              <a:t>mostly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after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graduating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>
                <a:solidFill>
                  <a:srgbClr val="FF0000"/>
                </a:solidFill>
              </a:rPr>
              <a:t>e</a:t>
            </a:r>
            <a:r>
              <a:rPr lang="pt-PT" sz="2800" b="1" dirty="0" err="1" smtClean="0">
                <a:solidFill>
                  <a:srgbClr val="FF0000"/>
                </a:solidFill>
              </a:rPr>
              <a:t>mployed</a:t>
            </a:r>
            <a:endParaRPr lang="pt-PT" sz="2800" b="1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74" y="1344354"/>
            <a:ext cx="3316906" cy="33603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323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third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smtClean="0">
                <a:solidFill>
                  <a:srgbClr val="FF0000"/>
                </a:solidFill>
              </a:rPr>
              <a:t>set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questions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deals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with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issue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violence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against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women</a:t>
            </a:r>
            <a:endParaRPr lang="pt-PT" sz="2800" b="1" dirty="0" smtClean="0">
              <a:solidFill>
                <a:srgbClr val="FF0000"/>
              </a:solidFill>
            </a:endParaRPr>
          </a:p>
          <a:p>
            <a:endParaRPr lang="pt-PT" sz="2800" b="1" dirty="0">
              <a:solidFill>
                <a:srgbClr val="FF0000"/>
              </a:solidFill>
            </a:endParaRPr>
          </a:p>
          <a:p>
            <a:r>
              <a:rPr lang="pt-PT" sz="2800" b="1" dirty="0" err="1" smtClean="0">
                <a:solidFill>
                  <a:srgbClr val="FF0000"/>
                </a:solidFill>
              </a:rPr>
              <a:t>Unfortunately</a:t>
            </a:r>
            <a:r>
              <a:rPr lang="pt-PT" sz="2800" b="1" dirty="0" smtClean="0">
                <a:solidFill>
                  <a:srgbClr val="FF0000"/>
                </a:solidFill>
              </a:rPr>
              <a:t>, </a:t>
            </a:r>
            <a:r>
              <a:rPr lang="pt-PT" sz="2800" b="1" dirty="0" err="1" smtClean="0">
                <a:solidFill>
                  <a:srgbClr val="FF0000"/>
                </a:solidFill>
              </a:rPr>
              <a:t>this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issue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has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always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present</a:t>
            </a:r>
            <a:r>
              <a:rPr lang="pt-PT" sz="2800" b="1" dirty="0" smtClean="0">
                <a:solidFill>
                  <a:srgbClr val="FF0000"/>
                </a:solidFill>
              </a:rPr>
              <a:t> in Portuguese cultural </a:t>
            </a:r>
            <a:r>
              <a:rPr lang="pt-PT" sz="2800" b="1" dirty="0" err="1" smtClean="0">
                <a:solidFill>
                  <a:srgbClr val="FF0000"/>
                </a:solidFill>
              </a:rPr>
              <a:t>mindset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society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current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reports</a:t>
            </a:r>
            <a:r>
              <a:rPr lang="pt-PT" sz="2800" b="1" dirty="0" smtClean="0">
                <a:solidFill>
                  <a:srgbClr val="FF0000"/>
                </a:solidFill>
              </a:rPr>
              <a:t> in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media </a:t>
            </a:r>
            <a:r>
              <a:rPr lang="pt-PT" sz="2800" b="1" dirty="0" err="1" smtClean="0">
                <a:solidFill>
                  <a:srgbClr val="FF0000"/>
                </a:solidFill>
              </a:rPr>
              <a:t>make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it</a:t>
            </a:r>
            <a:r>
              <a:rPr lang="pt-PT" sz="2800" b="1" dirty="0" smtClean="0">
                <a:solidFill>
                  <a:srgbClr val="FF0000"/>
                </a:solidFill>
              </a:rPr>
              <a:t> more </a:t>
            </a:r>
            <a:r>
              <a:rPr lang="pt-PT" sz="2800" b="1" dirty="0" err="1" smtClean="0">
                <a:solidFill>
                  <a:srgbClr val="FF0000"/>
                </a:solidFill>
              </a:rPr>
              <a:t>visible</a:t>
            </a:r>
            <a:endParaRPr lang="pt-PT" sz="2800" b="1" dirty="0" smtClean="0">
              <a:solidFill>
                <a:srgbClr val="FF0000"/>
              </a:solidFill>
            </a:endParaRPr>
          </a:p>
          <a:p>
            <a:endParaRPr lang="pt-PT" sz="2800" b="1" dirty="0">
              <a:solidFill>
                <a:srgbClr val="FF0000"/>
              </a:solidFill>
            </a:endParaRPr>
          </a:p>
          <a:p>
            <a:r>
              <a:rPr lang="pt-PT" sz="2800" b="1" dirty="0" err="1" smtClean="0">
                <a:solidFill>
                  <a:srgbClr val="FF0000"/>
                </a:solidFill>
              </a:rPr>
              <a:t>However</a:t>
            </a:r>
            <a:r>
              <a:rPr lang="pt-PT" sz="2800" b="1" dirty="0" smtClean="0">
                <a:solidFill>
                  <a:srgbClr val="FF0000"/>
                </a:solidFill>
              </a:rPr>
              <a:t>…</a:t>
            </a:r>
            <a:endParaRPr lang="pt-PT" sz="2800" b="1" dirty="0" smtClean="0">
              <a:solidFill>
                <a:srgbClr val="FF0000"/>
              </a:solidFill>
            </a:endParaRPr>
          </a:p>
          <a:p>
            <a:endParaRPr lang="pt-PT" sz="2800" b="1" dirty="0">
              <a:solidFill>
                <a:srgbClr val="FF0000"/>
              </a:solidFill>
            </a:endParaRPr>
          </a:p>
          <a:p>
            <a:r>
              <a:rPr lang="pt-PT" sz="2800" b="1" dirty="0" smtClean="0">
                <a:solidFill>
                  <a:srgbClr val="FF0000"/>
                </a:solidFill>
              </a:rPr>
              <a:t>Are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Portuguese </a:t>
            </a:r>
            <a:r>
              <a:rPr lang="pt-PT" sz="2800" b="1" dirty="0" err="1" smtClean="0">
                <a:solidFill>
                  <a:srgbClr val="FF0000"/>
                </a:solidFill>
              </a:rPr>
              <a:t>evolving</a:t>
            </a:r>
            <a:r>
              <a:rPr lang="pt-PT" sz="2800" b="1" dirty="0" smtClean="0">
                <a:solidFill>
                  <a:srgbClr val="FF0000"/>
                </a:solidFill>
              </a:rPr>
              <a:t> in </a:t>
            </a:r>
            <a:r>
              <a:rPr lang="pt-PT" sz="2800" b="1" dirty="0" err="1" smtClean="0">
                <a:solidFill>
                  <a:srgbClr val="FF0000"/>
                </a:solidFill>
              </a:rPr>
              <a:t>this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respect</a:t>
            </a:r>
            <a:r>
              <a:rPr lang="pt-PT" sz="2800" b="1" dirty="0" smtClean="0">
                <a:solidFill>
                  <a:srgbClr val="FF0000"/>
                </a:solidFill>
              </a:rPr>
              <a:t>?</a:t>
            </a:r>
            <a:endParaRPr lang="pt-PT" sz="2800" b="1" dirty="0" smtClean="0">
              <a:solidFill>
                <a:srgbClr val="FF0000"/>
              </a:solidFill>
            </a:endParaRPr>
          </a:p>
          <a:p>
            <a:endParaRPr lang="pt-PT" sz="2800" b="1" dirty="0">
              <a:solidFill>
                <a:srgbClr val="FF0000"/>
              </a:solidFill>
            </a:endParaRPr>
          </a:p>
          <a:p>
            <a:endParaRPr lang="pt-PT" sz="2800" b="1" dirty="0" smtClean="0">
              <a:solidFill>
                <a:srgbClr val="FF0000"/>
              </a:solidFill>
            </a:endParaRPr>
          </a:p>
          <a:p>
            <a:r>
              <a:rPr lang="pt-PT" sz="2800" b="1" dirty="0" err="1" smtClean="0">
                <a:solidFill>
                  <a:srgbClr val="FF0000"/>
                </a:solidFill>
              </a:rPr>
              <a:t>Let’s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see</a:t>
            </a:r>
            <a:r>
              <a:rPr lang="pt-PT" sz="2800" b="1" dirty="0" smtClean="0">
                <a:solidFill>
                  <a:srgbClr val="FF0000"/>
                </a:solidFill>
              </a:rPr>
              <a:t>…</a:t>
            </a:r>
            <a:endParaRPr lang="pt-P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0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</a:rPr>
              <a:t>8. Is </a:t>
            </a:r>
            <a:r>
              <a:rPr lang="pt-PT" sz="2800" b="1" dirty="0" err="1" smtClean="0">
                <a:solidFill>
                  <a:srgbClr val="FF0000"/>
                </a:solidFill>
              </a:rPr>
              <a:t>psychological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violence</a:t>
            </a:r>
            <a:r>
              <a:rPr lang="pt-PT" sz="2800" b="1" dirty="0" smtClean="0">
                <a:solidFill>
                  <a:srgbClr val="FF0000"/>
                </a:solidFill>
              </a:rPr>
              <a:t> as </a:t>
            </a:r>
            <a:r>
              <a:rPr lang="pt-PT" sz="2800" b="1" dirty="0" err="1" smtClean="0">
                <a:solidFill>
                  <a:srgbClr val="FF0000"/>
                </a:solidFill>
              </a:rPr>
              <a:t>bad</a:t>
            </a:r>
            <a:r>
              <a:rPr lang="pt-PT" sz="2800" b="1" dirty="0" smtClean="0">
                <a:solidFill>
                  <a:srgbClr val="FF0000"/>
                </a:solidFill>
              </a:rPr>
              <a:t> as </a:t>
            </a:r>
            <a:r>
              <a:rPr lang="pt-PT" sz="2800" b="1" dirty="0" err="1" smtClean="0">
                <a:solidFill>
                  <a:srgbClr val="FF0000"/>
                </a:solidFill>
              </a:rPr>
              <a:t>physical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violence</a:t>
            </a:r>
            <a:r>
              <a:rPr lang="pt-PT" sz="2800" b="1" dirty="0" smtClean="0">
                <a:solidFill>
                  <a:srgbClr val="FF0000"/>
                </a:solidFill>
              </a:rPr>
              <a:t>? </a:t>
            </a:r>
            <a:endParaRPr lang="pt-PT" sz="2800" b="1" dirty="0">
              <a:solidFill>
                <a:srgbClr val="FF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07904" y="1412776"/>
            <a:ext cx="53285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Not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surprisingly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overwhelming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majority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respondents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agree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psychological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violence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 as </a:t>
            </a:r>
            <a:r>
              <a:rPr lang="pt-PT" sz="2800" b="1" dirty="0" err="1" smtClean="0">
                <a:solidFill>
                  <a:srgbClr val="FF0000"/>
                </a:solidFill>
              </a:rPr>
              <a:t>bad</a:t>
            </a:r>
            <a:r>
              <a:rPr lang="pt-PT" sz="2800" b="1" dirty="0" smtClean="0">
                <a:solidFill>
                  <a:srgbClr val="FF0000"/>
                </a:solidFill>
              </a:rPr>
              <a:t> as </a:t>
            </a:r>
            <a:r>
              <a:rPr lang="pt-PT" sz="2800" b="1" dirty="0" err="1" smtClean="0">
                <a:solidFill>
                  <a:srgbClr val="FF0000"/>
                </a:solidFill>
              </a:rPr>
              <a:t>physical</a:t>
            </a:r>
            <a:endParaRPr lang="pt-PT" sz="2800" b="1" dirty="0" smtClean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505" y="4869160"/>
            <a:ext cx="89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This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result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reflects</a:t>
            </a:r>
            <a:r>
              <a:rPr lang="pt-PT" sz="2800" b="1" dirty="0" smtClean="0">
                <a:solidFill>
                  <a:srgbClr val="FF0000"/>
                </a:solidFill>
              </a:rPr>
              <a:t> a </a:t>
            </a:r>
            <a:r>
              <a:rPr lang="pt-PT" sz="2800" b="1" dirty="0" err="1" smtClean="0">
                <a:solidFill>
                  <a:srgbClr val="FF0000"/>
                </a:solidFill>
              </a:rPr>
              <a:t>greater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awareness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from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society</a:t>
            </a:r>
            <a:r>
              <a:rPr lang="pt-PT" sz="2800" b="1" dirty="0" smtClean="0">
                <a:solidFill>
                  <a:srgbClr val="FF0000"/>
                </a:solidFill>
              </a:rPr>
              <a:t> in </a:t>
            </a:r>
            <a:r>
              <a:rPr lang="pt-PT" sz="2800" b="1" dirty="0" err="1" smtClean="0">
                <a:solidFill>
                  <a:srgbClr val="FF0000"/>
                </a:solidFill>
              </a:rPr>
              <a:t>this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respect</a:t>
            </a:r>
            <a:r>
              <a:rPr lang="pt-PT" sz="2800" b="1" dirty="0" smtClean="0">
                <a:solidFill>
                  <a:srgbClr val="FF0000"/>
                </a:solidFill>
              </a:rPr>
              <a:t>, as </a:t>
            </a:r>
            <a:r>
              <a:rPr lang="pt-PT" sz="2800" b="1" dirty="0" err="1" smtClean="0">
                <a:solidFill>
                  <a:srgbClr val="FF0000"/>
                </a:solidFill>
              </a:rPr>
              <a:t>it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perceived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violence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against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women</a:t>
            </a:r>
            <a:r>
              <a:rPr lang="pt-PT" sz="2800" b="1" dirty="0" smtClean="0">
                <a:solidFill>
                  <a:srgbClr val="FF0000"/>
                </a:solidFill>
              </a:rPr>
              <a:t> can </a:t>
            </a:r>
            <a:r>
              <a:rPr lang="pt-PT" sz="2800" b="1" dirty="0" err="1" smtClean="0">
                <a:solidFill>
                  <a:srgbClr val="FF0000"/>
                </a:solidFill>
              </a:rPr>
              <a:t>be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perpetrated</a:t>
            </a:r>
            <a:r>
              <a:rPr lang="pt-PT" sz="2800" b="1" dirty="0" smtClean="0">
                <a:solidFill>
                  <a:srgbClr val="FF0000"/>
                </a:solidFill>
              </a:rPr>
              <a:t> in </a:t>
            </a:r>
            <a:r>
              <a:rPr lang="pt-PT" sz="2800" b="1" dirty="0" err="1" smtClean="0">
                <a:solidFill>
                  <a:srgbClr val="FF0000"/>
                </a:solidFill>
              </a:rPr>
              <a:t>several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ways</a:t>
            </a:r>
            <a:endParaRPr lang="pt-PT" sz="2800" b="1" dirty="0">
              <a:solidFill>
                <a:srgbClr val="FF0000"/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052736"/>
            <a:ext cx="3240359" cy="36543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719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solidFill>
                  <a:srgbClr val="FF0000"/>
                </a:solidFill>
              </a:rPr>
              <a:t>9</a:t>
            </a:r>
            <a:r>
              <a:rPr lang="pt-PT" sz="2800" b="1" dirty="0" smtClean="0">
                <a:solidFill>
                  <a:srgbClr val="FF0000"/>
                </a:solidFill>
              </a:rPr>
              <a:t>. </a:t>
            </a:r>
            <a:r>
              <a:rPr lang="pt-PT" sz="2800" b="1" dirty="0" smtClean="0">
                <a:solidFill>
                  <a:srgbClr val="FF0000"/>
                </a:solidFill>
              </a:rPr>
              <a:t>Do </a:t>
            </a:r>
            <a:r>
              <a:rPr lang="pt-PT" sz="2800" b="1" dirty="0" err="1" smtClean="0">
                <a:solidFill>
                  <a:srgbClr val="FF0000"/>
                </a:solidFill>
              </a:rPr>
              <a:t>you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know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anyone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who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has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been</a:t>
            </a:r>
            <a:r>
              <a:rPr lang="pt-PT" sz="2800" b="1" dirty="0" smtClean="0">
                <a:solidFill>
                  <a:srgbClr val="FF0000"/>
                </a:solidFill>
              </a:rPr>
              <a:t>, </a:t>
            </a:r>
            <a:r>
              <a:rPr lang="pt-PT" sz="2800" b="1" dirty="0" err="1" smtClean="0">
                <a:solidFill>
                  <a:srgbClr val="FF0000"/>
                </a:solidFill>
              </a:rPr>
              <a:t>or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still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, a </a:t>
            </a:r>
            <a:r>
              <a:rPr lang="pt-PT" sz="2800" b="1" dirty="0" err="1" smtClean="0">
                <a:solidFill>
                  <a:srgbClr val="FF0000"/>
                </a:solidFill>
              </a:rPr>
              <a:t>victim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domestic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violence</a:t>
            </a:r>
            <a:r>
              <a:rPr lang="pt-PT" sz="2800" b="1" dirty="0" smtClean="0">
                <a:solidFill>
                  <a:srgbClr val="FF0000"/>
                </a:solidFill>
              </a:rPr>
              <a:t>? </a:t>
            </a:r>
            <a:endParaRPr lang="pt-PT" sz="2800" b="1" dirty="0">
              <a:solidFill>
                <a:srgbClr val="FF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07904" y="1412776"/>
            <a:ext cx="53285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Only</a:t>
            </a:r>
            <a:r>
              <a:rPr lang="pt-PT" sz="2800" b="1" dirty="0" smtClean="0">
                <a:solidFill>
                  <a:srgbClr val="FF0000"/>
                </a:solidFill>
              </a:rPr>
              <a:t> a </a:t>
            </a:r>
            <a:r>
              <a:rPr lang="pt-PT" sz="2800" b="1" dirty="0" err="1" smtClean="0">
                <a:solidFill>
                  <a:srgbClr val="FF0000"/>
                </a:solidFill>
              </a:rPr>
              <a:t>quarter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respondents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stated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knew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someone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who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suffered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still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suffered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from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domestic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violence</a:t>
            </a:r>
            <a:endParaRPr lang="pt-PT" sz="2800" b="1" dirty="0" smtClean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505" y="4869160"/>
            <a:ext cx="8928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This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result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might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</a:t>
            </a:r>
            <a:r>
              <a:rPr lang="pt-PT" sz="2800" b="1" dirty="0" smtClean="0">
                <a:solidFill>
                  <a:srgbClr val="FF0000"/>
                </a:solidFill>
              </a:rPr>
              <a:t> a </a:t>
            </a:r>
            <a:r>
              <a:rPr lang="pt-PT" sz="2800" b="1" dirty="0" err="1" smtClean="0">
                <a:solidFill>
                  <a:srgbClr val="FF0000"/>
                </a:solidFill>
              </a:rPr>
              <a:t>little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deceiving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because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only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know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others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want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us</a:t>
            </a:r>
            <a:r>
              <a:rPr lang="pt-PT" sz="2800" b="1" dirty="0" smtClean="0">
                <a:solidFill>
                  <a:srgbClr val="FF0000"/>
                </a:solidFill>
              </a:rPr>
              <a:t> to </a:t>
            </a:r>
            <a:r>
              <a:rPr lang="pt-PT" sz="2800" b="1" dirty="0" err="1" smtClean="0">
                <a:solidFill>
                  <a:srgbClr val="FF0000"/>
                </a:solidFill>
              </a:rPr>
              <a:t>know</a:t>
            </a:r>
            <a:r>
              <a:rPr lang="pt-PT" sz="2800" b="1" dirty="0" smtClean="0">
                <a:solidFill>
                  <a:srgbClr val="FF0000"/>
                </a:solidFill>
              </a:rPr>
              <a:t>….</a:t>
            </a:r>
            <a:r>
              <a:rPr lang="pt-PT" sz="2800" b="1" dirty="0" err="1" smtClean="0">
                <a:solidFill>
                  <a:srgbClr val="FF0000"/>
                </a:solidFill>
              </a:rPr>
              <a:t>but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hopefully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fact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domestic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violence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might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getting</a:t>
            </a:r>
            <a:r>
              <a:rPr lang="pt-PT" sz="2800" b="1" dirty="0" smtClean="0">
                <a:solidFill>
                  <a:srgbClr val="FF0000"/>
                </a:solidFill>
              </a:rPr>
              <a:t> more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more </a:t>
            </a:r>
            <a:r>
              <a:rPr lang="pt-PT" sz="2800" b="1" dirty="0" err="1" smtClean="0">
                <a:solidFill>
                  <a:srgbClr val="FF0000"/>
                </a:solidFill>
              </a:rPr>
              <a:t>scarce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nowadays</a:t>
            </a:r>
            <a:endParaRPr lang="pt-PT" sz="2800" b="1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68760"/>
            <a:ext cx="3600399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024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</a:rPr>
              <a:t>10. </a:t>
            </a:r>
            <a:r>
              <a:rPr lang="pt-PT" sz="2800" b="1" dirty="0" err="1" smtClean="0">
                <a:solidFill>
                  <a:srgbClr val="FF0000"/>
                </a:solidFill>
              </a:rPr>
              <a:t>Should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women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who</a:t>
            </a:r>
            <a:r>
              <a:rPr lang="pt-PT" sz="2800" b="1" dirty="0" smtClean="0">
                <a:solidFill>
                  <a:srgbClr val="FF0000"/>
                </a:solidFill>
              </a:rPr>
              <a:t> are </a:t>
            </a:r>
            <a:r>
              <a:rPr lang="pt-PT" sz="2800" b="1" dirty="0" err="1" smtClean="0">
                <a:solidFill>
                  <a:srgbClr val="FF0000"/>
                </a:solidFill>
              </a:rPr>
              <a:t>victims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domestic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violence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get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counselling</a:t>
            </a:r>
            <a:r>
              <a:rPr lang="pt-PT" sz="2800" b="1" dirty="0" smtClean="0">
                <a:solidFill>
                  <a:srgbClr val="FF0000"/>
                </a:solidFill>
              </a:rPr>
              <a:t>? </a:t>
            </a:r>
            <a:endParaRPr lang="pt-PT" sz="2800" b="1" dirty="0">
              <a:solidFill>
                <a:srgbClr val="FF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07904" y="1415635"/>
            <a:ext cx="5328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course</a:t>
            </a:r>
            <a:r>
              <a:rPr lang="pt-PT" sz="2800" b="1" dirty="0" smtClean="0">
                <a:solidFill>
                  <a:srgbClr val="FF0000"/>
                </a:solidFill>
              </a:rPr>
              <a:t>!</a:t>
            </a:r>
          </a:p>
          <a:p>
            <a:endParaRPr lang="pt-PT" sz="2800" b="1" dirty="0">
              <a:solidFill>
                <a:srgbClr val="FF0000"/>
              </a:solidFill>
            </a:endParaRPr>
          </a:p>
          <a:p>
            <a:r>
              <a:rPr lang="pt-PT" sz="2800" b="1" dirty="0" err="1" smtClean="0">
                <a:solidFill>
                  <a:srgbClr val="FF0000"/>
                </a:solidFill>
              </a:rPr>
              <a:t>Everybody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said</a:t>
            </a:r>
            <a:r>
              <a:rPr lang="pt-PT" sz="2800" b="1" dirty="0" smtClean="0">
                <a:solidFill>
                  <a:srgbClr val="FF0000"/>
                </a:solidFill>
              </a:rPr>
              <a:t> YES!</a:t>
            </a:r>
            <a:endParaRPr lang="pt-PT" sz="2800" b="1" dirty="0" smtClean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4869160"/>
            <a:ext cx="91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This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result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reflects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understanding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consequences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domestic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violence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go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way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beyond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see</a:t>
            </a:r>
            <a:r>
              <a:rPr lang="pt-PT" sz="2800" b="1" dirty="0" smtClean="0">
                <a:solidFill>
                  <a:srgbClr val="FF0000"/>
                </a:solidFill>
              </a:rPr>
              <a:t>…</a:t>
            </a:r>
            <a:endParaRPr lang="pt-PT" sz="2800" b="1" dirty="0">
              <a:solidFill>
                <a:srgbClr val="FF0000"/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42747"/>
            <a:ext cx="3096343" cy="34552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834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Conclusions</a:t>
            </a:r>
            <a:r>
              <a:rPr lang="pt-PT" sz="2800" b="1" dirty="0" smtClean="0">
                <a:solidFill>
                  <a:srgbClr val="FF0000"/>
                </a:solidFill>
              </a:rPr>
              <a:t>:</a:t>
            </a:r>
            <a:endParaRPr lang="pt-PT" sz="2800" b="1" dirty="0" smtClean="0">
              <a:solidFill>
                <a:srgbClr val="FF0000"/>
              </a:solidFill>
            </a:endParaRPr>
          </a:p>
          <a:p>
            <a:endParaRPr lang="pt-PT" sz="2800" b="1" dirty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r>
              <a:rPr lang="pt-PT" sz="2800" b="1" dirty="0" smtClean="0">
                <a:solidFill>
                  <a:srgbClr val="FF0000"/>
                </a:solidFill>
              </a:rPr>
              <a:t>Portuguese </a:t>
            </a:r>
            <a:r>
              <a:rPr lang="pt-PT" sz="2800" b="1" dirty="0" err="1" smtClean="0">
                <a:solidFill>
                  <a:srgbClr val="FF0000"/>
                </a:solidFill>
              </a:rPr>
              <a:t>society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has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grown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aware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gender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equality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trying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gradually</a:t>
            </a:r>
            <a:r>
              <a:rPr lang="pt-PT" sz="2800" b="1" dirty="0" smtClean="0">
                <a:solidFill>
                  <a:srgbClr val="FF0000"/>
                </a:solidFill>
              </a:rPr>
              <a:t> to </a:t>
            </a:r>
            <a:r>
              <a:rPr lang="pt-PT" sz="2800" b="1" dirty="0" err="1" smtClean="0">
                <a:solidFill>
                  <a:srgbClr val="FF0000"/>
                </a:solidFill>
              </a:rPr>
              <a:t>transport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evolution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into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household</a:t>
            </a:r>
            <a:r>
              <a:rPr lang="pt-PT" sz="2800" b="1" dirty="0" smtClean="0">
                <a:solidFill>
                  <a:srgbClr val="FF0000"/>
                </a:solidFill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pt-PT" sz="2800" b="1" dirty="0" err="1" smtClean="0">
                <a:solidFill>
                  <a:srgbClr val="FF0000"/>
                </a:solidFill>
              </a:rPr>
              <a:t>Even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though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women</a:t>
            </a:r>
            <a:r>
              <a:rPr lang="pt-PT" sz="2800" b="1" dirty="0" smtClean="0">
                <a:solidFill>
                  <a:srgbClr val="FF0000"/>
                </a:solidFill>
              </a:rPr>
              <a:t> are </a:t>
            </a:r>
            <a:r>
              <a:rPr lang="pt-PT" sz="2800" b="1" dirty="0" err="1" smtClean="0">
                <a:solidFill>
                  <a:srgbClr val="FF0000"/>
                </a:solidFill>
              </a:rPr>
              <a:t>still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perceived</a:t>
            </a:r>
            <a:r>
              <a:rPr lang="pt-PT" sz="2800" b="1" dirty="0" smtClean="0">
                <a:solidFill>
                  <a:srgbClr val="FF0000"/>
                </a:solidFill>
              </a:rPr>
              <a:t> as more </a:t>
            </a:r>
            <a:r>
              <a:rPr lang="pt-PT" sz="2800" b="1" dirty="0" err="1" smtClean="0">
                <a:solidFill>
                  <a:srgbClr val="FF0000"/>
                </a:solidFill>
              </a:rPr>
              <a:t>responsible</a:t>
            </a:r>
            <a:r>
              <a:rPr lang="pt-PT" sz="2800" b="1" dirty="0" smtClean="0">
                <a:solidFill>
                  <a:srgbClr val="FF0000"/>
                </a:solidFill>
              </a:rPr>
              <a:t> for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chores </a:t>
            </a:r>
            <a:r>
              <a:rPr lang="pt-PT" sz="2800" b="1" dirty="0" err="1" smtClean="0">
                <a:solidFill>
                  <a:srgbClr val="FF0000"/>
                </a:solidFill>
              </a:rPr>
              <a:t>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home</a:t>
            </a:r>
            <a:r>
              <a:rPr lang="pt-PT" sz="2800" b="1" dirty="0" smtClean="0">
                <a:solidFill>
                  <a:srgbClr val="FF0000"/>
                </a:solidFill>
              </a:rPr>
              <a:t>, </a:t>
            </a:r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are </a:t>
            </a:r>
            <a:r>
              <a:rPr lang="pt-PT" sz="2800" b="1" dirty="0" err="1" smtClean="0">
                <a:solidFill>
                  <a:srgbClr val="FF0000"/>
                </a:solidFill>
              </a:rPr>
              <a:t>perceiving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division</a:t>
            </a:r>
            <a:r>
              <a:rPr lang="pt-PT" sz="2800" b="1" dirty="0" smtClean="0">
                <a:solidFill>
                  <a:srgbClr val="FF0000"/>
                </a:solidFill>
              </a:rPr>
              <a:t> as </a:t>
            </a:r>
            <a:r>
              <a:rPr lang="pt-PT" sz="2800" b="1" dirty="0" err="1" smtClean="0">
                <a:solidFill>
                  <a:srgbClr val="FF0000"/>
                </a:solidFill>
              </a:rPr>
              <a:t>something</a:t>
            </a:r>
            <a:r>
              <a:rPr lang="pt-PT" sz="2800" b="1" dirty="0" smtClean="0">
                <a:solidFill>
                  <a:srgbClr val="FF0000"/>
                </a:solidFill>
              </a:rPr>
              <a:t> natural </a:t>
            </a:r>
            <a:r>
              <a:rPr lang="pt-PT" sz="2800" b="1" dirty="0" err="1" smtClean="0">
                <a:solidFill>
                  <a:srgbClr val="FF0000"/>
                </a:solidFill>
              </a:rPr>
              <a:t>rather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imposed</a:t>
            </a:r>
            <a:r>
              <a:rPr lang="pt-PT" sz="2800" b="1" dirty="0" smtClean="0">
                <a:solidFill>
                  <a:srgbClr val="FF0000"/>
                </a:solidFill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are </a:t>
            </a:r>
            <a:r>
              <a:rPr lang="pt-PT" sz="2800" b="1" dirty="0" err="1" smtClean="0">
                <a:solidFill>
                  <a:srgbClr val="FF0000"/>
                </a:solidFill>
              </a:rPr>
              <a:t>embracing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parenthood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family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life</a:t>
            </a:r>
            <a:r>
              <a:rPr lang="pt-PT" sz="2800" b="1" dirty="0" smtClean="0">
                <a:solidFill>
                  <a:srgbClr val="FF0000"/>
                </a:solidFill>
              </a:rPr>
              <a:t> as </a:t>
            </a:r>
            <a:r>
              <a:rPr lang="pt-PT" sz="2800" b="1" dirty="0" err="1" smtClean="0">
                <a:solidFill>
                  <a:srgbClr val="FF0000"/>
                </a:solidFill>
              </a:rPr>
              <a:t>part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their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routine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not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something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exclusively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female</a:t>
            </a:r>
            <a:r>
              <a:rPr lang="pt-PT" sz="2800" b="1" dirty="0" smtClean="0">
                <a:solidFill>
                  <a:srgbClr val="FF0000"/>
                </a:solidFill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pt-PT" sz="2800" b="1" dirty="0" err="1" smtClean="0">
                <a:solidFill>
                  <a:srgbClr val="FF0000"/>
                </a:solidFill>
              </a:rPr>
              <a:t>Domestic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violence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 a ‘</a:t>
            </a:r>
            <a:r>
              <a:rPr lang="pt-PT" sz="2800" b="1" dirty="0" err="1" smtClean="0">
                <a:solidFill>
                  <a:srgbClr val="FF0000"/>
                </a:solidFill>
              </a:rPr>
              <a:t>bad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weed</a:t>
            </a:r>
            <a:r>
              <a:rPr lang="pt-PT" sz="2800" b="1" dirty="0" smtClean="0">
                <a:solidFill>
                  <a:srgbClr val="FF0000"/>
                </a:solidFill>
              </a:rPr>
              <a:t>’ in </a:t>
            </a:r>
            <a:r>
              <a:rPr lang="pt-PT" sz="2800" b="1" dirty="0" err="1" smtClean="0">
                <a:solidFill>
                  <a:srgbClr val="FF0000"/>
                </a:solidFill>
              </a:rPr>
              <a:t>personal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relationships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should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eradicated</a:t>
            </a:r>
            <a:r>
              <a:rPr lang="pt-PT" sz="2800" b="1" dirty="0" smtClean="0">
                <a:solidFill>
                  <a:srgbClr val="FF0000"/>
                </a:solidFill>
              </a:rPr>
              <a:t>.</a:t>
            </a:r>
            <a:endParaRPr lang="pt-P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5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survey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was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applied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electronically</a:t>
            </a:r>
            <a:r>
              <a:rPr lang="pt-PT" sz="2800" b="1" dirty="0" smtClean="0">
                <a:solidFill>
                  <a:srgbClr val="FF0000"/>
                </a:solidFill>
              </a:rPr>
              <a:t> to 50 </a:t>
            </a:r>
            <a:r>
              <a:rPr lang="pt-PT" sz="2800" b="1" dirty="0" err="1" smtClean="0">
                <a:solidFill>
                  <a:srgbClr val="FF0000"/>
                </a:solidFill>
              </a:rPr>
              <a:t>people</a:t>
            </a:r>
            <a:r>
              <a:rPr lang="pt-PT" sz="2800" b="1" dirty="0" smtClean="0">
                <a:solidFill>
                  <a:srgbClr val="FF0000"/>
                </a:solidFill>
              </a:rPr>
              <a:t>,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different</a:t>
            </a:r>
            <a:r>
              <a:rPr lang="pt-PT" sz="2800" b="1" dirty="0" smtClean="0">
                <a:solidFill>
                  <a:srgbClr val="FF0000"/>
                </a:solidFill>
              </a:rPr>
              <a:t> ages, in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first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two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months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2019</a:t>
            </a:r>
          </a:p>
          <a:p>
            <a:endParaRPr lang="pt-PT" sz="2800" b="1" dirty="0">
              <a:solidFill>
                <a:srgbClr val="FF0000"/>
              </a:solidFill>
            </a:endParaRPr>
          </a:p>
          <a:p>
            <a:endParaRPr lang="pt-PT" sz="2800" b="1" dirty="0" smtClean="0">
              <a:solidFill>
                <a:srgbClr val="FF0000"/>
              </a:solidFill>
            </a:endParaRPr>
          </a:p>
          <a:p>
            <a:endParaRPr lang="pt-PT" sz="2800" b="1" dirty="0">
              <a:solidFill>
                <a:srgbClr val="FF0000"/>
              </a:solidFill>
            </a:endParaRPr>
          </a:p>
          <a:p>
            <a:r>
              <a:rPr lang="pt-PT" sz="2800" b="1" dirty="0" err="1" smtClean="0">
                <a:solidFill>
                  <a:srgbClr val="FF0000"/>
                </a:solidFill>
              </a:rPr>
              <a:t>These</a:t>
            </a:r>
            <a:r>
              <a:rPr lang="pt-PT" sz="2800" b="1" dirty="0" smtClean="0">
                <a:solidFill>
                  <a:srgbClr val="FF0000"/>
                </a:solidFill>
              </a:rPr>
              <a:t> are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results</a:t>
            </a:r>
            <a:r>
              <a:rPr lang="pt-PT" sz="2800" b="1" dirty="0" smtClean="0">
                <a:solidFill>
                  <a:srgbClr val="FF0000"/>
                </a:solidFill>
              </a:rPr>
              <a:t>:</a:t>
            </a:r>
            <a:endParaRPr lang="pt-PT" sz="2800" b="1" dirty="0">
              <a:solidFill>
                <a:srgbClr val="FF0000"/>
              </a:solidFill>
            </a:endParaRPr>
          </a:p>
        </p:txBody>
      </p:sp>
      <p:pic>
        <p:nvPicPr>
          <p:cNvPr id="6" name="Picture 4" descr="https://twinspace.etwinning.net/files/collabspace/2/42/342/70342/images/bbd615b4_o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898" y="2276872"/>
            <a:ext cx="38195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77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first</a:t>
            </a:r>
            <a:r>
              <a:rPr lang="pt-PT" sz="2800" b="1" dirty="0" smtClean="0">
                <a:solidFill>
                  <a:srgbClr val="FF0000"/>
                </a:solidFill>
              </a:rPr>
              <a:t> set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questions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had</a:t>
            </a:r>
            <a:r>
              <a:rPr lang="pt-PT" sz="2800" b="1" dirty="0" smtClean="0">
                <a:solidFill>
                  <a:srgbClr val="FF0000"/>
                </a:solidFill>
              </a:rPr>
              <a:t> to do </a:t>
            </a:r>
            <a:r>
              <a:rPr lang="pt-PT" sz="2800" b="1" dirty="0" err="1" smtClean="0">
                <a:solidFill>
                  <a:srgbClr val="FF0000"/>
                </a:solidFill>
              </a:rPr>
              <a:t>with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household</a:t>
            </a:r>
            <a:r>
              <a:rPr lang="pt-PT" sz="2800" b="1" dirty="0" smtClean="0">
                <a:solidFill>
                  <a:srgbClr val="FF0000"/>
                </a:solidFill>
              </a:rPr>
              <a:t> chores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their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division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each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house</a:t>
            </a:r>
            <a:r>
              <a:rPr lang="pt-PT" sz="2800" b="1" dirty="0" smtClean="0">
                <a:solidFill>
                  <a:srgbClr val="FF0000"/>
                </a:solidFill>
              </a:rPr>
              <a:t>.</a:t>
            </a:r>
          </a:p>
          <a:p>
            <a:endParaRPr lang="pt-PT" sz="2800" b="1" dirty="0">
              <a:solidFill>
                <a:srgbClr val="FF0000"/>
              </a:solidFill>
            </a:endParaRPr>
          </a:p>
          <a:p>
            <a:r>
              <a:rPr lang="pt-PT" sz="2800" b="1" dirty="0" err="1" smtClean="0">
                <a:solidFill>
                  <a:srgbClr val="FF0000"/>
                </a:solidFill>
              </a:rPr>
              <a:t>Traditionally</a:t>
            </a:r>
            <a:r>
              <a:rPr lang="pt-PT" sz="2800" b="1" dirty="0" smtClean="0">
                <a:solidFill>
                  <a:srgbClr val="FF0000"/>
                </a:solidFill>
              </a:rPr>
              <a:t>, </a:t>
            </a:r>
            <a:r>
              <a:rPr lang="pt-PT" sz="2800" b="1" dirty="0" err="1" smtClean="0">
                <a:solidFill>
                  <a:srgbClr val="FF0000"/>
                </a:solidFill>
              </a:rPr>
              <a:t>society</a:t>
            </a:r>
            <a:r>
              <a:rPr lang="pt-PT" sz="2800" b="1" dirty="0" smtClean="0">
                <a:solidFill>
                  <a:srgbClr val="FF0000"/>
                </a:solidFill>
              </a:rPr>
              <a:t> ‘</a:t>
            </a:r>
            <a:r>
              <a:rPr lang="pt-PT" sz="2800" b="1" dirty="0" err="1" smtClean="0">
                <a:solidFill>
                  <a:srgbClr val="FF0000"/>
                </a:solidFill>
              </a:rPr>
              <a:t>assigned</a:t>
            </a:r>
            <a:r>
              <a:rPr lang="pt-PT" sz="2800" b="1" dirty="0" smtClean="0">
                <a:solidFill>
                  <a:srgbClr val="FF0000"/>
                </a:solidFill>
              </a:rPr>
              <a:t>’ </a:t>
            </a:r>
            <a:r>
              <a:rPr lang="pt-PT" sz="2800" b="1" dirty="0" err="1" smtClean="0">
                <a:solidFill>
                  <a:srgbClr val="FF0000"/>
                </a:solidFill>
              </a:rPr>
              <a:t>these</a:t>
            </a:r>
            <a:r>
              <a:rPr lang="pt-PT" sz="2800" b="1" dirty="0" smtClean="0">
                <a:solidFill>
                  <a:srgbClr val="FF0000"/>
                </a:solidFill>
              </a:rPr>
              <a:t> roles to </a:t>
            </a:r>
            <a:r>
              <a:rPr lang="pt-PT" sz="2800" b="1" dirty="0" err="1" smtClean="0">
                <a:solidFill>
                  <a:srgbClr val="FF0000"/>
                </a:solidFill>
              </a:rPr>
              <a:t>women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even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after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had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started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working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outside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houses</a:t>
            </a:r>
            <a:r>
              <a:rPr lang="pt-PT" sz="2800" b="1" dirty="0" smtClean="0">
                <a:solidFill>
                  <a:srgbClr val="FF0000"/>
                </a:solidFill>
              </a:rPr>
              <a:t>.</a:t>
            </a:r>
          </a:p>
          <a:p>
            <a:endParaRPr lang="pt-PT" sz="2800" b="1" dirty="0">
              <a:solidFill>
                <a:srgbClr val="FF0000"/>
              </a:solidFill>
            </a:endParaRPr>
          </a:p>
          <a:p>
            <a:endParaRPr lang="pt-PT" sz="2800" b="1" dirty="0" smtClean="0">
              <a:solidFill>
                <a:srgbClr val="FF0000"/>
              </a:solidFill>
            </a:endParaRPr>
          </a:p>
          <a:p>
            <a:r>
              <a:rPr lang="pt-PT" sz="2800" b="1" dirty="0" smtClean="0">
                <a:solidFill>
                  <a:srgbClr val="FF0000"/>
                </a:solidFill>
              </a:rPr>
              <a:t>Is </a:t>
            </a:r>
            <a:r>
              <a:rPr lang="pt-PT" sz="2800" b="1" dirty="0" err="1" smtClean="0">
                <a:solidFill>
                  <a:srgbClr val="FF0000"/>
                </a:solidFill>
              </a:rPr>
              <a:t>this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social </a:t>
            </a:r>
            <a:r>
              <a:rPr lang="pt-PT" sz="2800" b="1" dirty="0" err="1" smtClean="0">
                <a:solidFill>
                  <a:srgbClr val="FF0000"/>
                </a:solidFill>
              </a:rPr>
              <a:t>aspect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have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moment</a:t>
            </a:r>
            <a:r>
              <a:rPr lang="pt-PT" sz="2800" b="1" dirty="0" smtClean="0">
                <a:solidFill>
                  <a:srgbClr val="FF0000"/>
                </a:solidFill>
              </a:rPr>
              <a:t>?</a:t>
            </a:r>
          </a:p>
          <a:p>
            <a:endParaRPr lang="pt-PT" sz="2800" b="1" dirty="0">
              <a:solidFill>
                <a:srgbClr val="FF0000"/>
              </a:solidFill>
            </a:endParaRPr>
          </a:p>
          <a:p>
            <a:endParaRPr lang="pt-PT" sz="2800" b="1" dirty="0" smtClean="0">
              <a:solidFill>
                <a:srgbClr val="FF0000"/>
              </a:solidFill>
            </a:endParaRPr>
          </a:p>
          <a:p>
            <a:r>
              <a:rPr lang="pt-PT" sz="2800" b="1" dirty="0" err="1" smtClean="0">
                <a:solidFill>
                  <a:srgbClr val="FF0000"/>
                </a:solidFill>
              </a:rPr>
              <a:t>Let’s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check</a:t>
            </a:r>
            <a:r>
              <a:rPr lang="pt-PT" sz="2800" b="1" dirty="0" smtClean="0">
                <a:solidFill>
                  <a:srgbClr val="FF0000"/>
                </a:solidFill>
              </a:rPr>
              <a:t>!</a:t>
            </a:r>
            <a:endParaRPr lang="pt-P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6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</a:rPr>
              <a:t>1. </a:t>
            </a:r>
            <a:r>
              <a:rPr lang="pt-PT" sz="2800" b="1" dirty="0" err="1" smtClean="0">
                <a:solidFill>
                  <a:srgbClr val="FF0000"/>
                </a:solidFill>
              </a:rPr>
              <a:t>Who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person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who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usually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responsible</a:t>
            </a:r>
            <a:r>
              <a:rPr lang="pt-PT" sz="2800" b="1" dirty="0" smtClean="0">
                <a:solidFill>
                  <a:srgbClr val="FF0000"/>
                </a:solidFill>
              </a:rPr>
              <a:t> for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household</a:t>
            </a:r>
            <a:r>
              <a:rPr lang="pt-PT" sz="2800" b="1" dirty="0" smtClean="0">
                <a:solidFill>
                  <a:srgbClr val="FF0000"/>
                </a:solidFill>
              </a:rPr>
              <a:t> chores? </a:t>
            </a:r>
            <a:endParaRPr lang="pt-PT" sz="2800" b="1" dirty="0">
              <a:solidFill>
                <a:srgbClr val="FF0000"/>
              </a:solidFill>
            </a:endParaRPr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71" y="1844824"/>
            <a:ext cx="3071701" cy="28083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3635896" y="2333198"/>
            <a:ext cx="52565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large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majority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respondents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answered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both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parents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usually</a:t>
            </a:r>
            <a:r>
              <a:rPr lang="pt-PT" sz="2800" b="1" dirty="0" smtClean="0">
                <a:solidFill>
                  <a:srgbClr val="FF0000"/>
                </a:solidFill>
              </a:rPr>
              <a:t> do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chores </a:t>
            </a:r>
            <a:r>
              <a:rPr lang="pt-PT" sz="2800" b="1" dirty="0" err="1" smtClean="0">
                <a:solidFill>
                  <a:srgbClr val="FF0000"/>
                </a:solidFill>
              </a:rPr>
              <a:t>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home</a:t>
            </a:r>
            <a:endParaRPr lang="pt-PT" sz="2800" b="1" dirty="0" smtClean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48760" y="4869160"/>
            <a:ext cx="8543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This</a:t>
            </a:r>
            <a:r>
              <a:rPr lang="pt-PT" sz="2800" b="1" dirty="0" smtClean="0">
                <a:solidFill>
                  <a:srgbClr val="FF0000"/>
                </a:solidFill>
              </a:rPr>
              <a:t> shows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there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has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been</a:t>
            </a:r>
            <a:r>
              <a:rPr lang="pt-PT" sz="2800" b="1" dirty="0" smtClean="0">
                <a:solidFill>
                  <a:srgbClr val="FF0000"/>
                </a:solidFill>
              </a:rPr>
              <a:t> a </a:t>
            </a:r>
            <a:r>
              <a:rPr lang="pt-PT" sz="2800" b="1" dirty="0" err="1" smtClean="0">
                <a:solidFill>
                  <a:srgbClr val="FF0000"/>
                </a:solidFill>
              </a:rPr>
              <a:t>great</a:t>
            </a:r>
            <a:r>
              <a:rPr lang="pt-PT" sz="2800" b="1" dirty="0">
                <a:solidFill>
                  <a:srgbClr val="FF0000"/>
                </a:solidFill>
              </a:rPr>
              <a:t> </a:t>
            </a:r>
            <a:r>
              <a:rPr lang="pt-PT" sz="2800" b="1" dirty="0" smtClean="0">
                <a:solidFill>
                  <a:srgbClr val="FF0000"/>
                </a:solidFill>
              </a:rPr>
              <a:t>cultural </a:t>
            </a:r>
            <a:r>
              <a:rPr lang="pt-PT" sz="2800" b="1" dirty="0" err="1" smtClean="0">
                <a:solidFill>
                  <a:srgbClr val="FF0000"/>
                </a:solidFill>
              </a:rPr>
              <a:t>shift</a:t>
            </a:r>
            <a:r>
              <a:rPr lang="pt-PT" sz="2800" b="1" dirty="0" smtClean="0">
                <a:solidFill>
                  <a:srgbClr val="FF0000"/>
                </a:solidFill>
              </a:rPr>
              <a:t> in </a:t>
            </a:r>
            <a:r>
              <a:rPr lang="pt-PT" sz="2800" b="1" dirty="0" err="1" smtClean="0">
                <a:solidFill>
                  <a:srgbClr val="FF0000"/>
                </a:solidFill>
              </a:rPr>
              <a:t>this</a:t>
            </a:r>
            <a:r>
              <a:rPr lang="pt-PT" sz="2800" b="1" dirty="0" smtClean="0">
                <a:solidFill>
                  <a:srgbClr val="FF0000"/>
                </a:solidFill>
              </a:rPr>
              <a:t> particular </a:t>
            </a:r>
            <a:r>
              <a:rPr lang="pt-PT" sz="2800" b="1" dirty="0" err="1" smtClean="0">
                <a:solidFill>
                  <a:srgbClr val="FF0000"/>
                </a:solidFill>
              </a:rPr>
              <a:t>aspect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have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assuming</a:t>
            </a:r>
            <a:r>
              <a:rPr lang="pt-PT" sz="2800" b="1" dirty="0" smtClean="0">
                <a:solidFill>
                  <a:srgbClr val="FF0000"/>
                </a:solidFill>
              </a:rPr>
              <a:t> a more </a:t>
            </a:r>
            <a:r>
              <a:rPr lang="pt-PT" sz="2800" b="1" dirty="0" err="1" smtClean="0">
                <a:solidFill>
                  <a:srgbClr val="FF0000"/>
                </a:solidFill>
              </a:rPr>
              <a:t>relevant</a:t>
            </a:r>
            <a:r>
              <a:rPr lang="pt-PT" sz="2800" b="1" dirty="0" smtClean="0">
                <a:solidFill>
                  <a:srgbClr val="FF0000"/>
                </a:solidFill>
              </a:rPr>
              <a:t> role in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domestic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sphere</a:t>
            </a:r>
            <a:endParaRPr lang="pt-P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9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</a:rPr>
              <a:t>2. Do </a:t>
            </a:r>
            <a:r>
              <a:rPr lang="pt-PT" sz="2800" b="1" dirty="0" err="1" smtClean="0">
                <a:solidFill>
                  <a:srgbClr val="FF0000"/>
                </a:solidFill>
              </a:rPr>
              <a:t>you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think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should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help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women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doing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household</a:t>
            </a:r>
            <a:r>
              <a:rPr lang="pt-PT" sz="2800" b="1" dirty="0" smtClean="0">
                <a:solidFill>
                  <a:srgbClr val="FF0000"/>
                </a:solidFill>
              </a:rPr>
              <a:t> chores? </a:t>
            </a:r>
            <a:endParaRPr lang="pt-PT" sz="2800" b="1" dirty="0">
              <a:solidFill>
                <a:srgbClr val="FF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635896" y="2333198"/>
            <a:ext cx="52565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Almost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all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respondents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answered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should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help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doing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chores </a:t>
            </a:r>
            <a:r>
              <a:rPr lang="pt-PT" sz="2800" b="1" dirty="0" err="1" smtClean="0">
                <a:solidFill>
                  <a:srgbClr val="FF0000"/>
                </a:solidFill>
              </a:rPr>
              <a:t>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home</a:t>
            </a:r>
            <a:endParaRPr lang="pt-PT" sz="2800" b="1" dirty="0" smtClean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48760" y="4869160"/>
            <a:ext cx="8543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This</a:t>
            </a:r>
            <a:r>
              <a:rPr lang="pt-PT" sz="2800" b="1" dirty="0" smtClean="0">
                <a:solidFill>
                  <a:srgbClr val="FF0000"/>
                </a:solidFill>
              </a:rPr>
              <a:t> shows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in </a:t>
            </a:r>
            <a:r>
              <a:rPr lang="pt-PT" sz="2800" b="1" dirty="0" err="1" smtClean="0">
                <a:solidFill>
                  <a:srgbClr val="FF0000"/>
                </a:solidFill>
              </a:rPr>
              <a:t>terms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mentality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there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has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been</a:t>
            </a:r>
            <a:r>
              <a:rPr lang="pt-PT" sz="2800" b="1" dirty="0" smtClean="0">
                <a:solidFill>
                  <a:srgbClr val="FF0000"/>
                </a:solidFill>
              </a:rPr>
              <a:t> a </a:t>
            </a:r>
            <a:r>
              <a:rPr lang="pt-PT" sz="2800" b="1" dirty="0" err="1" smtClean="0">
                <a:solidFill>
                  <a:srgbClr val="FF0000"/>
                </a:solidFill>
              </a:rPr>
              <a:t>huge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evolution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are no </a:t>
            </a:r>
            <a:r>
              <a:rPr lang="pt-PT" sz="2800" b="1" dirty="0" err="1" smtClean="0">
                <a:solidFill>
                  <a:srgbClr val="FF0000"/>
                </a:solidFill>
              </a:rPr>
              <a:t>longer</a:t>
            </a:r>
            <a:r>
              <a:rPr lang="pt-PT" sz="2800" b="1" dirty="0" smtClean="0">
                <a:solidFill>
                  <a:srgbClr val="FF0000"/>
                </a:solidFill>
              </a:rPr>
              <a:t> ‘</a:t>
            </a:r>
            <a:r>
              <a:rPr lang="pt-PT" sz="2800" b="1" dirty="0" err="1" smtClean="0">
                <a:solidFill>
                  <a:srgbClr val="FF0000"/>
                </a:solidFill>
              </a:rPr>
              <a:t>forbidden</a:t>
            </a:r>
            <a:r>
              <a:rPr lang="pt-PT" sz="2800" b="1" dirty="0" smtClean="0">
                <a:solidFill>
                  <a:srgbClr val="FF0000"/>
                </a:solidFill>
              </a:rPr>
              <a:t>’ to do </a:t>
            </a:r>
            <a:r>
              <a:rPr lang="pt-PT" sz="2800" b="1" dirty="0" err="1" smtClean="0">
                <a:solidFill>
                  <a:srgbClr val="FF0000"/>
                </a:solidFill>
              </a:rPr>
              <a:t>domestic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work</a:t>
            </a:r>
            <a:endParaRPr lang="pt-PT" sz="2800" b="1" dirty="0">
              <a:solidFill>
                <a:srgbClr val="FF0000"/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60" y="1668274"/>
            <a:ext cx="2952328" cy="32008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882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</a:rPr>
              <a:t>3. </a:t>
            </a:r>
            <a:r>
              <a:rPr lang="pt-PT" sz="2800" b="1" dirty="0" err="1" smtClean="0">
                <a:solidFill>
                  <a:srgbClr val="FF0000"/>
                </a:solidFill>
              </a:rPr>
              <a:t>Which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household</a:t>
            </a:r>
            <a:r>
              <a:rPr lang="pt-PT" sz="2800" b="1" dirty="0" smtClean="0">
                <a:solidFill>
                  <a:srgbClr val="FF0000"/>
                </a:solidFill>
              </a:rPr>
              <a:t> chore do </a:t>
            </a:r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mostly</a:t>
            </a:r>
            <a:r>
              <a:rPr lang="pt-PT" sz="2800" b="1" dirty="0" smtClean="0">
                <a:solidFill>
                  <a:srgbClr val="FF0000"/>
                </a:solidFill>
              </a:rPr>
              <a:t> do? </a:t>
            </a:r>
            <a:endParaRPr lang="pt-PT" sz="2800" b="1" dirty="0">
              <a:solidFill>
                <a:srgbClr val="FF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635896" y="980728"/>
            <a:ext cx="52565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</a:rPr>
              <a:t>Can </a:t>
            </a:r>
            <a:r>
              <a:rPr lang="pt-PT" sz="2800" b="1" dirty="0" err="1" smtClean="0">
                <a:solidFill>
                  <a:srgbClr val="FF0000"/>
                </a:solidFill>
              </a:rPr>
              <a:t>you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guess</a:t>
            </a:r>
            <a:r>
              <a:rPr lang="pt-PT" sz="2800" b="1" dirty="0" smtClean="0">
                <a:solidFill>
                  <a:srgbClr val="FF0000"/>
                </a:solidFill>
              </a:rPr>
              <a:t>?</a:t>
            </a:r>
          </a:p>
          <a:p>
            <a:endParaRPr lang="pt-PT" sz="2800" b="1" dirty="0">
              <a:solidFill>
                <a:srgbClr val="FF0000"/>
              </a:solidFill>
            </a:endParaRPr>
          </a:p>
          <a:p>
            <a:r>
              <a:rPr lang="pt-PT" sz="2800" b="1" dirty="0" smtClean="0">
                <a:solidFill>
                  <a:srgbClr val="FF0000"/>
                </a:solidFill>
              </a:rPr>
              <a:t>¾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respondents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say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do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cooking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</a:p>
          <a:p>
            <a:endParaRPr lang="pt-PT" sz="2800" b="1" dirty="0">
              <a:solidFill>
                <a:srgbClr val="FF0000"/>
              </a:solidFill>
            </a:endParaRPr>
          </a:p>
          <a:p>
            <a:r>
              <a:rPr lang="pt-PT" sz="2800" b="1" dirty="0" err="1" smtClean="0">
                <a:solidFill>
                  <a:srgbClr val="FF0000"/>
                </a:solidFill>
              </a:rPr>
              <a:t>Nobody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said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took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care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clothes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only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one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did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ironing</a:t>
            </a:r>
            <a:endParaRPr lang="pt-PT" sz="2800" b="1" dirty="0" smtClean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48760" y="4869160"/>
            <a:ext cx="8543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are </a:t>
            </a:r>
            <a:r>
              <a:rPr lang="pt-PT" sz="2800" b="1" dirty="0" err="1" smtClean="0">
                <a:solidFill>
                  <a:srgbClr val="FF0000"/>
                </a:solidFill>
              </a:rPr>
              <a:t>becoming</a:t>
            </a:r>
            <a:r>
              <a:rPr lang="pt-PT" sz="2800" b="1" dirty="0" smtClean="0">
                <a:solidFill>
                  <a:srgbClr val="FF0000"/>
                </a:solidFill>
              </a:rPr>
              <a:t> more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more active </a:t>
            </a:r>
            <a:r>
              <a:rPr lang="pt-PT" sz="2800" b="1" dirty="0" err="1" smtClean="0">
                <a:solidFill>
                  <a:srgbClr val="FF0000"/>
                </a:solidFill>
              </a:rPr>
              <a:t>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home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are </a:t>
            </a:r>
            <a:r>
              <a:rPr lang="pt-PT" sz="2800" b="1" dirty="0" err="1" smtClean="0">
                <a:solidFill>
                  <a:srgbClr val="FF0000"/>
                </a:solidFill>
              </a:rPr>
              <a:t>doing</a:t>
            </a:r>
            <a:r>
              <a:rPr lang="pt-PT" sz="2800" b="1" dirty="0" smtClean="0">
                <a:solidFill>
                  <a:srgbClr val="FF0000"/>
                </a:solidFill>
              </a:rPr>
              <a:t> more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more chores…</a:t>
            </a:r>
            <a:r>
              <a:rPr lang="pt-PT" sz="2800" b="1" dirty="0" err="1" smtClean="0">
                <a:solidFill>
                  <a:srgbClr val="FF0000"/>
                </a:solidFill>
              </a:rPr>
              <a:t>next</a:t>
            </a:r>
            <a:r>
              <a:rPr lang="pt-PT" sz="2800" b="1" dirty="0" smtClean="0">
                <a:solidFill>
                  <a:srgbClr val="FF0000"/>
                </a:solidFill>
              </a:rPr>
              <a:t> step: </a:t>
            </a:r>
            <a:r>
              <a:rPr lang="pt-PT" sz="2800" b="1" dirty="0" err="1" smtClean="0">
                <a:solidFill>
                  <a:srgbClr val="FF0000"/>
                </a:solidFill>
              </a:rPr>
              <a:t>Clothes</a:t>
            </a:r>
            <a:r>
              <a:rPr lang="pt-PT" sz="2800" b="1" dirty="0" smtClean="0">
                <a:solidFill>
                  <a:srgbClr val="FF0000"/>
                </a:solidFill>
              </a:rPr>
              <a:t>! </a:t>
            </a:r>
            <a:r>
              <a:rPr lang="pt-PT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pt-PT" sz="2800" b="1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3096343" cy="3546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362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</a:rPr>
              <a:t>4. Do </a:t>
            </a:r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help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women</a:t>
            </a:r>
            <a:r>
              <a:rPr lang="pt-PT" sz="2800" b="1" dirty="0" smtClean="0">
                <a:solidFill>
                  <a:srgbClr val="FF0000"/>
                </a:solidFill>
              </a:rPr>
              <a:t> to take </a:t>
            </a:r>
            <a:r>
              <a:rPr lang="pt-PT" sz="2800" b="1" dirty="0" err="1" smtClean="0">
                <a:solidFill>
                  <a:srgbClr val="FF0000"/>
                </a:solidFill>
              </a:rPr>
              <a:t>care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children</a:t>
            </a:r>
            <a:r>
              <a:rPr lang="pt-PT" sz="2800" b="1" dirty="0" smtClean="0">
                <a:solidFill>
                  <a:srgbClr val="FF0000"/>
                </a:solidFill>
              </a:rPr>
              <a:t>? </a:t>
            </a:r>
            <a:endParaRPr lang="pt-PT" sz="2800" b="1" dirty="0">
              <a:solidFill>
                <a:srgbClr val="FF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635896" y="1398255"/>
            <a:ext cx="52565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course</a:t>
            </a:r>
            <a:r>
              <a:rPr lang="pt-PT" sz="2800" b="1" dirty="0" smtClean="0">
                <a:solidFill>
                  <a:srgbClr val="FF0000"/>
                </a:solidFill>
              </a:rPr>
              <a:t>!</a:t>
            </a:r>
          </a:p>
          <a:p>
            <a:endParaRPr lang="pt-PT" sz="2800" b="1" dirty="0">
              <a:solidFill>
                <a:srgbClr val="FF0000"/>
              </a:solidFill>
            </a:endParaRPr>
          </a:p>
          <a:p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our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respondents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say</a:t>
            </a:r>
            <a:r>
              <a:rPr lang="pt-PT" sz="2800" b="1" dirty="0" smtClean="0">
                <a:solidFill>
                  <a:srgbClr val="FF0000"/>
                </a:solidFill>
              </a:rPr>
              <a:t>…</a:t>
            </a:r>
            <a:r>
              <a:rPr lang="pt-PT" sz="2800" b="1" dirty="0" err="1" smtClean="0">
                <a:solidFill>
                  <a:srgbClr val="FF0000"/>
                </a:solidFill>
              </a:rPr>
              <a:t>but</a:t>
            </a:r>
            <a:r>
              <a:rPr lang="pt-PT" sz="2800" b="1" dirty="0" smtClean="0">
                <a:solidFill>
                  <a:srgbClr val="FF0000"/>
                </a:solidFill>
              </a:rPr>
              <a:t> a </a:t>
            </a:r>
            <a:r>
              <a:rPr lang="pt-PT" sz="2800" b="1" dirty="0" err="1" smtClean="0">
                <a:solidFill>
                  <a:srgbClr val="FF0000"/>
                </a:solidFill>
              </a:rPr>
              <a:t>small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proportion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still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says</a:t>
            </a:r>
            <a:r>
              <a:rPr lang="pt-PT" sz="2800" b="1" dirty="0" smtClean="0">
                <a:solidFill>
                  <a:srgbClr val="FF0000"/>
                </a:solidFill>
              </a:rPr>
              <a:t> no!!!!!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48760" y="4869160"/>
            <a:ext cx="8543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Men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have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become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aware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also</a:t>
            </a:r>
            <a:r>
              <a:rPr lang="pt-PT" sz="2800" b="1" dirty="0" smtClean="0">
                <a:solidFill>
                  <a:srgbClr val="FF0000"/>
                </a:solidFill>
              </a:rPr>
              <a:t> play a </a:t>
            </a:r>
            <a:r>
              <a:rPr lang="pt-PT" sz="2800" b="1" dirty="0" err="1" smtClean="0">
                <a:solidFill>
                  <a:srgbClr val="FF0000"/>
                </a:solidFill>
              </a:rPr>
              <a:t>very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important</a:t>
            </a:r>
            <a:r>
              <a:rPr lang="pt-PT" sz="2800" b="1" dirty="0" smtClean="0">
                <a:solidFill>
                  <a:srgbClr val="FF0000"/>
                </a:solidFill>
              </a:rPr>
              <a:t> role as </a:t>
            </a:r>
            <a:r>
              <a:rPr lang="pt-PT" sz="2800" b="1" dirty="0" err="1" smtClean="0">
                <a:solidFill>
                  <a:srgbClr val="FF0000"/>
                </a:solidFill>
              </a:rPr>
              <a:t>parents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should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be</a:t>
            </a:r>
            <a:r>
              <a:rPr lang="pt-PT" sz="2800" b="1" dirty="0" smtClean="0">
                <a:solidFill>
                  <a:srgbClr val="FF0000"/>
                </a:solidFill>
              </a:rPr>
              <a:t> more </a:t>
            </a:r>
            <a:r>
              <a:rPr lang="pt-PT" sz="2800" b="1" dirty="0" err="1" smtClean="0">
                <a:solidFill>
                  <a:srgbClr val="FF0000"/>
                </a:solidFill>
              </a:rPr>
              <a:t>present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active in </a:t>
            </a:r>
            <a:r>
              <a:rPr lang="pt-PT" sz="2800" b="1" dirty="0" err="1" smtClean="0">
                <a:solidFill>
                  <a:srgbClr val="FF0000"/>
                </a:solidFill>
              </a:rPr>
              <a:t>their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children’s</a:t>
            </a:r>
            <a:r>
              <a:rPr lang="pt-PT" sz="2800" b="1" dirty="0" smtClean="0">
                <a:solidFill>
                  <a:srgbClr val="FF0000"/>
                </a:solidFill>
              </a:rPr>
              <a:t> lives </a:t>
            </a:r>
            <a:r>
              <a:rPr lang="pt-PT" sz="2800" b="1" dirty="0" err="1" smtClean="0">
                <a:solidFill>
                  <a:srgbClr val="FF0000"/>
                </a:solidFill>
              </a:rPr>
              <a:t>from</a:t>
            </a:r>
            <a:r>
              <a:rPr lang="pt-PT" sz="2800" b="1" dirty="0" smtClean="0">
                <a:solidFill>
                  <a:srgbClr val="FF0000"/>
                </a:solidFill>
              </a:rPr>
              <a:t> a </a:t>
            </a:r>
            <a:r>
              <a:rPr lang="pt-PT" sz="2800" b="1" dirty="0" err="1" smtClean="0">
                <a:solidFill>
                  <a:srgbClr val="FF0000"/>
                </a:solidFill>
              </a:rPr>
              <a:t>very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young</a:t>
            </a:r>
            <a:r>
              <a:rPr lang="pt-PT" sz="2800" b="1" dirty="0" smtClean="0">
                <a:solidFill>
                  <a:srgbClr val="FF0000"/>
                </a:solidFill>
              </a:rPr>
              <a:t> age…</a:t>
            </a:r>
            <a:endParaRPr lang="pt-PT" sz="2800" b="1" dirty="0">
              <a:solidFill>
                <a:srgbClr val="FF0000"/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00" y="836712"/>
            <a:ext cx="3422295" cy="3560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088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second</a:t>
            </a:r>
            <a:r>
              <a:rPr lang="pt-PT" sz="2800" b="1" dirty="0" smtClean="0">
                <a:solidFill>
                  <a:srgbClr val="FF0000"/>
                </a:solidFill>
              </a:rPr>
              <a:t> set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questions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deals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with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issue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marriage</a:t>
            </a:r>
            <a:r>
              <a:rPr lang="pt-PT" sz="2800" b="1" dirty="0" smtClean="0">
                <a:solidFill>
                  <a:srgbClr val="FF0000"/>
                </a:solidFill>
              </a:rPr>
              <a:t>, </a:t>
            </a:r>
            <a:r>
              <a:rPr lang="pt-PT" sz="2800" b="1" dirty="0" err="1" smtClean="0">
                <a:solidFill>
                  <a:srgbClr val="FF0000"/>
                </a:solidFill>
              </a:rPr>
              <a:t>relationships</a:t>
            </a:r>
            <a:r>
              <a:rPr lang="pt-PT" sz="2800" b="1" dirty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health</a:t>
            </a:r>
            <a:endParaRPr lang="pt-PT" sz="2800" b="1" dirty="0" smtClean="0">
              <a:solidFill>
                <a:srgbClr val="FF0000"/>
              </a:solidFill>
            </a:endParaRPr>
          </a:p>
          <a:p>
            <a:endParaRPr lang="pt-PT" sz="2800" b="1" dirty="0">
              <a:solidFill>
                <a:srgbClr val="FF0000"/>
              </a:solidFill>
            </a:endParaRPr>
          </a:p>
          <a:p>
            <a:r>
              <a:rPr lang="pt-PT" sz="2800" b="1" dirty="0" err="1" smtClean="0">
                <a:solidFill>
                  <a:srgbClr val="FF0000"/>
                </a:solidFill>
              </a:rPr>
              <a:t>We</a:t>
            </a:r>
            <a:r>
              <a:rPr lang="pt-PT" sz="2800" b="1" dirty="0" smtClean="0">
                <a:solidFill>
                  <a:srgbClr val="FF0000"/>
                </a:solidFill>
              </a:rPr>
              <a:t> live in a </a:t>
            </a:r>
            <a:r>
              <a:rPr lang="pt-PT" sz="2800" b="1" dirty="0" err="1" smtClean="0">
                <a:solidFill>
                  <a:srgbClr val="FF0000"/>
                </a:solidFill>
              </a:rPr>
              <a:t>world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where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information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tip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our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fingers</a:t>
            </a:r>
            <a:r>
              <a:rPr lang="pt-PT" sz="2800" b="1" dirty="0" smtClean="0">
                <a:solidFill>
                  <a:srgbClr val="FF0000"/>
                </a:solidFill>
              </a:rPr>
              <a:t>: </a:t>
            </a:r>
            <a:r>
              <a:rPr lang="pt-PT" sz="2800" b="1" dirty="0" err="1" smtClean="0">
                <a:solidFill>
                  <a:srgbClr val="FF0000"/>
                </a:solidFill>
              </a:rPr>
              <a:t>we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have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access</a:t>
            </a:r>
            <a:r>
              <a:rPr lang="pt-PT" sz="2800" b="1" dirty="0" smtClean="0">
                <a:solidFill>
                  <a:srgbClr val="FF0000"/>
                </a:solidFill>
              </a:rPr>
              <a:t> to </a:t>
            </a:r>
            <a:r>
              <a:rPr lang="pt-PT" sz="2800" b="1" dirty="0" err="1" smtClean="0">
                <a:solidFill>
                  <a:srgbClr val="FF0000"/>
                </a:solidFill>
              </a:rPr>
              <a:t>almost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everything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about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every</a:t>
            </a:r>
            <a:r>
              <a:rPr lang="pt-PT" sz="2800" b="1" dirty="0" smtClean="0">
                <a:solidFill>
                  <a:srgbClr val="FF0000"/>
                </a:solidFill>
              </a:rPr>
              <a:t> single </a:t>
            </a:r>
            <a:r>
              <a:rPr lang="pt-PT" sz="2800" b="1" dirty="0" err="1" smtClean="0">
                <a:solidFill>
                  <a:srgbClr val="FF0000"/>
                </a:solidFill>
              </a:rPr>
              <a:t>aspect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life</a:t>
            </a:r>
            <a:endParaRPr lang="pt-PT" sz="2800" b="1" dirty="0" smtClean="0">
              <a:solidFill>
                <a:srgbClr val="FF0000"/>
              </a:solidFill>
            </a:endParaRPr>
          </a:p>
          <a:p>
            <a:endParaRPr lang="pt-PT" sz="2800" b="1" dirty="0">
              <a:solidFill>
                <a:srgbClr val="FF0000"/>
              </a:solidFill>
            </a:endParaRPr>
          </a:p>
          <a:p>
            <a:r>
              <a:rPr lang="pt-PT" sz="2800" b="1" dirty="0" err="1" smtClean="0">
                <a:solidFill>
                  <a:srgbClr val="FF0000"/>
                </a:solidFill>
              </a:rPr>
              <a:t>But</a:t>
            </a:r>
            <a:r>
              <a:rPr lang="pt-PT" sz="2800" b="1" dirty="0" smtClean="0">
                <a:solidFill>
                  <a:srgbClr val="FF0000"/>
                </a:solidFill>
              </a:rPr>
              <a:t>…</a:t>
            </a:r>
          </a:p>
          <a:p>
            <a:endParaRPr lang="pt-PT" sz="2800" b="1" dirty="0">
              <a:solidFill>
                <a:srgbClr val="FF0000"/>
              </a:solidFill>
            </a:endParaRPr>
          </a:p>
          <a:p>
            <a:r>
              <a:rPr lang="pt-PT" sz="2800" b="1" dirty="0" smtClean="0">
                <a:solidFill>
                  <a:srgbClr val="FF0000"/>
                </a:solidFill>
              </a:rPr>
              <a:t>Are </a:t>
            </a:r>
            <a:r>
              <a:rPr lang="pt-PT" sz="2800" b="1" dirty="0" err="1" smtClean="0">
                <a:solidFill>
                  <a:srgbClr val="FF0000"/>
                </a:solidFill>
              </a:rPr>
              <a:t>we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using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access</a:t>
            </a:r>
            <a:r>
              <a:rPr lang="pt-PT" sz="2800" b="1" dirty="0" smtClean="0">
                <a:solidFill>
                  <a:srgbClr val="FF0000"/>
                </a:solidFill>
              </a:rPr>
              <a:t> to </a:t>
            </a:r>
            <a:r>
              <a:rPr lang="pt-PT" sz="2800" b="1" dirty="0" err="1" smtClean="0">
                <a:solidFill>
                  <a:srgbClr val="FF0000"/>
                </a:solidFill>
              </a:rPr>
              <a:t>information</a:t>
            </a:r>
            <a:r>
              <a:rPr lang="pt-PT" sz="2800" b="1" dirty="0" smtClean="0">
                <a:solidFill>
                  <a:srgbClr val="FF0000"/>
                </a:solidFill>
              </a:rPr>
              <a:t> in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right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way</a:t>
            </a:r>
            <a:r>
              <a:rPr lang="pt-PT" sz="2800" b="1" dirty="0" smtClean="0">
                <a:solidFill>
                  <a:srgbClr val="FF0000"/>
                </a:solidFill>
              </a:rPr>
              <a:t>?</a:t>
            </a:r>
          </a:p>
          <a:p>
            <a:endParaRPr lang="pt-PT" sz="2800" b="1" dirty="0">
              <a:solidFill>
                <a:srgbClr val="FF0000"/>
              </a:solidFill>
            </a:endParaRPr>
          </a:p>
          <a:p>
            <a:endParaRPr lang="pt-PT" sz="2800" b="1" dirty="0" smtClean="0">
              <a:solidFill>
                <a:srgbClr val="FF0000"/>
              </a:solidFill>
            </a:endParaRPr>
          </a:p>
          <a:p>
            <a:r>
              <a:rPr lang="pt-PT" sz="2800" b="1" dirty="0" err="1" smtClean="0">
                <a:solidFill>
                  <a:srgbClr val="FF0000"/>
                </a:solidFill>
              </a:rPr>
              <a:t>Let’s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see</a:t>
            </a:r>
            <a:r>
              <a:rPr lang="pt-PT" sz="2800" b="1" dirty="0" smtClean="0">
                <a:solidFill>
                  <a:srgbClr val="FF0000"/>
                </a:solidFill>
              </a:rPr>
              <a:t>…</a:t>
            </a:r>
            <a:endParaRPr lang="pt-P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6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3" y="188640"/>
            <a:ext cx="8640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solidFill>
                  <a:srgbClr val="FF0000"/>
                </a:solidFill>
              </a:rPr>
              <a:t>5</a:t>
            </a:r>
            <a:r>
              <a:rPr lang="pt-PT" sz="2800" b="1" dirty="0" smtClean="0">
                <a:solidFill>
                  <a:srgbClr val="FF0000"/>
                </a:solidFill>
              </a:rPr>
              <a:t>. </a:t>
            </a:r>
            <a:r>
              <a:rPr lang="pt-PT" sz="2800" b="1" dirty="0" err="1" smtClean="0">
                <a:solidFill>
                  <a:srgbClr val="FF0000"/>
                </a:solidFill>
              </a:rPr>
              <a:t>How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many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contraceptive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methods</a:t>
            </a:r>
            <a:r>
              <a:rPr lang="pt-PT" sz="2800" b="1" dirty="0" smtClean="0">
                <a:solidFill>
                  <a:srgbClr val="FF0000"/>
                </a:solidFill>
              </a:rPr>
              <a:t> do </a:t>
            </a:r>
            <a:r>
              <a:rPr lang="pt-PT" sz="2800" b="1" dirty="0" err="1" smtClean="0">
                <a:solidFill>
                  <a:srgbClr val="FF0000"/>
                </a:solidFill>
              </a:rPr>
              <a:t>you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know</a:t>
            </a:r>
            <a:r>
              <a:rPr lang="pt-PT" sz="2800" b="1" dirty="0" smtClean="0">
                <a:solidFill>
                  <a:srgbClr val="FF0000"/>
                </a:solidFill>
              </a:rPr>
              <a:t>? </a:t>
            </a:r>
            <a:endParaRPr lang="pt-PT" sz="2800" b="1" dirty="0">
              <a:solidFill>
                <a:srgbClr val="FF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95936" y="2044005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</a:rPr>
              <a:t>As </a:t>
            </a:r>
            <a:r>
              <a:rPr lang="pt-PT" sz="2800" b="1" dirty="0" err="1" smtClean="0">
                <a:solidFill>
                  <a:srgbClr val="FF0000"/>
                </a:solidFill>
              </a:rPr>
              <a:t>we</a:t>
            </a:r>
            <a:r>
              <a:rPr lang="pt-PT" sz="2800" b="1" dirty="0" smtClean="0">
                <a:solidFill>
                  <a:srgbClr val="FF0000"/>
                </a:solidFill>
              </a:rPr>
              <a:t> can </a:t>
            </a:r>
            <a:r>
              <a:rPr lang="pt-PT" sz="2800" b="1" dirty="0" err="1" smtClean="0">
                <a:solidFill>
                  <a:srgbClr val="FF0000"/>
                </a:solidFill>
              </a:rPr>
              <a:t>see</a:t>
            </a:r>
            <a:r>
              <a:rPr lang="pt-PT" sz="2800" b="1" dirty="0" smtClean="0">
                <a:solidFill>
                  <a:srgbClr val="FF0000"/>
                </a:solidFill>
              </a:rPr>
              <a:t>, </a:t>
            </a:r>
            <a:r>
              <a:rPr lang="pt-PT" sz="2800" b="1" dirty="0" err="1" smtClean="0">
                <a:solidFill>
                  <a:srgbClr val="FF0000"/>
                </a:solidFill>
              </a:rPr>
              <a:t>almost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all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respondents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answered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they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knew</a:t>
            </a:r>
            <a:r>
              <a:rPr lang="pt-PT" sz="2800" b="1" dirty="0" smtClean="0">
                <a:solidFill>
                  <a:srgbClr val="FF0000"/>
                </a:solidFill>
              </a:rPr>
              <a:t> 3 </a:t>
            </a:r>
            <a:r>
              <a:rPr lang="pt-PT" sz="2800" b="1" dirty="0" err="1" smtClean="0">
                <a:solidFill>
                  <a:srgbClr val="FF0000"/>
                </a:solidFill>
              </a:rPr>
              <a:t>or</a:t>
            </a:r>
            <a:r>
              <a:rPr lang="pt-PT" sz="2800" b="1" dirty="0" smtClean="0">
                <a:solidFill>
                  <a:srgbClr val="FF0000"/>
                </a:solidFill>
              </a:rPr>
              <a:t> more </a:t>
            </a:r>
            <a:r>
              <a:rPr lang="pt-PT" sz="2800" b="1" dirty="0" err="1" smtClean="0">
                <a:solidFill>
                  <a:srgbClr val="FF0000"/>
                </a:solidFill>
              </a:rPr>
              <a:t>methods</a:t>
            </a:r>
            <a:endParaRPr lang="pt-PT" sz="2800" b="1" dirty="0" smtClean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48760" y="4869160"/>
            <a:ext cx="8543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FF0000"/>
                </a:solidFill>
              </a:rPr>
              <a:t>This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result</a:t>
            </a:r>
            <a:r>
              <a:rPr lang="pt-PT" sz="2800" b="1" dirty="0" smtClean="0">
                <a:solidFill>
                  <a:srgbClr val="FF0000"/>
                </a:solidFill>
              </a:rPr>
              <a:t> shows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our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access</a:t>
            </a:r>
            <a:r>
              <a:rPr lang="pt-PT" sz="2800" b="1" dirty="0" smtClean="0">
                <a:solidFill>
                  <a:srgbClr val="FF0000"/>
                </a:solidFill>
              </a:rPr>
              <a:t> to </a:t>
            </a:r>
            <a:r>
              <a:rPr lang="pt-PT" sz="2800" b="1" dirty="0" err="1" smtClean="0">
                <a:solidFill>
                  <a:srgbClr val="FF0000"/>
                </a:solidFill>
              </a:rPr>
              <a:t>information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reflected</a:t>
            </a:r>
            <a:r>
              <a:rPr lang="pt-PT" sz="2800" b="1" dirty="0" smtClean="0">
                <a:solidFill>
                  <a:srgbClr val="FF0000"/>
                </a:solidFill>
              </a:rPr>
              <a:t> in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knowledge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we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possess</a:t>
            </a:r>
            <a:r>
              <a:rPr lang="pt-PT" sz="2800" b="1" dirty="0" smtClean="0">
                <a:solidFill>
                  <a:srgbClr val="FF0000"/>
                </a:solidFill>
              </a:rPr>
              <a:t>…</a:t>
            </a:r>
            <a:r>
              <a:rPr lang="pt-PT" sz="2800" b="1" dirty="0" err="1" smtClean="0">
                <a:solidFill>
                  <a:srgbClr val="FF0000"/>
                </a:solidFill>
              </a:rPr>
              <a:t>of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course</a:t>
            </a:r>
            <a:r>
              <a:rPr lang="pt-PT" sz="2800" b="1" dirty="0" smtClean="0">
                <a:solidFill>
                  <a:srgbClr val="FF0000"/>
                </a:solidFill>
              </a:rPr>
              <a:t>,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does </a:t>
            </a:r>
            <a:r>
              <a:rPr lang="pt-PT" sz="2800" b="1" dirty="0" err="1" smtClean="0">
                <a:solidFill>
                  <a:srgbClr val="FF0000"/>
                </a:solidFill>
              </a:rPr>
              <a:t>not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mean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that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the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information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is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used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 err="1" smtClean="0">
                <a:solidFill>
                  <a:srgbClr val="FF0000"/>
                </a:solidFill>
              </a:rPr>
              <a:t>correctly</a:t>
            </a:r>
            <a:r>
              <a:rPr lang="pt-PT" sz="2800" b="1" dirty="0" smtClean="0">
                <a:solidFill>
                  <a:srgbClr val="FF0000"/>
                </a:solidFill>
              </a:rPr>
              <a:t>…</a:t>
            </a:r>
            <a:endParaRPr lang="pt-PT" sz="2800" b="1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052736"/>
            <a:ext cx="3600399" cy="3505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879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861</Words>
  <Application>Microsoft Office PowerPoint</Application>
  <PresentationFormat>Apresentação no Ecrã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Miguel Carrasqueira</dc:creator>
  <cp:lastModifiedBy>Miguel Carrasqueira</cp:lastModifiedBy>
  <cp:revision>23</cp:revision>
  <dcterms:created xsi:type="dcterms:W3CDTF">2019-03-18T16:12:55Z</dcterms:created>
  <dcterms:modified xsi:type="dcterms:W3CDTF">2019-03-19T12:52:21Z</dcterms:modified>
</cp:coreProperties>
</file>