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344"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8C68D48-0379-40B3-84A6-6AE1FC5AD1F4}" type="datetimeFigureOut">
              <a:rPr lang="fr-FR" smtClean="0"/>
              <a:t>18/03/19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315CAB-6A48-4EEB-9A16-FA8F25553DE8}" type="slidenum">
              <a:rPr lang="fr-FR" smtClean="0"/>
              <a:t>‹#›</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8C68D48-0379-40B3-84A6-6AE1FC5AD1F4}" type="datetimeFigureOut">
              <a:rPr lang="fr-FR" smtClean="0"/>
              <a:t>18/03/19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315CAB-6A48-4EEB-9A16-FA8F25553DE8}"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8C68D48-0379-40B3-84A6-6AE1FC5AD1F4}" type="datetimeFigureOut">
              <a:rPr lang="fr-FR" smtClean="0"/>
              <a:t>18/03/19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315CAB-6A48-4EEB-9A16-FA8F25553DE8}"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8C68D48-0379-40B3-84A6-6AE1FC5AD1F4}" type="datetimeFigureOut">
              <a:rPr lang="fr-FR" smtClean="0"/>
              <a:t>18/03/19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315CAB-6A48-4EEB-9A16-FA8F25553DE8}" type="slidenum">
              <a:rPr lang="fr-FR" smtClean="0"/>
              <a:t>‹#›</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8C68D48-0379-40B3-84A6-6AE1FC5AD1F4}" type="datetimeFigureOut">
              <a:rPr lang="fr-FR" smtClean="0"/>
              <a:t>18/03/19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315CAB-6A48-4EEB-9A16-FA8F25553DE8}"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C68D48-0379-40B3-84A6-6AE1FC5AD1F4}" type="datetimeFigureOut">
              <a:rPr lang="fr-FR" smtClean="0"/>
              <a:t>18/03/19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315CAB-6A48-4EEB-9A16-FA8F25553DE8}" type="slidenum">
              <a:rPr lang="fr-FR" smtClean="0"/>
              <a:t>‹#›</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8C68D48-0379-40B3-84A6-6AE1FC5AD1F4}" type="datetimeFigureOut">
              <a:rPr lang="fr-FR" smtClean="0"/>
              <a:t>18/03/19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315CAB-6A48-4EEB-9A16-FA8F25553DE8}" type="slidenum">
              <a:rPr lang="fr-FR" smtClean="0"/>
              <a:t>‹#›</a:t>
            </a:fld>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8C68D48-0379-40B3-84A6-6AE1FC5AD1F4}" type="datetimeFigureOut">
              <a:rPr lang="fr-FR" smtClean="0"/>
              <a:t>18/03/19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315CAB-6A48-4EEB-9A16-FA8F25553DE8}"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68D48-0379-40B3-84A6-6AE1FC5AD1F4}" type="datetimeFigureOut">
              <a:rPr lang="fr-FR" smtClean="0"/>
              <a:t>18/03/19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315CAB-6A48-4EEB-9A16-FA8F25553DE8}"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8C68D48-0379-40B3-84A6-6AE1FC5AD1F4}" type="datetimeFigureOut">
              <a:rPr lang="fr-FR" smtClean="0"/>
              <a:t>18/03/19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315CAB-6A48-4EEB-9A16-FA8F25553DE8}"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8C68D48-0379-40B3-84A6-6AE1FC5AD1F4}" type="datetimeFigureOut">
              <a:rPr lang="fr-FR" smtClean="0"/>
              <a:t>18/03/19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315CAB-6A48-4EEB-9A16-FA8F25553DE8}" type="slidenum">
              <a:rPr lang="fr-FR" smtClean="0"/>
              <a:t>‹#›</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8C68D48-0379-40B3-84A6-6AE1FC5AD1F4}" type="datetimeFigureOut">
              <a:rPr lang="fr-FR" smtClean="0"/>
              <a:t>18/03/19</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1315CAB-6A48-4EEB-9A16-FA8F25553DE8}"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icature De Femme Au Foyer OccupÃ©e Ã  Un Ã©vier De Cuisine Cli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789040"/>
            <a:ext cx="2026305"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83568" y="692696"/>
            <a:ext cx="7632848" cy="2585323"/>
          </a:xfrm>
          <a:prstGeom prst="rect">
            <a:avLst/>
          </a:prstGeom>
          <a:noFill/>
        </p:spPr>
        <p:txBody>
          <a:bodyPr wrap="square" rtlCol="0">
            <a:spAutoFit/>
          </a:bodyPr>
          <a:lstStyle/>
          <a:p>
            <a:pPr algn="ctr"/>
            <a:r>
              <a:rPr lang="fr-FR" sz="5400" b="1" dirty="0" smtClean="0"/>
              <a:t>WOMEN AND THE FAMILY </a:t>
            </a:r>
          </a:p>
          <a:p>
            <a:pPr algn="ctr"/>
            <a:r>
              <a:rPr lang="fr-FR" sz="5400" b="1" dirty="0" smtClean="0"/>
              <a:t>IN FRANCE</a:t>
            </a:r>
            <a:endParaRPr lang="fr-FR" sz="5400" b="1" dirty="0"/>
          </a:p>
        </p:txBody>
      </p:sp>
    </p:spTree>
    <p:extLst>
      <p:ext uri="{BB962C8B-B14F-4D97-AF65-F5344CB8AC3E}">
        <p14:creationId xmlns:p14="http://schemas.microsoft.com/office/powerpoint/2010/main" val="23451977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861048"/>
            <a:ext cx="7776864" cy="1512168"/>
          </a:xfrm>
        </p:spPr>
        <p:txBody>
          <a:bodyPr/>
          <a:lstStyle/>
          <a:p>
            <a:pPr marL="0" indent="0" algn="just">
              <a:buNone/>
            </a:pPr>
            <a:r>
              <a:rPr lang="en-US" sz="1800" b="0" dirty="0">
                <a:solidFill>
                  <a:srgbClr val="000000"/>
                </a:solidFill>
                <a:effectLst/>
              </a:rPr>
              <a:t>Almost everybody thinks that psychological violence is as harmful as physical violence: threats, humiliations, intimidations, insults are true weapons of submission and domination.</a:t>
            </a:r>
            <a:r>
              <a:rPr lang="fr-FR" sz="1800" dirty="0">
                <a:solidFill>
                  <a:srgbClr val="000000"/>
                </a:solidFill>
                <a:effectLst/>
              </a:rPr>
              <a:t/>
            </a:r>
            <a:br>
              <a:rPr lang="fr-FR" sz="1800" dirty="0">
                <a:solidFill>
                  <a:srgbClr val="000000"/>
                </a:solidFill>
                <a:effectLst/>
              </a:rPr>
            </a:br>
            <a:endParaRPr lang="fr-FR" sz="1800" dirty="0">
              <a:solidFill>
                <a:srgbClr val="000000"/>
              </a:solidFill>
            </a:endParaRPr>
          </a:p>
        </p:txBody>
      </p:sp>
      <p:pic>
        <p:nvPicPr>
          <p:cNvPr id="7173" name="Picture 5" descr="SUPERWOMEN â Cendrillon et Marge Simpson en femmes battues pou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869160"/>
            <a:ext cx="7488832" cy="15121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65727" y="484909"/>
            <a:ext cx="8156162" cy="646331"/>
          </a:xfrm>
          <a:prstGeom prst="rect">
            <a:avLst/>
          </a:prstGeom>
          <a:noFill/>
        </p:spPr>
        <p:txBody>
          <a:bodyPr wrap="none" rtlCol="0">
            <a:spAutoFit/>
          </a:bodyPr>
          <a:lstStyle/>
          <a:p>
            <a:r>
              <a:rPr lang="en-US" b="1" dirty="0" smtClean="0"/>
              <a:t>8) Do </a:t>
            </a:r>
            <a:r>
              <a:rPr lang="en-US" b="1" dirty="0"/>
              <a:t>you think that psychological violence is as bad as physical violence?</a:t>
            </a:r>
            <a:endParaRPr lang="fr-FR" b="1" dirty="0"/>
          </a:p>
          <a:p>
            <a:endParaRPr lang="fr-FR" dirty="0"/>
          </a:p>
        </p:txBody>
      </p:sp>
      <p:pic>
        <p:nvPicPr>
          <p:cNvPr id="6" name="Espace réservé du contenu 5"/>
          <p:cNvPicPr>
            <a:picLocks noGrp="1" noChangeAspect="1"/>
          </p:cNvPicPr>
          <p:nvPr>
            <p:ph sz="quarter" idx="13"/>
          </p:nvPr>
        </p:nvPicPr>
        <p:blipFill>
          <a:blip r:embed="rId3"/>
          <a:srcRect l="-1012" r="-1012"/>
          <a:stretch>
            <a:fillRect/>
          </a:stretch>
        </p:blipFill>
        <p:spPr>
          <a:xfrm>
            <a:off x="2051720" y="908720"/>
            <a:ext cx="5420072" cy="2942325"/>
          </a:xfrm>
        </p:spPr>
      </p:pic>
    </p:spTree>
    <p:extLst>
      <p:ext uri="{BB962C8B-B14F-4D97-AF65-F5344CB8AC3E}">
        <p14:creationId xmlns:p14="http://schemas.microsoft.com/office/powerpoint/2010/main" val="304790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4266277"/>
            <a:ext cx="3816424" cy="2088232"/>
          </a:xfrm>
        </p:spPr>
        <p:txBody>
          <a:bodyPr/>
          <a:lstStyle/>
          <a:p>
            <a:pPr marL="0" indent="0" algn="just">
              <a:buNone/>
            </a:pPr>
            <a:r>
              <a:rPr lang="en-US" sz="1800" b="0" dirty="0">
                <a:solidFill>
                  <a:srgbClr val="000000"/>
                </a:solidFill>
                <a:effectLst/>
              </a:rPr>
              <a:t>The survey shows that one person in two knows around him/her a person victim of domestic violence, most often a woman. We must denounce that!</a:t>
            </a:r>
            <a:r>
              <a:rPr lang="fr-FR" sz="1800" b="0" dirty="0">
                <a:solidFill>
                  <a:srgbClr val="000000"/>
                </a:solidFill>
                <a:effectLst/>
              </a:rPr>
              <a:t/>
            </a:r>
            <a:br>
              <a:rPr lang="fr-FR" sz="1800" b="0" dirty="0">
                <a:solidFill>
                  <a:srgbClr val="000000"/>
                </a:solidFill>
                <a:effectLst/>
              </a:rPr>
            </a:br>
            <a:endParaRPr lang="fr-FR" sz="1800" b="0" dirty="0">
              <a:solidFill>
                <a:srgbClr val="000000"/>
              </a:solidFill>
              <a:effectLst/>
            </a:endParaRPr>
          </a:p>
        </p:txBody>
      </p:sp>
      <p:pic>
        <p:nvPicPr>
          <p:cNvPr id="8198" name="Picture 6" descr="SUPERWOMEN â Cendrillon et Marge Simpson en femmes battues pou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745" y="4153637"/>
            <a:ext cx="1512168" cy="230148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UPERWOMEN â Cendrillon et Marge Simpson en femmes battues pou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95444"/>
            <a:ext cx="1512168" cy="230148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42818" y="623455"/>
            <a:ext cx="7612556" cy="646331"/>
          </a:xfrm>
          <a:prstGeom prst="rect">
            <a:avLst/>
          </a:prstGeom>
          <a:noFill/>
        </p:spPr>
        <p:txBody>
          <a:bodyPr wrap="none" rtlCol="0">
            <a:spAutoFit/>
          </a:bodyPr>
          <a:lstStyle/>
          <a:p>
            <a:r>
              <a:rPr lang="en-US" b="1" dirty="0" smtClean="0"/>
              <a:t>9) Do </a:t>
            </a:r>
            <a:r>
              <a:rPr lang="en-US" b="1" dirty="0"/>
              <a:t>you know anyone who has been a victim of domestic violence?</a:t>
            </a:r>
            <a:endParaRPr lang="fr-FR" b="1" dirty="0"/>
          </a:p>
          <a:p>
            <a:endParaRPr lang="fr-FR" dirty="0"/>
          </a:p>
        </p:txBody>
      </p:sp>
      <p:pic>
        <p:nvPicPr>
          <p:cNvPr id="5" name="Espace réservé du contenu 4"/>
          <p:cNvPicPr>
            <a:picLocks noGrp="1" noChangeAspect="1"/>
          </p:cNvPicPr>
          <p:nvPr>
            <p:ph sz="quarter" idx="13"/>
          </p:nvPr>
        </p:nvPicPr>
        <p:blipFill>
          <a:blip r:embed="rId4"/>
          <a:srcRect t="-5773" b="-5773"/>
          <a:stretch>
            <a:fillRect/>
          </a:stretch>
        </p:blipFill>
        <p:spPr>
          <a:xfrm>
            <a:off x="1835696" y="908720"/>
            <a:ext cx="5677092" cy="3082131"/>
          </a:xfrm>
        </p:spPr>
      </p:pic>
    </p:spTree>
    <p:extLst>
      <p:ext uri="{BB962C8B-B14F-4D97-AF65-F5344CB8AC3E}">
        <p14:creationId xmlns:p14="http://schemas.microsoft.com/office/powerpoint/2010/main" val="95467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365104"/>
            <a:ext cx="4392488" cy="1944216"/>
          </a:xfrm>
        </p:spPr>
        <p:txBody>
          <a:bodyPr/>
          <a:lstStyle/>
          <a:p>
            <a:pPr marL="0" indent="0" algn="just">
              <a:buNone/>
            </a:pPr>
            <a:r>
              <a:rPr lang="en-US" sz="1800" b="0" dirty="0">
                <a:solidFill>
                  <a:srgbClr val="000000"/>
                </a:solidFill>
                <a:effectLst/>
              </a:rPr>
              <a:t>The result is clear. Everybody thinks that psychological help is necessary for women who are victims of domestic violence: to let them talk, to support them, to make them understand that’s it’s not their fault if they are beaten or insulted by their partner.</a:t>
            </a:r>
            <a:endParaRPr lang="fr-FR" sz="1800" b="0" dirty="0">
              <a:solidFill>
                <a:srgbClr val="000000"/>
              </a:solidFill>
              <a:effectLst/>
            </a:endParaRPr>
          </a:p>
        </p:txBody>
      </p:sp>
      <p:pic>
        <p:nvPicPr>
          <p:cNvPr id="9222" name="Picture 6" descr="SUPERWOMEN â Cendrillon et Marge Simpson en femmes battues pou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388347"/>
            <a:ext cx="1872208" cy="200162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42819" y="519545"/>
            <a:ext cx="7473598" cy="923330"/>
          </a:xfrm>
          <a:prstGeom prst="rect">
            <a:avLst/>
          </a:prstGeom>
          <a:noFill/>
        </p:spPr>
        <p:txBody>
          <a:bodyPr wrap="square" rtlCol="0">
            <a:spAutoFit/>
          </a:bodyPr>
          <a:lstStyle/>
          <a:p>
            <a:r>
              <a:rPr lang="en-US" b="1" dirty="0" smtClean="0"/>
              <a:t>10) Should </a:t>
            </a:r>
            <a:r>
              <a:rPr lang="en-US" b="1" dirty="0"/>
              <a:t>women who are victims of domestic violence get psychological help?</a:t>
            </a:r>
            <a:endParaRPr lang="fr-FR" b="1" dirty="0"/>
          </a:p>
          <a:p>
            <a:endParaRPr lang="fr-FR" dirty="0"/>
          </a:p>
        </p:txBody>
      </p:sp>
      <p:pic>
        <p:nvPicPr>
          <p:cNvPr id="5" name="Espace réservé du contenu 4"/>
          <p:cNvPicPr>
            <a:picLocks noGrp="1" noChangeAspect="1"/>
          </p:cNvPicPr>
          <p:nvPr>
            <p:ph sz="quarter" idx="13"/>
          </p:nvPr>
        </p:nvPicPr>
        <p:blipFill>
          <a:blip r:embed="rId3"/>
          <a:srcRect t="-6954" b="-6954"/>
          <a:stretch>
            <a:fillRect/>
          </a:stretch>
        </p:blipFill>
        <p:spPr>
          <a:xfrm>
            <a:off x="1187624" y="1196752"/>
            <a:ext cx="6029077" cy="3273226"/>
          </a:xfrm>
        </p:spPr>
      </p:pic>
    </p:spTree>
    <p:extLst>
      <p:ext uri="{BB962C8B-B14F-4D97-AF65-F5344CB8AC3E}">
        <p14:creationId xmlns:p14="http://schemas.microsoft.com/office/powerpoint/2010/main" val="249652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es princesses Disney maltraitÃ©es pour lutter contre la violence ..."/>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77834" y="1412776"/>
            <a:ext cx="3294366" cy="376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86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normAutofit/>
          </a:bodyPr>
          <a:lstStyle/>
          <a:p>
            <a:pPr marL="45720" indent="0" algn="ctr">
              <a:buNone/>
            </a:pPr>
            <a:r>
              <a:rPr lang="fr-FR" sz="2400" dirty="0" smtClean="0">
                <a:solidFill>
                  <a:srgbClr val="000000"/>
                </a:solidFill>
              </a:rPr>
              <a:t>Survey </a:t>
            </a:r>
            <a:r>
              <a:rPr lang="fr-FR" sz="2400" dirty="0" err="1" smtClean="0">
                <a:solidFill>
                  <a:srgbClr val="000000"/>
                </a:solidFill>
              </a:rPr>
              <a:t>carried</a:t>
            </a:r>
            <a:r>
              <a:rPr lang="fr-FR" sz="2400" dirty="0" smtClean="0">
                <a:solidFill>
                  <a:srgbClr val="000000"/>
                </a:solidFill>
              </a:rPr>
              <a:t> out </a:t>
            </a:r>
            <a:r>
              <a:rPr lang="fr-FR" sz="2400" dirty="0" err="1" smtClean="0">
                <a:solidFill>
                  <a:srgbClr val="000000"/>
                </a:solidFill>
              </a:rPr>
              <a:t>with</a:t>
            </a:r>
            <a:r>
              <a:rPr lang="fr-FR" sz="2400" dirty="0" smtClean="0">
                <a:solidFill>
                  <a:srgbClr val="000000"/>
                </a:solidFill>
              </a:rPr>
              <a:t> 50 people, </a:t>
            </a:r>
            <a:r>
              <a:rPr lang="fr-FR" sz="2400" dirty="0" err="1" smtClean="0">
                <a:solidFill>
                  <a:srgbClr val="000000"/>
                </a:solidFill>
              </a:rPr>
              <a:t>from</a:t>
            </a:r>
            <a:r>
              <a:rPr lang="fr-FR" sz="2400" dirty="0" smtClean="0">
                <a:solidFill>
                  <a:srgbClr val="000000"/>
                </a:solidFill>
              </a:rPr>
              <a:t> all </a:t>
            </a:r>
            <a:r>
              <a:rPr lang="fr-FR" sz="2400" dirty="0" err="1" smtClean="0">
                <a:solidFill>
                  <a:srgbClr val="000000"/>
                </a:solidFill>
              </a:rPr>
              <a:t>ages</a:t>
            </a:r>
            <a:r>
              <a:rPr lang="fr-FR" sz="2400" dirty="0" smtClean="0">
                <a:solidFill>
                  <a:srgbClr val="000000"/>
                </a:solidFill>
              </a:rPr>
              <a:t>, </a:t>
            </a:r>
            <a:r>
              <a:rPr lang="fr-FR" sz="2400" dirty="0" err="1" smtClean="0">
                <a:solidFill>
                  <a:srgbClr val="000000"/>
                </a:solidFill>
              </a:rPr>
              <a:t>women</a:t>
            </a:r>
            <a:r>
              <a:rPr lang="fr-FR" sz="2400" dirty="0" smtClean="0">
                <a:solidFill>
                  <a:srgbClr val="000000"/>
                </a:solidFill>
              </a:rPr>
              <a:t> and men, in Longwy (</a:t>
            </a:r>
            <a:r>
              <a:rPr lang="fr-FR" sz="2400" dirty="0" smtClean="0">
                <a:solidFill>
                  <a:srgbClr val="000000"/>
                </a:solidFill>
              </a:rPr>
              <a:t>FR) </a:t>
            </a:r>
            <a:r>
              <a:rPr lang="fr-FR" sz="2400" dirty="0" smtClean="0">
                <a:solidFill>
                  <a:srgbClr val="000000"/>
                </a:solidFill>
              </a:rPr>
              <a:t>and </a:t>
            </a:r>
            <a:r>
              <a:rPr lang="fr-FR" sz="2400" dirty="0" err="1" smtClean="0">
                <a:solidFill>
                  <a:srgbClr val="000000"/>
                </a:solidFill>
              </a:rPr>
              <a:t>around</a:t>
            </a:r>
            <a:r>
              <a:rPr lang="fr-FR" sz="2400" dirty="0" smtClean="0">
                <a:solidFill>
                  <a:srgbClr val="000000"/>
                </a:solidFill>
              </a:rPr>
              <a:t>, </a:t>
            </a:r>
            <a:r>
              <a:rPr lang="fr-FR" sz="2400" dirty="0" err="1" smtClean="0">
                <a:solidFill>
                  <a:srgbClr val="000000"/>
                </a:solidFill>
              </a:rPr>
              <a:t>between</a:t>
            </a:r>
            <a:r>
              <a:rPr lang="fr-FR" sz="2400" dirty="0" smtClean="0">
                <a:solidFill>
                  <a:srgbClr val="000000"/>
                </a:solidFill>
              </a:rPr>
              <a:t> </a:t>
            </a:r>
            <a:r>
              <a:rPr lang="fr-FR" sz="2400" dirty="0" err="1" smtClean="0">
                <a:solidFill>
                  <a:srgbClr val="000000"/>
                </a:solidFill>
              </a:rPr>
              <a:t>January</a:t>
            </a:r>
            <a:r>
              <a:rPr lang="fr-FR" sz="2400" dirty="0" smtClean="0">
                <a:solidFill>
                  <a:srgbClr val="000000"/>
                </a:solidFill>
              </a:rPr>
              <a:t> and March </a:t>
            </a:r>
            <a:r>
              <a:rPr lang="fr-FR" sz="2400" dirty="0" smtClean="0">
                <a:solidFill>
                  <a:srgbClr val="000000"/>
                </a:solidFill>
              </a:rPr>
              <a:t>2019</a:t>
            </a:r>
            <a:endParaRPr lang="fr-FR" sz="2400" dirty="0" smtClean="0">
              <a:solidFill>
                <a:srgbClr val="000000"/>
              </a:solidFill>
            </a:endParaRPr>
          </a:p>
          <a:p>
            <a:pPr marL="45720" indent="0" algn="ctr">
              <a:buNone/>
            </a:pPr>
            <a:endParaRPr lang="fr-FR"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492896"/>
            <a:ext cx="2759656" cy="303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82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01832" y="3789040"/>
            <a:ext cx="6230408" cy="2031325"/>
          </a:xfrm>
          <a:prstGeom prst="rect">
            <a:avLst/>
          </a:prstGeom>
          <a:noFill/>
        </p:spPr>
        <p:txBody>
          <a:bodyPr wrap="square" rtlCol="0">
            <a:spAutoFit/>
          </a:bodyPr>
          <a:lstStyle/>
          <a:p>
            <a:r>
              <a:rPr lang="en-US" dirty="0">
                <a:latin typeface="+mj-lt"/>
              </a:rPr>
              <a:t>As we could </a:t>
            </a:r>
            <a:r>
              <a:rPr lang="en-US" dirty="0" smtClean="0">
                <a:latin typeface="+mj-lt"/>
              </a:rPr>
              <a:t>expect, </a:t>
            </a:r>
            <a:r>
              <a:rPr lang="en-US" dirty="0">
                <a:latin typeface="+mj-lt"/>
              </a:rPr>
              <a:t>the results show that the mothers mostly do the housework at home. However, in 1 case out of 3, in a more egalitarian way, both parents share the chores.  More rarely, in 1 case out of 10, only the fathers get to it (are they fathers living alone without their ex-partner?) In 12% of the cases, other people do it: cleaning “women”? children?</a:t>
            </a:r>
            <a:endParaRPr lang="fr-FR" dirty="0">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324208"/>
            <a:ext cx="2183135" cy="154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981364" y="392545"/>
            <a:ext cx="5061790" cy="646331"/>
          </a:xfrm>
          <a:prstGeom prst="rect">
            <a:avLst/>
          </a:prstGeom>
          <a:noFill/>
        </p:spPr>
        <p:txBody>
          <a:bodyPr wrap="none" rtlCol="0">
            <a:spAutoFit/>
          </a:bodyPr>
          <a:lstStyle/>
          <a:p>
            <a:r>
              <a:rPr lang="fr-FR" b="1" dirty="0" smtClean="0"/>
              <a:t>1) </a:t>
            </a:r>
            <a:r>
              <a:rPr lang="en-US" b="1" dirty="0"/>
              <a:t>Who usually does the housework at home?</a:t>
            </a:r>
            <a:endParaRPr lang="fr-FR" b="1" dirty="0"/>
          </a:p>
          <a:p>
            <a:endParaRPr lang="fr-FR" dirty="0"/>
          </a:p>
        </p:txBody>
      </p:sp>
      <p:pic>
        <p:nvPicPr>
          <p:cNvPr id="3" name="Image 2"/>
          <p:cNvPicPr>
            <a:picLocks noChangeAspect="1"/>
          </p:cNvPicPr>
          <p:nvPr/>
        </p:nvPicPr>
        <p:blipFill>
          <a:blip r:embed="rId3"/>
          <a:stretch>
            <a:fillRect/>
          </a:stretch>
        </p:blipFill>
        <p:spPr>
          <a:xfrm>
            <a:off x="1691680" y="908720"/>
            <a:ext cx="5544616" cy="2806629"/>
          </a:xfrm>
          <a:prstGeom prst="rect">
            <a:avLst/>
          </a:prstGeom>
        </p:spPr>
      </p:pic>
    </p:spTree>
    <p:extLst>
      <p:ext uri="{BB962C8B-B14F-4D97-AF65-F5344CB8AC3E}">
        <p14:creationId xmlns:p14="http://schemas.microsoft.com/office/powerpoint/2010/main" val="295421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4089415"/>
            <a:ext cx="5616624" cy="2160240"/>
          </a:xfrm>
          <a:effectLst/>
        </p:spPr>
        <p:txBody>
          <a:bodyPr/>
          <a:lstStyle/>
          <a:p>
            <a:pPr marL="0" indent="0" algn="just">
              <a:buNone/>
            </a:pPr>
            <a:r>
              <a:rPr lang="en-US" sz="1800" b="0" dirty="0">
                <a:solidFill>
                  <a:srgbClr val="000000"/>
                </a:solidFill>
                <a:effectLst/>
                <a:latin typeface="+mn-lt"/>
              </a:rPr>
              <a:t>It’s a relief! Everybody thinks that men should help women with the chores. However with a nuance for some of them, who answer that this help must be done “sometimes”, which tends to mean “not always” or “not for anything”!?</a:t>
            </a:r>
            <a:endParaRPr lang="fr-FR" sz="1800" b="0" dirty="0">
              <a:solidFill>
                <a:srgbClr val="000000"/>
              </a:solidFill>
              <a:effectLst/>
              <a:latin typeface="+mn-lt"/>
            </a:endParaRPr>
          </a:p>
        </p:txBody>
      </p:sp>
      <p:pic>
        <p:nvPicPr>
          <p:cNvPr id="1028" name="Picture 4" descr="animation et crÃ©ation rÃ©alisÃ©e par Alice : gif homme mÃ©n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05064"/>
            <a:ext cx="2420986" cy="223224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12091" y="450273"/>
            <a:ext cx="6921636" cy="646331"/>
          </a:xfrm>
          <a:prstGeom prst="rect">
            <a:avLst/>
          </a:prstGeom>
          <a:noFill/>
        </p:spPr>
        <p:txBody>
          <a:bodyPr wrap="none" rtlCol="0">
            <a:spAutoFit/>
          </a:bodyPr>
          <a:lstStyle/>
          <a:p>
            <a:r>
              <a:rPr lang="en-US" b="1" dirty="0" smtClean="0"/>
              <a:t>2) Do </a:t>
            </a:r>
            <a:r>
              <a:rPr lang="en-US" b="1" dirty="0"/>
              <a:t>you think that men should help women with the chores?</a:t>
            </a:r>
            <a:endParaRPr lang="fr-FR" b="1" dirty="0"/>
          </a:p>
          <a:p>
            <a:endParaRPr lang="fr-FR" dirty="0"/>
          </a:p>
        </p:txBody>
      </p:sp>
      <p:pic>
        <p:nvPicPr>
          <p:cNvPr id="6" name="Espace réservé du contenu 5" descr="Sans titre.png"/>
          <p:cNvPicPr>
            <a:picLocks noGrp="1" noChangeAspect="1"/>
          </p:cNvPicPr>
          <p:nvPr>
            <p:ph sz="quarter" idx="13"/>
          </p:nvPr>
        </p:nvPicPr>
        <p:blipFill>
          <a:blip r:embed="rId3">
            <a:extLst>
              <a:ext uri="{28A0092B-C50C-407E-A947-70E740481C1C}">
                <a14:useLocalDpi xmlns:a14="http://schemas.microsoft.com/office/drawing/2010/main" val="0"/>
              </a:ext>
            </a:extLst>
          </a:blip>
          <a:srcRect l="1023" r="1023"/>
          <a:stretch>
            <a:fillRect/>
          </a:stretch>
        </p:blipFill>
        <p:spPr>
          <a:xfrm>
            <a:off x="1403648" y="980728"/>
            <a:ext cx="5517232" cy="2995069"/>
          </a:xfrm>
        </p:spPr>
      </p:pic>
    </p:spTree>
    <p:extLst>
      <p:ext uri="{BB962C8B-B14F-4D97-AF65-F5344CB8AC3E}">
        <p14:creationId xmlns:p14="http://schemas.microsoft.com/office/powerpoint/2010/main" val="149580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789040"/>
            <a:ext cx="5112568" cy="1872208"/>
          </a:xfrm>
        </p:spPr>
        <p:txBody>
          <a:bodyPr/>
          <a:lstStyle/>
          <a:p>
            <a:pPr marL="0" indent="0" algn="just">
              <a:buNone/>
            </a:pPr>
            <a:r>
              <a:rPr lang="en-US" sz="1800" b="0" dirty="0">
                <a:solidFill>
                  <a:srgbClr val="000000"/>
                </a:solidFill>
                <a:effectLst/>
              </a:rPr>
              <a:t>As we could expect it, men cook. It is indeed a chore but which can also be considered as a creative and noble activity. Men “pilot” the vacuum cleaner quite often too. However, as regards washing the clothes and ironing them, it is very rare. A small effort, gentlemen!</a:t>
            </a:r>
            <a:endParaRPr lang="fr-FR" sz="1800" b="0" dirty="0">
              <a:solidFill>
                <a:srgbClr val="000000"/>
              </a:solidFill>
              <a:effectLst/>
            </a:endParaRPr>
          </a:p>
        </p:txBody>
      </p:sp>
      <p:pic>
        <p:nvPicPr>
          <p:cNvPr id="2052" name="Picture 4" descr="caricature de vecteur de femme au foyer occupÃ© Ã  lire le journ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077072"/>
            <a:ext cx="2324100"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99592" y="427182"/>
            <a:ext cx="5760639" cy="646331"/>
          </a:xfrm>
          <a:prstGeom prst="rect">
            <a:avLst/>
          </a:prstGeom>
          <a:noFill/>
        </p:spPr>
        <p:txBody>
          <a:bodyPr wrap="square" rtlCol="0">
            <a:spAutoFit/>
          </a:bodyPr>
          <a:lstStyle/>
          <a:p>
            <a:r>
              <a:rPr lang="en-US" b="1" dirty="0" smtClean="0"/>
              <a:t>3) What </a:t>
            </a:r>
            <a:r>
              <a:rPr lang="en-US" b="1" dirty="0"/>
              <a:t>type of housework do men do?</a:t>
            </a:r>
            <a:endParaRPr lang="fr-FR" b="1" dirty="0"/>
          </a:p>
          <a:p>
            <a:endParaRPr lang="fr-FR" dirty="0"/>
          </a:p>
        </p:txBody>
      </p:sp>
      <p:pic>
        <p:nvPicPr>
          <p:cNvPr id="4" name="Image 3"/>
          <p:cNvPicPr>
            <a:picLocks noChangeAspect="1"/>
          </p:cNvPicPr>
          <p:nvPr/>
        </p:nvPicPr>
        <p:blipFill>
          <a:blip r:embed="rId3"/>
          <a:stretch>
            <a:fillRect/>
          </a:stretch>
        </p:blipFill>
        <p:spPr>
          <a:xfrm>
            <a:off x="395536" y="951632"/>
            <a:ext cx="8244408" cy="2693392"/>
          </a:xfrm>
          <a:prstGeom prst="rect">
            <a:avLst/>
          </a:prstGeom>
        </p:spPr>
      </p:pic>
    </p:spTree>
    <p:extLst>
      <p:ext uri="{BB962C8B-B14F-4D97-AF65-F5344CB8AC3E}">
        <p14:creationId xmlns:p14="http://schemas.microsoft.com/office/powerpoint/2010/main" val="388298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3645024"/>
            <a:ext cx="4608512" cy="1512168"/>
          </a:xfrm>
        </p:spPr>
        <p:txBody>
          <a:bodyPr/>
          <a:lstStyle/>
          <a:p>
            <a:pPr marL="0" indent="0" algn="just">
              <a:buNone/>
            </a:pPr>
            <a:r>
              <a:rPr lang="en-US" sz="1800" b="0" dirty="0">
                <a:solidFill>
                  <a:srgbClr val="000000"/>
                </a:solidFill>
                <a:effectLst/>
              </a:rPr>
              <a:t>For the most part, the people who were asked consider that the mothers are helped by the fathers in the children’s education. But for 10%, this is not true. In this case, it means that women have the complete charge of their offspring.</a:t>
            </a:r>
            <a:r>
              <a:rPr lang="fr-FR" sz="1800" b="0" dirty="0">
                <a:solidFill>
                  <a:srgbClr val="000000"/>
                </a:solidFill>
                <a:effectLst/>
              </a:rPr>
              <a:t/>
            </a:r>
            <a:br>
              <a:rPr lang="fr-FR" sz="1800" b="0" dirty="0">
                <a:solidFill>
                  <a:srgbClr val="000000"/>
                </a:solidFill>
                <a:effectLst/>
              </a:rPr>
            </a:br>
            <a:endParaRPr lang="fr-FR" sz="1800" b="0" dirty="0">
              <a:solidFill>
                <a:srgbClr val="000000"/>
              </a:solidFill>
              <a:effectLst/>
            </a:endParaRPr>
          </a:p>
        </p:txBody>
      </p:sp>
      <p:pic>
        <p:nvPicPr>
          <p:cNvPr id="3076" name="Picture 4" descr="PÃ¨re En ColÃ¨re De Vecteur Caricature Gronder Son Enfant â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717032"/>
            <a:ext cx="2047875" cy="2238376"/>
          </a:xfrm>
          <a:prstGeom prst="rect">
            <a:avLst/>
          </a:prstGeom>
          <a:noFill/>
          <a:extLst>
            <a:ext uri="{909E8E84-426E-40dd-AFC4-6F175D3DCCD1}">
              <a14:hiddenFill xmlns:a14="http://schemas.microsoft.com/office/drawing/2010/main">
                <a:solidFill>
                  <a:srgbClr val="FFFFFF"/>
                </a:solidFill>
              </a14:hiddenFill>
            </a:ext>
          </a:extLst>
        </p:spPr>
      </p:pic>
      <p:pic>
        <p:nvPicPr>
          <p:cNvPr id="9" name="Espace réservé du contenu 8"/>
          <p:cNvPicPr>
            <a:picLocks noGrp="1" noChangeAspect="1"/>
          </p:cNvPicPr>
          <p:nvPr>
            <p:ph sz="quarter" idx="13"/>
          </p:nvPr>
        </p:nvPicPr>
        <p:blipFill>
          <a:blip r:embed="rId3"/>
          <a:srcRect t="-15039" b="-15039"/>
          <a:stretch>
            <a:fillRect/>
          </a:stretch>
        </p:blipFill>
        <p:spPr>
          <a:xfrm>
            <a:off x="1187624" y="875622"/>
            <a:ext cx="5400600" cy="2931754"/>
          </a:xfrm>
        </p:spPr>
      </p:pic>
      <p:sp>
        <p:nvSpPr>
          <p:cNvPr id="12" name="Rectangle 11"/>
          <p:cNvSpPr/>
          <p:nvPr/>
        </p:nvSpPr>
        <p:spPr>
          <a:xfrm>
            <a:off x="827584" y="764704"/>
            <a:ext cx="6264696" cy="369332"/>
          </a:xfrm>
          <a:prstGeom prst="rect">
            <a:avLst/>
          </a:prstGeom>
        </p:spPr>
        <p:txBody>
          <a:bodyPr wrap="square">
            <a:spAutoFit/>
          </a:bodyPr>
          <a:lstStyle/>
          <a:p>
            <a:r>
              <a:rPr lang="en-US" b="1" dirty="0"/>
              <a:t>4) Do men help women raising the kids?</a:t>
            </a:r>
            <a:endParaRPr lang="fr-FR" b="1" dirty="0"/>
          </a:p>
        </p:txBody>
      </p:sp>
    </p:spTree>
    <p:extLst>
      <p:ext uri="{BB962C8B-B14F-4D97-AF65-F5344CB8AC3E}">
        <p14:creationId xmlns:p14="http://schemas.microsoft.com/office/powerpoint/2010/main" val="171735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827584" y="3620057"/>
            <a:ext cx="4464496" cy="1368152"/>
          </a:xfrm>
        </p:spPr>
        <p:txBody>
          <a:bodyPr>
            <a:normAutofit/>
          </a:bodyPr>
          <a:lstStyle/>
          <a:p>
            <a:pPr algn="just"/>
            <a:r>
              <a:rPr lang="en-US" sz="1800" dirty="0"/>
              <a:t>3 persons in 4 know at least </a:t>
            </a:r>
            <a:r>
              <a:rPr lang="en-US" sz="1800" dirty="0" smtClean="0"/>
              <a:t>three </a:t>
            </a:r>
            <a:r>
              <a:rPr lang="en-US" sz="1800" dirty="0"/>
              <a:t>contraceptive methods. That’s good, but it is necessary to know how to use them well!</a:t>
            </a:r>
            <a:endParaRPr lang="fr-FR" sz="1800" dirty="0"/>
          </a:p>
        </p:txBody>
      </p:sp>
      <p:pic>
        <p:nvPicPr>
          <p:cNvPr id="4100" name="Picture 4" descr="prÃ©servatif de dessin animÃ© â Image vectorielle Seamartini Â© #5630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645024"/>
            <a:ext cx="18288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entÃ´t la pilule contraceptive pour homm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96957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54364" y="519545"/>
            <a:ext cx="6583278" cy="646331"/>
          </a:xfrm>
          <a:prstGeom prst="rect">
            <a:avLst/>
          </a:prstGeom>
          <a:noFill/>
        </p:spPr>
        <p:txBody>
          <a:bodyPr wrap="none" rtlCol="0">
            <a:spAutoFit/>
          </a:bodyPr>
          <a:lstStyle/>
          <a:p>
            <a:r>
              <a:rPr lang="en-US" b="1" dirty="0" smtClean="0"/>
              <a:t>5) How </a:t>
            </a:r>
            <a:r>
              <a:rPr lang="en-US" b="1" dirty="0"/>
              <a:t>many contraceptive methods are you familiar with?</a:t>
            </a:r>
            <a:endParaRPr lang="fr-FR" b="1" dirty="0"/>
          </a:p>
          <a:p>
            <a:endParaRPr lang="fr-FR" dirty="0"/>
          </a:p>
        </p:txBody>
      </p:sp>
      <p:pic>
        <p:nvPicPr>
          <p:cNvPr id="5" name="Image 4"/>
          <p:cNvPicPr>
            <a:picLocks noChangeAspect="1"/>
          </p:cNvPicPr>
          <p:nvPr/>
        </p:nvPicPr>
        <p:blipFill>
          <a:blip r:embed="rId4"/>
          <a:stretch>
            <a:fillRect/>
          </a:stretch>
        </p:blipFill>
        <p:spPr>
          <a:xfrm>
            <a:off x="1619672" y="908720"/>
            <a:ext cx="5184576" cy="2470869"/>
          </a:xfrm>
          <a:prstGeom prst="rect">
            <a:avLst/>
          </a:prstGeom>
        </p:spPr>
      </p:pic>
    </p:spTree>
    <p:extLst>
      <p:ext uri="{BB962C8B-B14F-4D97-AF65-F5344CB8AC3E}">
        <p14:creationId xmlns:p14="http://schemas.microsoft.com/office/powerpoint/2010/main" val="13366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827583" y="4149080"/>
            <a:ext cx="5256585" cy="2160240"/>
          </a:xfrm>
        </p:spPr>
        <p:txBody>
          <a:bodyPr>
            <a:normAutofit/>
          </a:bodyPr>
          <a:lstStyle/>
          <a:p>
            <a:pPr algn="just"/>
            <a:r>
              <a:rPr lang="en-US" sz="1800" dirty="0"/>
              <a:t>For the most part, the answer is yes. It’s the couple who decides. Among the people who answered no, some of them explained that is there was a disagreement between the man and the woman, the final choice should be given to the woman, who is the master of her body.</a:t>
            </a:r>
            <a:endParaRPr lang="fr-FR" sz="1800" dirty="0"/>
          </a:p>
        </p:txBody>
      </p:sp>
      <p:pic>
        <p:nvPicPr>
          <p:cNvPr id="5126" name="Picture 6" descr="Photos, illustrations et vidÃ©os de par : madem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448" y="4358491"/>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27584" y="548680"/>
            <a:ext cx="7488832" cy="923330"/>
          </a:xfrm>
          <a:prstGeom prst="rect">
            <a:avLst/>
          </a:prstGeom>
          <a:noFill/>
        </p:spPr>
        <p:txBody>
          <a:bodyPr wrap="square" rtlCol="0">
            <a:spAutoFit/>
          </a:bodyPr>
          <a:lstStyle/>
          <a:p>
            <a:r>
              <a:rPr lang="en-US" b="1" dirty="0" smtClean="0"/>
              <a:t>6) Should </a:t>
            </a:r>
            <a:r>
              <a:rPr lang="en-US" b="1" dirty="0"/>
              <a:t>there be a mutual agreement between men and women when it comes to abortion?</a:t>
            </a:r>
            <a:endParaRPr lang="fr-FR" b="1" dirty="0"/>
          </a:p>
          <a:p>
            <a:endParaRPr lang="fr-FR" dirty="0"/>
          </a:p>
        </p:txBody>
      </p:sp>
      <p:pic>
        <p:nvPicPr>
          <p:cNvPr id="5" name="Image 4"/>
          <p:cNvPicPr>
            <a:picLocks noChangeAspect="1"/>
          </p:cNvPicPr>
          <p:nvPr/>
        </p:nvPicPr>
        <p:blipFill>
          <a:blip r:embed="rId3"/>
          <a:stretch>
            <a:fillRect/>
          </a:stretch>
        </p:blipFill>
        <p:spPr>
          <a:xfrm>
            <a:off x="1763688" y="1196752"/>
            <a:ext cx="5771232" cy="2940438"/>
          </a:xfrm>
          <a:prstGeom prst="rect">
            <a:avLst/>
          </a:prstGeom>
        </p:spPr>
      </p:pic>
    </p:spTree>
    <p:extLst>
      <p:ext uri="{BB962C8B-B14F-4D97-AF65-F5344CB8AC3E}">
        <p14:creationId xmlns:p14="http://schemas.microsoft.com/office/powerpoint/2010/main" val="30999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827851" y="4175068"/>
            <a:ext cx="4680521" cy="2206260"/>
          </a:xfrm>
        </p:spPr>
        <p:txBody>
          <a:bodyPr>
            <a:normAutofit/>
          </a:bodyPr>
          <a:lstStyle/>
          <a:p>
            <a:pPr algn="just"/>
            <a:r>
              <a:rPr lang="en-US" sz="1800" dirty="0"/>
              <a:t>People think what woman get married between 20 and 30 in France, which is false. The average age is 35 for women and 38 for men. Since 2006, marriage has been forbidden to underage people, especially to avoid forced marriages.</a:t>
            </a:r>
            <a:endParaRPr lang="fr-FR"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715" y="4149080"/>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762000" y="496455"/>
            <a:ext cx="5331507" cy="646331"/>
          </a:xfrm>
          <a:prstGeom prst="rect">
            <a:avLst/>
          </a:prstGeom>
          <a:noFill/>
        </p:spPr>
        <p:txBody>
          <a:bodyPr wrap="none" rtlCol="0">
            <a:spAutoFit/>
          </a:bodyPr>
          <a:lstStyle/>
          <a:p>
            <a:r>
              <a:rPr lang="en-US" b="1" dirty="0" smtClean="0"/>
              <a:t>7) What </a:t>
            </a:r>
            <a:r>
              <a:rPr lang="en-US" b="1" dirty="0"/>
              <a:t>is the average age women get married?</a:t>
            </a:r>
            <a:endParaRPr lang="fr-FR" b="1" dirty="0"/>
          </a:p>
          <a:p>
            <a:endParaRPr lang="fr-FR" dirty="0"/>
          </a:p>
        </p:txBody>
      </p:sp>
      <p:pic>
        <p:nvPicPr>
          <p:cNvPr id="4" name="Image 3" descr="Sans tit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908720"/>
            <a:ext cx="6021687" cy="2940460"/>
          </a:xfrm>
          <a:prstGeom prst="rect">
            <a:avLst/>
          </a:prstGeom>
        </p:spPr>
      </p:pic>
    </p:spTree>
    <p:extLst>
      <p:ext uri="{BB962C8B-B14F-4D97-AF65-F5344CB8AC3E}">
        <p14:creationId xmlns:p14="http://schemas.microsoft.com/office/powerpoint/2010/main" val="3155393991"/>
      </p:ext>
    </p:extLst>
  </p:cSld>
  <p:clrMapOvr>
    <a:masterClrMapping/>
  </p:clrMapOvr>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216</TotalTime>
  <Words>648</Words>
  <Application>Microsoft Macintosh PowerPoint</Application>
  <PresentationFormat>Présentation à l'écran (4:3)</PresentationFormat>
  <Paragraphs>23</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Sillage</vt:lpstr>
      <vt:lpstr>Présentation PowerPoint</vt:lpstr>
      <vt:lpstr>Présentation PowerPoint</vt:lpstr>
      <vt:lpstr>Présentation PowerPoint</vt:lpstr>
      <vt:lpstr>It’s a relief! Everybody thinks that men should help women with the chores. However with a nuance for some of them, who answer that this help must be done “sometimes”, which tends to mean “not always” or “not for anything”!?</vt:lpstr>
      <vt:lpstr>As we could expect it, men cook. It is indeed a chore but which can also be considered as a creative and noble activity. Men “pilot” the vacuum cleaner quite often too. However, as regards washing the clothes and ironing them, it is very rare. A small effort, gentlemen!</vt:lpstr>
      <vt:lpstr>For the most part, the people who were asked consider that the mothers are helped by the fathers in the children’s education. But for 10%, this is not true. In this case, it means that women have the complete charge of their offspring. </vt:lpstr>
      <vt:lpstr>Présentation PowerPoint</vt:lpstr>
      <vt:lpstr>Présentation PowerPoint</vt:lpstr>
      <vt:lpstr>Présentation PowerPoint</vt:lpstr>
      <vt:lpstr>Almost everybody thinks that psychological violence is as harmful as physical violence: threats, humiliations, intimidations, insults are true weapons of submission and domination. </vt:lpstr>
      <vt:lpstr>The survey shows that one person in two knows around him/her a person victim of domestic violence, most often a woman. We must denounce that! </vt:lpstr>
      <vt:lpstr>The result is clear. Everybody thinks that psychological help is necessary for women who are victims of domestic violence: to let them talk, to support them, to make them understand that’s it’s not their fault if they are beaten or insulted by their partner.</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MANGILI</dc:creator>
  <cp:lastModifiedBy>Adeline</cp:lastModifiedBy>
  <cp:revision>35</cp:revision>
  <cp:lastPrinted>2019-03-18T06:02:38Z</cp:lastPrinted>
  <dcterms:created xsi:type="dcterms:W3CDTF">2019-03-17T10:30:30Z</dcterms:created>
  <dcterms:modified xsi:type="dcterms:W3CDTF">2019-03-18T14:58:04Z</dcterms:modified>
</cp:coreProperties>
</file>