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2" r:id="rId12"/>
    <p:sldId id="274" r:id="rId13"/>
    <p:sldId id="263" r:id="rId14"/>
    <p:sldId id="275" r:id="rId15"/>
    <p:sldId id="264" r:id="rId16"/>
    <p:sldId id="276" r:id="rId17"/>
    <p:sldId id="265" r:id="rId18"/>
    <p:sldId id="277" r:id="rId19"/>
    <p:sldId id="266" r:id="rId20"/>
    <p:sldId id="278" r:id="rId21"/>
    <p:sldId id="267" r:id="rId22"/>
    <p:sldId id="279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Alvelos" initials="H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(Folha1!$B$55:$B$56,Folha1!$B$59)</c:f>
              <c:numCache>
                <c:formatCode>General</c:formatCode>
                <c:ptCount val="3"/>
                <c:pt idx="0">
                  <c:v>37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DD-4683-B951-F268CB353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9265144"/>
        <c:axId val="9160304"/>
      </c:barChart>
      <c:catAx>
        <c:axId val="29926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160304"/>
        <c:crosses val="autoZero"/>
        <c:auto val="1"/>
        <c:lblAlgn val="ctr"/>
        <c:lblOffset val="100"/>
        <c:noMultiLvlLbl val="0"/>
      </c:catAx>
      <c:valAx>
        <c:axId val="916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9926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A-489F-8BAD-63053F94A9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A-489F-8BAD-63053F94A9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A-489F-8BAD-63053F94A9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A-489F-8BAD-63053F94A9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A-489F-8BAD-63053F94A9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Folha1!$A$55:$A$59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nr</c:v>
                </c:pt>
              </c:strCache>
            </c:strRef>
          </c:cat>
          <c:val>
            <c:numRef>
              <c:f>Folha1!$F$55:$F$59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18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CA-489F-8BAD-63053F94A9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(Folha1!$G$55:$G$56,Folha1!$G$59)</c:f>
              <c:numCache>
                <c:formatCode>General</c:formatCode>
                <c:ptCount val="3"/>
                <c:pt idx="0">
                  <c:v>24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AA-49FD-8C81-F9B1E4A33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9229216"/>
        <c:axId val="339228824"/>
      </c:barChart>
      <c:catAx>
        <c:axId val="3392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8824"/>
        <c:crosses val="autoZero"/>
        <c:auto val="1"/>
        <c:lblAlgn val="ctr"/>
        <c:lblOffset val="100"/>
        <c:noMultiLvlLbl val="0"/>
      </c:catAx>
      <c:valAx>
        <c:axId val="3392288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92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2D-461A-AF7B-9F978D729A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2D-461A-AF7B-9F978D729A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2D-461A-AF7B-9F978D729A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19699556843228422"/>
                  <c:y val="-0.115296916010498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2D-461A-AF7B-9F978D729A2B}"/>
                </c:ext>
                <c:ext xmlns:c15="http://schemas.microsoft.com/office/drawing/2012/chart" uri="{CE6537A1-D6FC-4f65-9D91-7224C49458BB}">
                  <c15:layout>
                    <c:manualLayout>
                      <c:w val="0.14512363996043523"/>
                      <c:h val="9.715296004666081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8785174108429324E-2"/>
                  <c:y val="0.156804097404491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52D-461A-AF7B-9F978D729A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(Folha1!$G$55:$G$56,Folha1!$G$59)</c:f>
              <c:numCache>
                <c:formatCode>General</c:formatCode>
                <c:ptCount val="3"/>
                <c:pt idx="0">
                  <c:v>24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2D-461A-AF7B-9F978D729A2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(Folha1!$A$55:$A$56,Folha1!$A$58:$A$59)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(Folha1!$H$55:$H$56,Folha1!$H$58:$H$59)</c:f>
              <c:numCache>
                <c:formatCode>General</c:formatCode>
                <c:ptCount val="3"/>
                <c:pt idx="0">
                  <c:v>5</c:v>
                </c:pt>
                <c:pt idx="1">
                  <c:v>44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82-47FF-ADD8-C8D1A5A4E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9224120"/>
        <c:axId val="339229608"/>
      </c:barChart>
      <c:catAx>
        <c:axId val="33922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9608"/>
        <c:crosses val="autoZero"/>
        <c:auto val="1"/>
        <c:lblAlgn val="ctr"/>
        <c:lblOffset val="100"/>
        <c:noMultiLvlLbl val="0"/>
      </c:catAx>
      <c:valAx>
        <c:axId val="3392296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41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B4-47AD-B6B1-1DFF1E8F4C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B4-47AD-B6B1-1DFF1E8F4C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B4-47AD-B6B1-1DFF1E8F4C48}"/>
              </c:ext>
            </c:extLst>
          </c:dPt>
          <c:dLbls>
            <c:dLbl>
              <c:idx val="0"/>
              <c:layout>
                <c:manualLayout>
                  <c:x val="-7.1025647016674923E-2"/>
                  <c:y val="0.148699693788276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B4-47AD-B6B1-1DFF1E8F4C4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65908860798927"/>
                  <c:y val="-0.2648786089238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B4-47AD-B6B1-1DFF1E8F4C48}"/>
                </c:ext>
                <c:ext xmlns:c15="http://schemas.microsoft.com/office/drawing/2012/chart" uri="{CE6537A1-D6FC-4f65-9D91-7224C49458BB}">
                  <c15:layout>
                    <c:manualLayout>
                      <c:w val="0.25590504451038582"/>
                      <c:h val="9.252333041703120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91295746785361E-3"/>
                  <c:y val="1.38888888888888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B4-47AD-B6B1-1DFF1E8F4C4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(Folha1!$A$55:$A$56,Folha1!$A$58:$A$59)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(Folha1!$H$55:$H$56,Folha1!$H$58:$H$59)</c:f>
              <c:numCache>
                <c:formatCode>General</c:formatCode>
                <c:ptCount val="3"/>
                <c:pt idx="0">
                  <c:v>5</c:v>
                </c:pt>
                <c:pt idx="1">
                  <c:v>44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B4-47AD-B6B1-1DFF1E8F4C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(Folha1!$A$55:$A$57,Folha1!$A$59)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nr</c:v>
                </c:pt>
              </c:strCache>
            </c:strRef>
          </c:cat>
          <c:val>
            <c:numRef>
              <c:f>(Folha1!$I$55:$I$57,Folha1!$I$59)</c:f>
              <c:numCache>
                <c:formatCode>General</c:formatCode>
                <c:ptCount val="4"/>
                <c:pt idx="0">
                  <c:v>3</c:v>
                </c:pt>
                <c:pt idx="1">
                  <c:v>42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7F-4B91-AB6B-38AF57E52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9227256"/>
        <c:axId val="339227648"/>
      </c:barChart>
      <c:catAx>
        <c:axId val="33922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7648"/>
        <c:crosses val="autoZero"/>
        <c:auto val="1"/>
        <c:lblAlgn val="ctr"/>
        <c:lblOffset val="100"/>
        <c:noMultiLvlLbl val="0"/>
      </c:catAx>
      <c:valAx>
        <c:axId val="3392276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72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D4-4C4C-9F04-8519867857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D4-4C4C-9F04-8519867857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D4-4C4C-9F04-8519867857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D4-4C4C-9F04-8519867857B3}"/>
              </c:ext>
            </c:extLst>
          </c:dPt>
          <c:dLbls>
            <c:dLbl>
              <c:idx val="0"/>
              <c:layout>
                <c:manualLayout>
                  <c:x val="-3.7522995085554886E-2"/>
                  <c:y val="0.144850904053659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D4-4C4C-9F04-8519867857B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56062057524708E-2"/>
                  <c:y val="-0.242318095654709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D4-4C4C-9F04-8519867857B3}"/>
                </c:ext>
                <c:ext xmlns:c15="http://schemas.microsoft.com/office/drawing/2012/chart" uri="{CE6537A1-D6FC-4f65-9D91-7224C49458BB}">
                  <c15:layout>
                    <c:manualLayout>
                      <c:w val="0.29151335311572701"/>
                      <c:h val="0.120301108194808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1025958550433421E-2"/>
                  <c:y val="0.14407006415864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D4-4C4C-9F04-8519867857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D4-4C4C-9F04-8519867857B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(Folha1!$A$55:$A$57,Folha1!$A$59)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nr</c:v>
                </c:pt>
              </c:strCache>
            </c:strRef>
          </c:cat>
          <c:val>
            <c:numRef>
              <c:f>(Folha1!$I$55:$I$57,Folha1!$I$59)</c:f>
              <c:numCache>
                <c:formatCode>General</c:formatCode>
                <c:ptCount val="4"/>
                <c:pt idx="0">
                  <c:v>3</c:v>
                </c:pt>
                <c:pt idx="1">
                  <c:v>42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9D4-4C4C-9F04-8519867857B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(Folha1!$J$55:$J$56,Folha1!$J$59)</c:f>
              <c:numCache>
                <c:formatCode>General</c:formatCode>
                <c:ptCount val="3"/>
                <c:pt idx="0">
                  <c:v>37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B-482F-B818-2963BA172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9225688"/>
        <c:axId val="339228040"/>
      </c:barChart>
      <c:catAx>
        <c:axId val="33922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8040"/>
        <c:crosses val="autoZero"/>
        <c:auto val="1"/>
        <c:lblAlgn val="ctr"/>
        <c:lblOffset val="100"/>
        <c:noMultiLvlLbl val="0"/>
      </c:catAx>
      <c:valAx>
        <c:axId val="33922804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56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13-4975-A393-DDC6F6BB0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13-4975-A393-DDC6F6BB0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13-4975-A393-DDC6F6BB0F76}"/>
              </c:ext>
            </c:extLst>
          </c:dPt>
          <c:dLbls>
            <c:dLbl>
              <c:idx val="0"/>
              <c:layout>
                <c:manualLayout>
                  <c:x val="-0.21903985295606596"/>
                  <c:y val="-0.2396039297171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FB3DBE-D152-4E13-808A-BEDDBD94FC37}" type="VALUE">
                      <a:rPr lang="en-US"/>
                      <a:pPr>
                        <a:defRPr/>
                      </a:pPr>
                      <a:t>[VALOR]</a:t>
                    </a:fld>
                    <a:r>
                      <a:rPr lang="en-US"/>
                      <a:t>, </a:t>
                    </a:r>
                    <a:fld id="{753345E8-DDF7-47D0-980E-ED848915D803}" type="PERCENTAGE">
                      <a:rPr lang="en-US"/>
                      <a:pPr>
                        <a:defRPr/>
                      </a:pPr>
                      <a:t>[PERCENTAGEM]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13-4975-A393-DDC6F6BB0F76}"/>
                </c:ext>
                <c:ext xmlns:c15="http://schemas.microsoft.com/office/drawing/2012/chart" uri="{CE6537A1-D6FC-4f65-9D91-7224C49458BB}">
                  <c15:layout>
                    <c:manualLayout>
                      <c:w val="0.23008886500463402"/>
                      <c:h val="0.14344925634295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730772525837832"/>
                  <c:y val="0.166433180227471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</a:t>
                    </a:r>
                    <a:fld id="{5937A6B4-04D1-480A-9479-2233C9894B4F}" type="VALUE">
                      <a:rPr lang="en-US" baseline="0"/>
                      <a:pPr>
                        <a:defRPr/>
                      </a:pPr>
                      <a:t>[VALOR]</a:t>
                    </a:fld>
                    <a:r>
                      <a:rPr lang="en-US" baseline="0"/>
                      <a:t>, </a:t>
                    </a:r>
                    <a:fld id="{F552973C-A30C-483C-8ADA-F6E54402C919}" type="PERCENTAGE">
                      <a:rPr lang="en-US" baseline="0"/>
                      <a:pPr>
                        <a:defRPr/>
                      </a:pPr>
                      <a:t>[PERCENTAGEM]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13-4975-A393-DDC6F6BB0F76}"/>
                </c:ext>
                <c:ext xmlns:c15="http://schemas.microsoft.com/office/drawing/2012/chart" uri="{CE6537A1-D6FC-4f65-9D91-7224C49458BB}">
                  <c15:layout>
                    <c:manualLayout>
                      <c:w val="0.18274975272007909"/>
                      <c:h val="0.111041848935549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13-4975-A393-DDC6F6BB0F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(Folha1!$J$55:$J$56,Folha1!$J$59)</c:f>
              <c:numCache>
                <c:formatCode>General</c:formatCode>
                <c:ptCount val="3"/>
                <c:pt idx="0">
                  <c:v>37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313-4975-A393-DDC6F6BB0F7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(Folha1!$K$55:$K$56,Folha1!$K$59)</c:f>
              <c:numCache>
                <c:formatCode>General</c:formatCode>
                <c:ptCount val="3"/>
                <c:pt idx="0">
                  <c:v>49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85-481F-9766-3B79A58B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9225296"/>
        <c:axId val="339222944"/>
      </c:barChart>
      <c:catAx>
        <c:axId val="3392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2944"/>
        <c:crosses val="autoZero"/>
        <c:auto val="1"/>
        <c:lblAlgn val="ctr"/>
        <c:lblOffset val="100"/>
        <c:noMultiLvlLbl val="0"/>
      </c:catAx>
      <c:valAx>
        <c:axId val="3392229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92252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7C-4276-9AA8-908F5D17D5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7C-4276-9AA8-908F5D17D5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7C-4276-9AA8-908F5D17D5A3}"/>
              </c:ext>
            </c:extLst>
          </c:dPt>
          <c:dLbls>
            <c:dLbl>
              <c:idx val="0"/>
              <c:layout>
                <c:manualLayout>
                  <c:x val="-0.23339268051434223"/>
                  <c:y val="-0.21877023184601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7C-4276-9AA8-908F5D17D5A3}"/>
                </c:ext>
                <c:ext xmlns:c15="http://schemas.microsoft.com/office/drawing/2012/chart" uri="{CE6537A1-D6FC-4f65-9D91-7224C49458BB}">
                  <c15:layout>
                    <c:manualLayout>
                      <c:w val="0.33899109792284876"/>
                      <c:h val="0.138819626713327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705990015343037"/>
                  <c:y val="0.146844196558763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7C-4276-9AA8-908F5D17D5A3}"/>
                </c:ext>
                <c:ext xmlns:c15="http://schemas.microsoft.com/office/drawing/2012/chart" uri="{CE6537A1-D6FC-4f65-9D91-7224C49458BB}">
                  <c15:layout>
                    <c:manualLayout>
                      <c:w val="0.16886251236399605"/>
                      <c:h val="9.715296004666081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3746115563447672E-2"/>
                  <c:y val="0.122096092155147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7C-4276-9AA8-908F5D17D5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(Folha1!$B$55:$B$56,Folha1!$B$59)</c:f>
              <c:numCache>
                <c:formatCode>General</c:formatCode>
                <c:ptCount val="3"/>
                <c:pt idx="0">
                  <c:v>37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7C-4276-9AA8-908F5D17D5A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9B-4B93-BD42-F7DC551DD7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9B-4B93-BD42-F7DC551DD7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9B-4B93-BD42-F7DC551DD78A}"/>
              </c:ext>
            </c:extLst>
          </c:dPt>
          <c:dLbls>
            <c:dLbl>
              <c:idx val="0"/>
              <c:layout>
                <c:manualLayout>
                  <c:x val="-3.7243549304111466E-2"/>
                  <c:y val="-0.27487405220180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9B-4B93-BD42-F7DC551DD78A}"/>
                </c:ext>
                <c:ext xmlns:c15="http://schemas.microsoft.com/office/drawing/2012/chart" uri="{CE6537A1-D6FC-4f65-9D91-7224C49458BB}">
                  <c15:layout>
                    <c:manualLayout>
                      <c:w val="0.2638180019782394"/>
                      <c:h val="0.212893700787401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746115563447672E-2"/>
                  <c:y val="0.122096092155147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9B-4B93-BD42-F7DC551DD7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9B-4B93-BD42-F7DC551DD7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(Folha1!$K$55:$K$56,Folha1!$K$59)</c:f>
              <c:numCache>
                <c:formatCode>General</c:formatCode>
                <c:ptCount val="3"/>
                <c:pt idx="0">
                  <c:v>49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9B-4B93-BD42-F7DC551DD78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(Folha1!$C$55:$C$56,Folha1!$C$59)</c:f>
              <c:numCache>
                <c:formatCode>General</c:formatCode>
                <c:ptCount val="3"/>
                <c:pt idx="0">
                  <c:v>8</c:v>
                </c:pt>
                <c:pt idx="1">
                  <c:v>42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43-43B1-B55E-C54D4AC0B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7799848"/>
        <c:axId val="299306880"/>
      </c:barChart>
      <c:catAx>
        <c:axId val="33779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99306880"/>
        <c:crosses val="autoZero"/>
        <c:auto val="1"/>
        <c:lblAlgn val="ctr"/>
        <c:lblOffset val="100"/>
        <c:noMultiLvlLbl val="0"/>
      </c:catAx>
      <c:valAx>
        <c:axId val="29930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779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5-4FD1-9241-244BEB224A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5-4FD1-9241-244BEB224A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D5-4FD1-9241-244BEB224A9A}"/>
              </c:ext>
            </c:extLst>
          </c:dPt>
          <c:dLbls>
            <c:dLbl>
              <c:idx val="0"/>
              <c:layout>
                <c:manualLayout>
                  <c:x val="-9.4426505292179649E-2"/>
                  <c:y val="0.156091061533974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D5-4FD1-9241-244BEB224A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447726971813983"/>
                  <c:y val="-0.262572543015456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D5-4FD1-9241-244BEB224A9A}"/>
                </c:ext>
                <c:ext xmlns:c15="http://schemas.microsoft.com/office/drawing/2012/chart" uri="{CE6537A1-D6FC-4f65-9D91-7224C49458BB}">
                  <c15:layout>
                    <c:manualLayout>
                      <c:w val="0.31525222551928783"/>
                      <c:h val="0.12956036745406824"/>
                    </c:manualLayout>
                  </c15:layout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D5-4FD1-9241-244BEB224A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(Folha1!$C$55:$C$56,Folha1!$C$59)</c:f>
              <c:numCache>
                <c:formatCode>General</c:formatCode>
                <c:ptCount val="3"/>
                <c:pt idx="0">
                  <c:v>8</c:v>
                </c:pt>
                <c:pt idx="1">
                  <c:v>42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D5-4FD1-9241-244BEB224A9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(Folha1!$D$55:$D$56,Folha1!$D$59)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9-44A2-991F-074DD3559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7864592"/>
        <c:axId val="337864976"/>
      </c:barChart>
      <c:catAx>
        <c:axId val="33786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7864976"/>
        <c:crosses val="autoZero"/>
        <c:auto val="1"/>
        <c:lblAlgn val="ctr"/>
        <c:lblOffset val="100"/>
        <c:noMultiLvlLbl val="0"/>
      </c:catAx>
      <c:valAx>
        <c:axId val="33786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786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77-4EB0-944F-0C9A56CDC8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77-4EB0-944F-0C9A56CDC8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77-4EB0-944F-0C9A56CDC88B}"/>
              </c:ext>
            </c:extLst>
          </c:dPt>
          <c:dLbls>
            <c:dLbl>
              <c:idx val="0"/>
              <c:layout>
                <c:manualLayout>
                  <c:x val="-0.24235457214732439"/>
                  <c:y val="-0.25163167104111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77-4EB0-944F-0C9A56CDC88B}"/>
                </c:ext>
                <c:ext xmlns:c15="http://schemas.microsoft.com/office/drawing/2012/chart" uri="{CE6537A1-D6FC-4f65-9D91-7224C49458BB}">
                  <c15:layout>
                    <c:manualLayout>
                      <c:w val="0.2638180019782394"/>
                      <c:h val="0.157338145231846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376901329470315"/>
                  <c:y val="0.140520559930008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77-4EB0-944F-0C9A56CDC8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77-4EB0-944F-0C9A56CDC8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(Folha1!$A$55:$A$56,Folha1!$A$59)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nr</c:v>
                </c:pt>
              </c:strCache>
            </c:strRef>
          </c:cat>
          <c:val>
            <c:numRef>
              <c:f>(Folha1!$D$55:$D$56,Folha1!$D$59)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77-4EB0-944F-0C9A56CDC8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(Folha1!$A$55:$A$57,Folha1!$A$59)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nr</c:v>
                </c:pt>
              </c:strCache>
            </c:strRef>
          </c:cat>
          <c:val>
            <c:numRef>
              <c:f>(Folha1!$E$55:$E$57,Folha1!$E$59)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DA-4471-A355-824EDB97E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8230168"/>
        <c:axId val="338230560"/>
      </c:barChart>
      <c:catAx>
        <c:axId val="33823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8230560"/>
        <c:crosses val="autoZero"/>
        <c:auto val="1"/>
        <c:lblAlgn val="ctr"/>
        <c:lblOffset val="100"/>
        <c:noMultiLvlLbl val="0"/>
      </c:catAx>
      <c:valAx>
        <c:axId val="3382305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82301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no.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C8-45E2-9CA7-965030BFC1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C8-45E2-9CA7-965030BFC1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C8-45E2-9CA7-965030BFC1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C8-45E2-9CA7-965030BFC19C}"/>
              </c:ext>
            </c:extLst>
          </c:dPt>
          <c:dLbls>
            <c:dLbl>
              <c:idx val="0"/>
              <c:layout>
                <c:manualLayout>
                  <c:x val="-4.1479473819481763E-2"/>
                  <c:y val="0.163369422572178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C8-45E2-9CA7-965030BFC1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C8-45E2-9CA7-965030BFC1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015748031496055"/>
                  <c:y val="-0.265221092155147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C8-45E2-9CA7-965030BFC19C}"/>
                </c:ext>
                <c:ext xmlns:c15="http://schemas.microsoft.com/office/drawing/2012/chart" uri="{CE6537A1-D6FC-4f65-9D91-7224C49458BB}">
                  <c15:layout>
                    <c:manualLayout>
                      <c:w val="0.2638180019782394"/>
                      <c:h val="0.10178258967629045"/>
                    </c:manualLayout>
                  </c15:layout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C8-45E2-9CA7-965030BFC1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(Folha1!$A$55:$A$57,Folha1!$A$59)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nr</c:v>
                </c:pt>
              </c:strCache>
            </c:strRef>
          </c:cat>
          <c:val>
            <c:numRef>
              <c:f>(Folha1!$E$55:$E$57,Folha1!$E$59)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7C8-45E2-9CA7-965030BFC19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</a:t>
            </a:r>
            <a:r>
              <a:rPr lang="en-US" baseline="0"/>
              <a:t> no.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Folha1!$A$55:$A$59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nr</c:v>
                </c:pt>
              </c:strCache>
            </c:strRef>
          </c:cat>
          <c:val>
            <c:numRef>
              <c:f>Folha1!$F$55:$F$59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18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1B-4285-804A-062909841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8227816"/>
        <c:axId val="338228600"/>
      </c:barChart>
      <c:catAx>
        <c:axId val="33822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8228600"/>
        <c:crosses val="autoZero"/>
        <c:auto val="1"/>
        <c:lblAlgn val="ctr"/>
        <c:lblOffset val="100"/>
        <c:noMultiLvlLbl val="0"/>
      </c:catAx>
      <c:valAx>
        <c:axId val="3382286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382278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7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9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9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4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6030-78C2-49D1-B660-0D372E197E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69EB270-4D97-492D-AD72-6DB6E5A6359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7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7621"/>
            <a:ext cx="9144000" cy="1069993"/>
          </a:xfrm>
        </p:spPr>
        <p:txBody>
          <a:bodyPr>
            <a:normAutofit/>
          </a:bodyPr>
          <a:lstStyle/>
          <a:p>
            <a:pPr algn="ctr"/>
            <a:r>
              <a:rPr lang="pt-PT" sz="6600" dirty="0" err="1" smtClean="0"/>
              <a:t>Gender</a:t>
            </a:r>
            <a:r>
              <a:rPr lang="pt-PT" sz="6600" dirty="0" smtClean="0"/>
              <a:t> in </a:t>
            </a:r>
            <a:r>
              <a:rPr lang="pt-PT" sz="6600" dirty="0" err="1" smtClean="0"/>
              <a:t>equality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553" y="2087007"/>
            <a:ext cx="4944737" cy="826265"/>
          </a:xfrm>
        </p:spPr>
        <p:txBody>
          <a:bodyPr/>
          <a:lstStyle/>
          <a:p>
            <a:pPr algn="ctr"/>
            <a:r>
              <a:rPr lang="pt-PT" dirty="0" smtClean="0"/>
              <a:t>A </a:t>
            </a:r>
            <a:r>
              <a:rPr lang="pt-PT" dirty="0" err="1" smtClean="0"/>
              <a:t>questionnaire</a:t>
            </a:r>
            <a:r>
              <a:rPr lang="pt-PT" dirty="0" smtClean="0"/>
              <a:t> </a:t>
            </a:r>
            <a:r>
              <a:rPr lang="pt-PT" dirty="0" err="1" smtClean="0"/>
              <a:t>applied</a:t>
            </a:r>
            <a:r>
              <a:rPr lang="pt-PT" dirty="0" smtClean="0"/>
              <a:t> in Portugal</a:t>
            </a:r>
            <a:endParaRPr lang="en-US" dirty="0"/>
          </a:p>
        </p:txBody>
      </p:sp>
      <p:pic>
        <p:nvPicPr>
          <p:cNvPr id="1026" name="Picture 2" descr="Resultado de imagem para erasmus 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3726927"/>
            <a:ext cx="4585062" cy="225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andeiras portugal e romÃ©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2" y="3726927"/>
            <a:ext cx="3590160" cy="220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4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12715"/>
          </a:xfrm>
        </p:spPr>
        <p:txBody>
          <a:bodyPr>
            <a:normAutofit/>
          </a:bodyPr>
          <a:lstStyle/>
          <a:p>
            <a:pPr algn="just"/>
            <a:r>
              <a:rPr lang="pt-PT" dirty="0" err="1" smtClean="0">
                <a:latin typeface="+mj-lt"/>
              </a:rPr>
              <a:t>If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this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question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had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been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asked</a:t>
            </a:r>
            <a:r>
              <a:rPr lang="pt-PT" dirty="0">
                <a:latin typeface="+mj-lt"/>
              </a:rPr>
              <a:t> in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past</a:t>
            </a:r>
            <a:r>
              <a:rPr lang="pt-PT" dirty="0" smtClean="0">
                <a:latin typeface="+mj-lt"/>
              </a:rPr>
              <a:t>,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answer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would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have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been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that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only</a:t>
            </a:r>
            <a:r>
              <a:rPr lang="pt-PT" dirty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the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mother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>
                <a:latin typeface="+mj-lt"/>
              </a:rPr>
              <a:t>should</a:t>
            </a:r>
            <a:r>
              <a:rPr lang="pt-PT" dirty="0">
                <a:latin typeface="+mj-lt"/>
              </a:rPr>
              <a:t> take parental </a:t>
            </a:r>
            <a:r>
              <a:rPr lang="pt-PT" dirty="0" err="1" smtClean="0">
                <a:latin typeface="+mj-lt"/>
              </a:rPr>
              <a:t>leaving</a:t>
            </a:r>
            <a:r>
              <a:rPr lang="pt-PT" dirty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but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population’s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mentality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is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evolving</a:t>
            </a:r>
            <a:endParaRPr lang="pt-PT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Nowadays, new mothers are entitled to maternity leave in </a:t>
            </a:r>
            <a:r>
              <a:rPr lang="en-US" dirty="0" smtClean="0">
                <a:latin typeface="+mj-lt"/>
              </a:rPr>
              <a:t>Portugal with100</a:t>
            </a:r>
            <a:r>
              <a:rPr lang="en-US" dirty="0">
                <a:latin typeface="+mj-lt"/>
              </a:rPr>
              <a:t>% of their </a:t>
            </a:r>
            <a:r>
              <a:rPr lang="en-US" dirty="0" smtClean="0">
                <a:latin typeface="+mj-lt"/>
              </a:rPr>
              <a:t>salary </a:t>
            </a:r>
            <a:r>
              <a:rPr lang="en-US" dirty="0">
                <a:latin typeface="+mj-lt"/>
              </a:rPr>
              <a:t>for 120 consecutive </a:t>
            </a:r>
            <a:r>
              <a:rPr lang="en-US" dirty="0" smtClean="0">
                <a:latin typeface="+mj-lt"/>
              </a:rPr>
              <a:t>days</a:t>
            </a:r>
            <a:endParaRPr lang="pt-PT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Paternity leave in Portugal is allowed for working fathers for five consecutive days after the birth of the baby, plus an additional 10 days.</a:t>
            </a:r>
            <a:endParaRPr lang="pt-PT" dirty="0">
              <a:latin typeface="+mj-lt"/>
            </a:endParaRPr>
          </a:p>
          <a:p>
            <a:pPr algn="just"/>
            <a:r>
              <a:rPr lang="pt-PT" dirty="0" err="1">
                <a:latin typeface="+mj-lt"/>
              </a:rPr>
              <a:t>Now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we</a:t>
            </a:r>
            <a:r>
              <a:rPr lang="pt-PT" dirty="0">
                <a:latin typeface="+mj-lt"/>
              </a:rPr>
              <a:t> are </a:t>
            </a:r>
            <a:r>
              <a:rPr lang="pt-PT" dirty="0" err="1">
                <a:latin typeface="+mj-lt"/>
              </a:rPr>
              <a:t>reducing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gender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inequality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transforming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perception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that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caregiving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is</a:t>
            </a:r>
            <a:r>
              <a:rPr lang="pt-PT" dirty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only</a:t>
            </a:r>
            <a:r>
              <a:rPr lang="pt-PT" dirty="0" smtClean="0">
                <a:latin typeface="+mj-lt"/>
              </a:rPr>
              <a:t> a </a:t>
            </a:r>
            <a:r>
              <a:rPr lang="pt-PT" dirty="0" err="1">
                <a:latin typeface="+mj-lt"/>
              </a:rPr>
              <a:t>female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responsibility</a:t>
            </a:r>
            <a:r>
              <a:rPr lang="pt-PT" dirty="0">
                <a:latin typeface="+mj-lt"/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73780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1394"/>
            <a:ext cx="4681251" cy="1325563"/>
          </a:xfrm>
        </p:spPr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7900076"/>
              </p:ext>
            </p:extLst>
          </p:nvPr>
        </p:nvGraphicFramePr>
        <p:xfrm>
          <a:off x="1200892" y="1950759"/>
          <a:ext cx="3745682" cy="3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9451" y="1986957"/>
            <a:ext cx="5181600" cy="34246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At what age do women retire in your country?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Before</a:t>
            </a:r>
            <a:r>
              <a:rPr lang="pt-PT" dirty="0" smtClean="0"/>
              <a:t> 55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Between</a:t>
            </a:r>
            <a:r>
              <a:rPr lang="pt-PT" dirty="0" smtClean="0"/>
              <a:t> 55 and 60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Between</a:t>
            </a:r>
            <a:r>
              <a:rPr lang="pt-PT" dirty="0" smtClean="0"/>
              <a:t> 60 and 65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After</a:t>
            </a:r>
            <a:r>
              <a:rPr lang="pt-PT" dirty="0" smtClean="0"/>
              <a:t> 65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755627"/>
              </p:ext>
            </p:extLst>
          </p:nvPr>
        </p:nvGraphicFramePr>
        <p:xfrm>
          <a:off x="8608013" y="2498035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5349" y="5584158"/>
            <a:ext cx="85866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retirement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country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 </a:t>
            </a:r>
            <a:r>
              <a:rPr lang="pt-P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8" y="2486379"/>
            <a:ext cx="9603275" cy="3450613"/>
          </a:xfrm>
        </p:spPr>
        <p:txBody>
          <a:bodyPr/>
          <a:lstStyle/>
          <a:p>
            <a:pPr algn="just"/>
            <a:r>
              <a:rPr lang="pt-PT" dirty="0" smtClean="0"/>
              <a:t>21%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respondents</a:t>
            </a:r>
            <a:r>
              <a:rPr lang="pt-PT" dirty="0" smtClean="0"/>
              <a:t> </a:t>
            </a:r>
            <a:r>
              <a:rPr lang="pt-PT" dirty="0" err="1" smtClean="0"/>
              <a:t>chose</a:t>
            </a:r>
            <a:r>
              <a:rPr lang="pt-PT" dirty="0" smtClean="0"/>
              <a:t> </a:t>
            </a:r>
            <a:r>
              <a:rPr lang="pt-PT" dirty="0" err="1" smtClean="0"/>
              <a:t>option</a:t>
            </a:r>
            <a:r>
              <a:rPr lang="pt-PT" dirty="0" smtClean="0"/>
              <a:t> D (</a:t>
            </a:r>
            <a:r>
              <a:rPr lang="pt-PT" dirty="0" err="1" smtClean="0"/>
              <a:t>after</a:t>
            </a:r>
            <a:r>
              <a:rPr lang="pt-PT" dirty="0" smtClean="0"/>
              <a:t> 65)</a:t>
            </a:r>
          </a:p>
          <a:p>
            <a:pPr algn="just"/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 smtClean="0"/>
              <a:t>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different</a:t>
            </a:r>
            <a:r>
              <a:rPr lang="pt-PT" dirty="0" smtClean="0"/>
              <a:t> </a:t>
            </a:r>
            <a:r>
              <a:rPr lang="pt-PT" dirty="0" err="1" smtClean="0"/>
              <a:t>answers</a:t>
            </a:r>
            <a:endParaRPr lang="pt-PT" dirty="0" smtClean="0"/>
          </a:p>
          <a:p>
            <a:pPr algn="just"/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retirement</a:t>
            </a:r>
            <a:r>
              <a:rPr lang="pt-PT" dirty="0" smtClean="0"/>
              <a:t> age in Portugal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66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 for </a:t>
            </a:r>
            <a:r>
              <a:rPr lang="pt-PT" dirty="0" err="1" smtClean="0"/>
              <a:t>both</a:t>
            </a:r>
            <a:r>
              <a:rPr lang="pt-PT" dirty="0" smtClean="0"/>
              <a:t> </a:t>
            </a:r>
            <a:r>
              <a:rPr lang="pt-PT" dirty="0" err="1" smtClean="0"/>
              <a:t>men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women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34880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263" y="669879"/>
            <a:ext cx="4758369" cy="1325563"/>
          </a:xfrm>
        </p:spPr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6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7491474"/>
              </p:ext>
            </p:extLst>
          </p:nvPr>
        </p:nvGraphicFramePr>
        <p:xfrm>
          <a:off x="929640" y="1995442"/>
          <a:ext cx="4174475" cy="38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4530" y="2120706"/>
            <a:ext cx="5181600" cy="2151464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smtClean="0"/>
              <a:t>Is </a:t>
            </a:r>
            <a:r>
              <a:rPr lang="pt-PT" dirty="0" err="1" smtClean="0"/>
              <a:t>your</a:t>
            </a:r>
            <a:r>
              <a:rPr lang="pt-PT" dirty="0" smtClean="0"/>
              <a:t> boss a </a:t>
            </a:r>
            <a:r>
              <a:rPr lang="pt-PT" dirty="0" err="1" smtClean="0"/>
              <a:t>man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a </a:t>
            </a:r>
            <a:r>
              <a:rPr lang="pt-PT" dirty="0" err="1" smtClean="0"/>
              <a:t>woman</a:t>
            </a:r>
            <a:r>
              <a:rPr lang="pt-PT" dirty="0" smtClean="0"/>
              <a:t>?</a:t>
            </a:r>
          </a:p>
          <a:p>
            <a:pPr marL="514350" indent="-514350">
              <a:buAutoNum type="alphaLcParenR"/>
            </a:pPr>
            <a:r>
              <a:rPr lang="pt-PT" dirty="0" smtClean="0"/>
              <a:t>Man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Woman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</a:t>
            </a:r>
            <a:r>
              <a:rPr lang="pt-PT" dirty="0" err="1" smtClean="0"/>
              <a:t>reponse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35129"/>
              </p:ext>
            </p:extLst>
          </p:nvPr>
        </p:nvGraphicFramePr>
        <p:xfrm>
          <a:off x="8235330" y="2900570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6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6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9" y="2714979"/>
            <a:ext cx="9603275" cy="3450613"/>
          </a:xfrm>
        </p:spPr>
        <p:txBody>
          <a:bodyPr/>
          <a:lstStyle/>
          <a:p>
            <a:pPr algn="just"/>
            <a:r>
              <a:rPr lang="en-US" dirty="0"/>
              <a:t>"man" still was the most </a:t>
            </a:r>
            <a:r>
              <a:rPr lang="en-US" dirty="0" smtClean="0"/>
              <a:t>chosen </a:t>
            </a:r>
            <a:r>
              <a:rPr lang="en-US" dirty="0"/>
              <a:t>answer, although "woman" is not so far behind (with only 10</a:t>
            </a:r>
            <a:r>
              <a:rPr lang="en-US" dirty="0" smtClean="0"/>
              <a:t>% difference </a:t>
            </a:r>
            <a:r>
              <a:rPr lang="en-US" dirty="0"/>
              <a:t>between them)</a:t>
            </a:r>
          </a:p>
          <a:p>
            <a:pPr algn="just"/>
            <a:r>
              <a:rPr lang="en-US" dirty="0" smtClean="0"/>
              <a:t>14</a:t>
            </a:r>
            <a:r>
              <a:rPr lang="en-US" dirty="0"/>
              <a:t>% of the people </a:t>
            </a:r>
            <a:r>
              <a:rPr lang="en-US" dirty="0" smtClean="0"/>
              <a:t>who responded are </a:t>
            </a:r>
            <a:r>
              <a:rPr lang="en-US" dirty="0"/>
              <a:t>adolescents and haven't had a </a:t>
            </a:r>
            <a:r>
              <a:rPr lang="en-US" dirty="0" smtClean="0"/>
              <a:t>job yet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78591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94"/>
            <a:ext cx="5121925" cy="1325563"/>
          </a:xfrm>
        </p:spPr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4714362"/>
              </p:ext>
            </p:extLst>
          </p:nvPr>
        </p:nvGraphicFramePr>
        <p:xfrm>
          <a:off x="994954" y="2021567"/>
          <a:ext cx="4350745" cy="373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7182" y="2021567"/>
            <a:ext cx="5181600" cy="2977729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smtClean="0"/>
              <a:t>Are </a:t>
            </a:r>
            <a:r>
              <a:rPr lang="pt-PT" dirty="0" err="1" smtClean="0"/>
              <a:t>women</a:t>
            </a:r>
            <a:r>
              <a:rPr lang="pt-PT" dirty="0" smtClean="0"/>
              <a:t> too </a:t>
            </a:r>
            <a:r>
              <a:rPr lang="pt-PT" dirty="0" err="1" smtClean="0"/>
              <a:t>kind</a:t>
            </a:r>
            <a:r>
              <a:rPr lang="pt-PT" dirty="0" smtClean="0"/>
              <a:t> and </a:t>
            </a:r>
            <a:r>
              <a:rPr lang="pt-PT" dirty="0" err="1" smtClean="0"/>
              <a:t>sensitive</a:t>
            </a:r>
            <a:r>
              <a:rPr lang="pt-PT" dirty="0" smtClean="0"/>
              <a:t> to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leadership</a:t>
            </a:r>
            <a:r>
              <a:rPr lang="pt-PT" dirty="0" smtClean="0"/>
              <a:t> </a:t>
            </a:r>
            <a:r>
              <a:rPr lang="pt-PT" dirty="0" err="1" smtClean="0"/>
              <a:t>positions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workplace</a:t>
            </a:r>
            <a:r>
              <a:rPr lang="pt-PT" dirty="0" smtClean="0"/>
              <a:t>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Yes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No</a:t>
            </a:r>
            <a:endParaRPr lang="en-US" dirty="0" smtClean="0"/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089101"/>
              </p:ext>
            </p:extLst>
          </p:nvPr>
        </p:nvGraphicFramePr>
        <p:xfrm>
          <a:off x="8377982" y="3016260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92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7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9" y="2957026"/>
            <a:ext cx="9603275" cy="3450613"/>
          </a:xfrm>
        </p:spPr>
        <p:txBody>
          <a:bodyPr/>
          <a:lstStyle/>
          <a:p>
            <a:pPr algn="just"/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are now seen as able </a:t>
            </a:r>
            <a:r>
              <a:rPr lang="en-US" dirty="0" smtClean="0"/>
              <a:t>to </a:t>
            </a:r>
            <a:r>
              <a:rPr lang="en-US" dirty="0"/>
              <a:t>occupy top and important positions</a:t>
            </a:r>
          </a:p>
          <a:p>
            <a:pPr algn="just"/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country is evolving and trying  to make " gender equality " a reality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8600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937"/>
            <a:ext cx="5334000" cy="1325563"/>
          </a:xfrm>
        </p:spPr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1697517"/>
              </p:ext>
            </p:extLst>
          </p:nvPr>
        </p:nvGraphicFramePr>
        <p:xfrm>
          <a:off x="838200" y="2021568"/>
          <a:ext cx="4595949" cy="368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021568"/>
            <a:ext cx="5181600" cy="3131965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err="1" smtClean="0"/>
              <a:t>Who</a:t>
            </a:r>
            <a:r>
              <a:rPr lang="pt-PT" dirty="0" smtClean="0"/>
              <a:t> </a:t>
            </a:r>
            <a:r>
              <a:rPr lang="pt-PT" dirty="0" err="1" smtClean="0"/>
              <a:t>earns</a:t>
            </a:r>
            <a:r>
              <a:rPr lang="pt-PT" dirty="0" smtClean="0"/>
              <a:t> more </a:t>
            </a:r>
            <a:r>
              <a:rPr lang="pt-PT" dirty="0" err="1" smtClean="0"/>
              <a:t>money</a:t>
            </a:r>
            <a:r>
              <a:rPr lang="pt-PT" dirty="0" smtClean="0"/>
              <a:t> in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family</a:t>
            </a:r>
            <a:r>
              <a:rPr lang="pt-PT" dirty="0" smtClean="0"/>
              <a:t>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Mother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err="1" smtClean="0"/>
              <a:t>Father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/>
              <a:t>N</a:t>
            </a:r>
            <a:r>
              <a:rPr lang="pt-PT" dirty="0" smtClean="0"/>
              <a:t>o response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53077"/>
              </p:ext>
            </p:extLst>
          </p:nvPr>
        </p:nvGraphicFramePr>
        <p:xfrm>
          <a:off x="8426903" y="2856675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20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8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man of the family earns a bigger amount of money than the woman, in most </a:t>
            </a:r>
            <a:r>
              <a:rPr lang="en-US" dirty="0" smtClean="0"/>
              <a:t>cases</a:t>
            </a:r>
          </a:p>
          <a:p>
            <a:pPr algn="just"/>
            <a:r>
              <a:rPr lang="en-US" dirty="0" smtClean="0"/>
              <a:t>84</a:t>
            </a:r>
            <a:r>
              <a:rPr lang="en-US" dirty="0"/>
              <a:t>% chose the option </a:t>
            </a:r>
            <a:r>
              <a:rPr lang="en-US" dirty="0" smtClean="0"/>
              <a:t>B</a:t>
            </a:r>
            <a:endParaRPr lang="en-US" dirty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Portugal, this situation </a:t>
            </a:r>
            <a:r>
              <a:rPr lang="en-US" dirty="0" smtClean="0"/>
              <a:t>reflects </a:t>
            </a:r>
            <a:r>
              <a:rPr lang="en-US" dirty="0"/>
              <a:t>several cases of gender inequality:</a:t>
            </a:r>
          </a:p>
          <a:p>
            <a:pPr marL="0" indent="0" algn="just">
              <a:buNone/>
            </a:pPr>
            <a:r>
              <a:rPr lang="en-US" dirty="0"/>
              <a:t>   - on average, women earn 150€ (711,57 </a:t>
            </a:r>
            <a:r>
              <a:rPr lang="en-US" dirty="0" smtClean="0"/>
              <a:t>RON) </a:t>
            </a:r>
            <a:r>
              <a:rPr lang="en-US" dirty="0"/>
              <a:t>less than </a:t>
            </a:r>
            <a:r>
              <a:rPr lang="en-US" dirty="0" smtClean="0"/>
              <a:t>men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</a:t>
            </a:r>
            <a:r>
              <a:rPr lang="en-US" dirty="0"/>
              <a:t> - in top posts, women receive 617€ </a:t>
            </a:r>
            <a:r>
              <a:rPr lang="en-US" dirty="0" smtClean="0"/>
              <a:t>(approximately 3,000 RON) less</a:t>
            </a:r>
            <a:endParaRPr lang="en-US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76317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0965717"/>
              </p:ext>
            </p:extLst>
          </p:nvPr>
        </p:nvGraphicFramePr>
        <p:xfrm>
          <a:off x="1151709" y="2015743"/>
          <a:ext cx="4636238" cy="372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034" y="2015743"/>
            <a:ext cx="5181600" cy="2768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Do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 some </a:t>
            </a:r>
            <a:r>
              <a:rPr lang="pt-PT" dirty="0" err="1" smtClean="0"/>
              <a:t>women</a:t>
            </a:r>
            <a:r>
              <a:rPr lang="pt-PT" dirty="0" smtClean="0"/>
              <a:t> </a:t>
            </a:r>
            <a:r>
              <a:rPr lang="pt-PT" dirty="0" err="1" smtClean="0"/>
              <a:t>who</a:t>
            </a:r>
            <a:r>
              <a:rPr lang="pt-PT" dirty="0" smtClean="0"/>
              <a:t> </a:t>
            </a:r>
            <a:r>
              <a:rPr lang="pt-PT" dirty="0" err="1" smtClean="0"/>
              <a:t>earn</a:t>
            </a:r>
            <a:r>
              <a:rPr lang="pt-PT" dirty="0" smtClean="0"/>
              <a:t> as </a:t>
            </a:r>
            <a:r>
              <a:rPr lang="pt-PT" dirty="0" err="1" smtClean="0"/>
              <a:t>much</a:t>
            </a:r>
            <a:r>
              <a:rPr lang="pt-PT" dirty="0" smtClean="0"/>
              <a:t> as </a:t>
            </a:r>
            <a:r>
              <a:rPr lang="pt-PT" dirty="0" err="1" smtClean="0"/>
              <a:t>their</a:t>
            </a:r>
            <a:r>
              <a:rPr lang="pt-PT" dirty="0" smtClean="0"/>
              <a:t> male </a:t>
            </a:r>
            <a:r>
              <a:rPr lang="pt-PT" dirty="0" err="1" smtClean="0"/>
              <a:t>colleagues</a:t>
            </a:r>
            <a:r>
              <a:rPr lang="pt-PT" dirty="0" smtClean="0"/>
              <a:t>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Yes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No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49261"/>
              </p:ext>
            </p:extLst>
          </p:nvPr>
        </p:nvGraphicFramePr>
        <p:xfrm>
          <a:off x="8554253" y="3085981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62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540167"/>
            <a:ext cx="9603275" cy="3450613"/>
          </a:xfrm>
        </p:spPr>
        <p:txBody>
          <a:bodyPr/>
          <a:lstStyle/>
          <a:p>
            <a:r>
              <a:rPr lang="en-US" dirty="0" smtClean="0"/>
              <a:t>Results from the application of the survey</a:t>
            </a:r>
          </a:p>
          <a:p>
            <a:r>
              <a:rPr lang="en-US" dirty="0" smtClean="0"/>
              <a:t>The survey was applied to 50 people</a:t>
            </a:r>
          </a:p>
          <a:p>
            <a:r>
              <a:rPr lang="en-US" dirty="0" smtClean="0"/>
              <a:t>Conclusions based on all of the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9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8" y="2567061"/>
            <a:ext cx="9603275" cy="3450613"/>
          </a:xfrm>
        </p:spPr>
        <p:txBody>
          <a:bodyPr/>
          <a:lstStyle/>
          <a:p>
            <a:pPr algn="just"/>
            <a:r>
              <a:rPr lang="en-US" dirty="0"/>
              <a:t>87% of the people answered that they know a women who earns as much as their male </a:t>
            </a:r>
            <a:r>
              <a:rPr lang="en-US" dirty="0" smtClean="0"/>
              <a:t>colleagues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shows an improvement in modern society motivated by the women's </a:t>
            </a:r>
            <a:r>
              <a:rPr lang="en-US" dirty="0" smtClean="0"/>
              <a:t>rights </a:t>
            </a:r>
            <a:r>
              <a:rPr lang="en-US" dirty="0"/>
              <a:t>movement over time, since ,in the past, men generally earned more than women, even when working in the same </a:t>
            </a:r>
            <a:r>
              <a:rPr lang="en-US" dirty="0" smtClean="0"/>
              <a:t>job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71526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10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9223280"/>
              </p:ext>
            </p:extLst>
          </p:nvPr>
        </p:nvGraphicFramePr>
        <p:xfrm>
          <a:off x="991892" y="2139133"/>
          <a:ext cx="4687389" cy="359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139133"/>
            <a:ext cx="5181600" cy="2526038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salary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for </a:t>
            </a:r>
            <a:r>
              <a:rPr lang="pt-PT" dirty="0" err="1" smtClean="0"/>
              <a:t>men</a:t>
            </a:r>
            <a:r>
              <a:rPr lang="pt-PT" dirty="0" smtClean="0"/>
              <a:t> and </a:t>
            </a:r>
            <a:r>
              <a:rPr lang="pt-PT" dirty="0" err="1" smtClean="0"/>
              <a:t>women</a:t>
            </a:r>
            <a:r>
              <a:rPr lang="pt-PT" dirty="0" smtClean="0"/>
              <a:t>?</a:t>
            </a:r>
          </a:p>
          <a:p>
            <a:pPr marL="514350" indent="-514350" algn="just">
              <a:buAutoNum type="alphaLcParenR"/>
            </a:pPr>
            <a:r>
              <a:rPr lang="pt-PT" dirty="0" err="1" smtClean="0"/>
              <a:t>Yes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No 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/>
              <a:t>N</a:t>
            </a:r>
            <a:r>
              <a:rPr lang="pt-PT" dirty="0" smtClean="0"/>
              <a:t>o response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832485"/>
              </p:ext>
            </p:extLst>
          </p:nvPr>
        </p:nvGraphicFramePr>
        <p:xfrm>
          <a:off x="8636792" y="3149524"/>
          <a:ext cx="3209925" cy="258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6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10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8" y="2580508"/>
            <a:ext cx="9603275" cy="3450613"/>
          </a:xfrm>
        </p:spPr>
        <p:txBody>
          <a:bodyPr/>
          <a:lstStyle/>
          <a:p>
            <a:pPr algn="just"/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majority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respondentes </a:t>
            </a:r>
            <a:r>
              <a:rPr lang="pt-PT" dirty="0" err="1" smtClean="0"/>
              <a:t>chose</a:t>
            </a:r>
            <a:r>
              <a:rPr lang="pt-PT" dirty="0" smtClean="0"/>
              <a:t> </a:t>
            </a:r>
            <a:r>
              <a:rPr lang="pt-PT" dirty="0" err="1" smtClean="0"/>
              <a:t>option</a:t>
            </a:r>
            <a:r>
              <a:rPr lang="pt-PT" dirty="0" smtClean="0"/>
              <a:t> A, </a:t>
            </a:r>
            <a:r>
              <a:rPr lang="pt-PT" dirty="0" err="1" smtClean="0"/>
              <a:t>thinking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women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earn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as </a:t>
            </a:r>
            <a:r>
              <a:rPr lang="pt-PT" dirty="0" err="1" smtClean="0"/>
              <a:t>men</a:t>
            </a:r>
            <a:endParaRPr lang="pt-PT" dirty="0" smtClean="0"/>
          </a:p>
          <a:p>
            <a:pPr algn="just"/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chose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answer</a:t>
            </a:r>
            <a:r>
              <a:rPr lang="pt-PT" dirty="0" smtClean="0"/>
              <a:t> </a:t>
            </a:r>
            <a:r>
              <a:rPr lang="pt-PT" dirty="0" err="1" smtClean="0"/>
              <a:t>favorable</a:t>
            </a:r>
            <a:r>
              <a:rPr lang="pt-PT" dirty="0" smtClean="0"/>
              <a:t> to </a:t>
            </a:r>
            <a:r>
              <a:rPr lang="pt-PT" dirty="0" err="1" smtClean="0"/>
              <a:t>gender</a:t>
            </a:r>
            <a:r>
              <a:rPr lang="pt-PT" dirty="0" smtClean="0"/>
              <a:t> </a:t>
            </a:r>
            <a:r>
              <a:rPr lang="pt-PT" dirty="0" err="1" smtClean="0"/>
              <a:t>equality</a:t>
            </a:r>
            <a:r>
              <a:rPr lang="pt-PT" dirty="0" smtClean="0"/>
              <a:t>, </a:t>
            </a:r>
            <a:r>
              <a:rPr lang="pt-PT" dirty="0" err="1" smtClean="0"/>
              <a:t>leading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 to </a:t>
            </a:r>
            <a:r>
              <a:rPr lang="pt-PT" dirty="0" err="1" smtClean="0"/>
              <a:t>conclude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social </a:t>
            </a:r>
            <a:r>
              <a:rPr lang="pt-PT" dirty="0" err="1" smtClean="0"/>
              <a:t>mindsets</a:t>
            </a:r>
            <a:r>
              <a:rPr lang="pt-PT" dirty="0" smtClean="0"/>
              <a:t> are </a:t>
            </a:r>
            <a:r>
              <a:rPr lang="pt-PT" dirty="0" err="1" smtClean="0"/>
              <a:t>changing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evolving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7262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405696"/>
            <a:ext cx="9603275" cy="3450613"/>
          </a:xfrm>
        </p:spPr>
        <p:txBody>
          <a:bodyPr/>
          <a:lstStyle/>
          <a:p>
            <a:pPr algn="just"/>
            <a:r>
              <a:rPr lang="en-US" dirty="0" smtClean="0"/>
              <a:t>The responses showed a greater awareness about gender equality in Portuguese society</a:t>
            </a:r>
          </a:p>
          <a:p>
            <a:pPr algn="just"/>
            <a:r>
              <a:rPr lang="en-US" dirty="0" smtClean="0"/>
              <a:t>Some people had difficulties in answering some of the questions</a:t>
            </a:r>
          </a:p>
          <a:p>
            <a:pPr algn="just"/>
            <a:r>
              <a:rPr lang="en-US" dirty="0" smtClean="0"/>
              <a:t>We also think that, in the next survey, we should know the respondents’ gender and age because it can affect their answers about this theme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10" y="709203"/>
            <a:ext cx="5400100" cy="1325563"/>
          </a:xfrm>
        </p:spPr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68952"/>
              </p:ext>
            </p:extLst>
          </p:nvPr>
        </p:nvGraphicFramePr>
        <p:xfrm>
          <a:off x="707281" y="2021703"/>
          <a:ext cx="4737253" cy="388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289" y="2034766"/>
            <a:ext cx="5009920" cy="2702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Should jobs be adapted to men and women according to their physical capacity?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Yes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No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397223"/>
              </p:ext>
            </p:extLst>
          </p:nvPr>
        </p:nvGraphicFramePr>
        <p:xfrm>
          <a:off x="8361799" y="3078048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6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1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9" y="2580508"/>
            <a:ext cx="9603275" cy="3450613"/>
          </a:xfrm>
        </p:spPr>
        <p:txBody>
          <a:bodyPr/>
          <a:lstStyle/>
          <a:p>
            <a:pPr algn="just"/>
            <a:r>
              <a:rPr lang="en-US" dirty="0" smtClean="0"/>
              <a:t>Most people agreed with this suggestion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response could depend on the </a:t>
            </a:r>
            <a:r>
              <a:rPr lang="en-US" dirty="0" smtClean="0"/>
              <a:t>specific situation so </a:t>
            </a:r>
            <a:r>
              <a:rPr lang="en-US" dirty="0"/>
              <a:t>it was </a:t>
            </a:r>
            <a:r>
              <a:rPr lang="en-US" dirty="0" smtClean="0"/>
              <a:t>sometimes hard </a:t>
            </a:r>
            <a:r>
              <a:rPr lang="en-US" dirty="0"/>
              <a:t>to </a:t>
            </a:r>
            <a:r>
              <a:rPr lang="en-US" dirty="0" smtClean="0"/>
              <a:t>choose an option</a:t>
            </a:r>
            <a:endParaRPr lang="en-US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2588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94352"/>
              </p:ext>
            </p:extLst>
          </p:nvPr>
        </p:nvGraphicFramePr>
        <p:xfrm>
          <a:off x="1188516" y="2100075"/>
          <a:ext cx="3981994" cy="395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4188" y="2100075"/>
            <a:ext cx="5181600" cy="292537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Do you think that women should choose between family and career?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Yes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No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573636"/>
              </p:ext>
            </p:extLst>
          </p:nvPr>
        </p:nvGraphicFramePr>
        <p:xfrm>
          <a:off x="8344988" y="3092151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55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8" y="2030694"/>
            <a:ext cx="9603275" cy="3450613"/>
          </a:xfrm>
        </p:spPr>
        <p:txBody>
          <a:bodyPr/>
          <a:lstStyle/>
          <a:p>
            <a:pPr algn="just"/>
            <a:r>
              <a:rPr lang="pt-PT" dirty="0" err="1" smtClean="0"/>
              <a:t>Nowadays</a:t>
            </a:r>
            <a:r>
              <a:rPr lang="pt-PT" dirty="0" smtClean="0"/>
              <a:t> </a:t>
            </a:r>
            <a:r>
              <a:rPr lang="pt-PT" dirty="0" err="1" smtClean="0"/>
              <a:t>both</a:t>
            </a:r>
            <a:r>
              <a:rPr lang="pt-PT" dirty="0" smtClean="0"/>
              <a:t> </a:t>
            </a:r>
            <a:r>
              <a:rPr lang="pt-PT" dirty="0" err="1" smtClean="0"/>
              <a:t>men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women</a:t>
            </a:r>
            <a:r>
              <a:rPr lang="pt-PT" dirty="0" smtClean="0"/>
              <a:t> are </a:t>
            </a:r>
            <a:r>
              <a:rPr lang="pt-PT" dirty="0" err="1" smtClean="0"/>
              <a:t>becoming</a:t>
            </a:r>
            <a:r>
              <a:rPr lang="pt-PT" dirty="0" smtClean="0"/>
              <a:t> more </a:t>
            </a:r>
            <a:r>
              <a:rPr lang="pt-PT" dirty="0" err="1" smtClean="0"/>
              <a:t>aware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family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as  </a:t>
            </a:r>
            <a:r>
              <a:rPr lang="pt-PT" dirty="0" err="1" smtClean="0"/>
              <a:t>important</a:t>
            </a:r>
            <a:r>
              <a:rPr lang="pt-PT" dirty="0" smtClean="0"/>
              <a:t> as,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even</a:t>
            </a:r>
            <a:r>
              <a:rPr lang="pt-PT" dirty="0" smtClean="0"/>
              <a:t> more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than</a:t>
            </a:r>
            <a:r>
              <a:rPr lang="pt-PT" dirty="0" smtClean="0"/>
              <a:t>, </a:t>
            </a:r>
            <a:r>
              <a:rPr lang="pt-PT" dirty="0" err="1" smtClean="0"/>
              <a:t>their</a:t>
            </a:r>
            <a:r>
              <a:rPr lang="pt-PT" dirty="0" smtClean="0"/>
              <a:t> job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41162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6124261"/>
              </p:ext>
            </p:extLst>
          </p:nvPr>
        </p:nvGraphicFramePr>
        <p:xfrm>
          <a:off x="838200" y="2022762"/>
          <a:ext cx="4009222" cy="377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6177" y="2022762"/>
            <a:ext cx="5181600" cy="2861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Should a pregnant woman have the same opportunities when it comes to being hired as a new employee?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Yes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No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263022"/>
              </p:ext>
            </p:extLst>
          </p:nvPr>
        </p:nvGraphicFramePr>
        <p:xfrm>
          <a:off x="8098562" y="3026820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3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3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78" y="2486379"/>
            <a:ext cx="9603275" cy="3450613"/>
          </a:xfrm>
        </p:spPr>
        <p:txBody>
          <a:bodyPr/>
          <a:lstStyle/>
          <a:p>
            <a:pPr algn="just"/>
            <a:r>
              <a:rPr lang="en-US" dirty="0"/>
              <a:t>80% of the people think that a pregnant woman should have the same opportunities when it comes to being </a:t>
            </a:r>
            <a:r>
              <a:rPr lang="en-US" dirty="0" smtClean="0"/>
              <a:t>hired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results show a progress in </a:t>
            </a:r>
            <a:r>
              <a:rPr lang="en-US" dirty="0" smtClean="0"/>
              <a:t>people’s </a:t>
            </a:r>
            <a:r>
              <a:rPr lang="en-US" dirty="0"/>
              <a:t>mentality compared to the past, where Pregnancy Discrimination was really common in the workplace, especially </a:t>
            </a:r>
            <a:r>
              <a:rPr lang="en-US" dirty="0" smtClean="0"/>
              <a:t>among </a:t>
            </a:r>
            <a:r>
              <a:rPr lang="en-US" dirty="0"/>
              <a:t>employers when choosing a new </a:t>
            </a:r>
            <a:r>
              <a:rPr lang="en-US" dirty="0" smtClean="0"/>
              <a:t>employee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01162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Question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3469791"/>
              </p:ext>
            </p:extLst>
          </p:nvPr>
        </p:nvGraphicFramePr>
        <p:xfrm>
          <a:off x="1177834" y="2337623"/>
          <a:ext cx="3832952" cy="315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9868" y="2337623"/>
            <a:ext cx="5181600" cy="255908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Who should take parental living?</a:t>
            </a:r>
          </a:p>
          <a:p>
            <a:pPr marL="514350" indent="-514350">
              <a:buAutoNum type="alphaLcParenR"/>
            </a:pPr>
            <a:r>
              <a:rPr lang="pt-PT" dirty="0" err="1" smtClean="0"/>
              <a:t>Mother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err="1" smtClean="0"/>
              <a:t>Father</a:t>
            </a:r>
            <a:endParaRPr lang="pt-PT" dirty="0" smtClean="0"/>
          </a:p>
          <a:p>
            <a:pPr marL="514350" indent="-514350">
              <a:buAutoNum type="alphaLcParenR"/>
            </a:pPr>
            <a:r>
              <a:rPr lang="pt-PT" dirty="0" smtClean="0"/>
              <a:t>Both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accent1"/>
                </a:solidFill>
              </a:rPr>
              <a:t>NR) </a:t>
            </a:r>
            <a:r>
              <a:rPr lang="pt-PT" dirty="0" smtClean="0"/>
              <a:t>No response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734382"/>
              </p:ext>
            </p:extLst>
          </p:nvPr>
        </p:nvGraphicFramePr>
        <p:xfrm>
          <a:off x="7844927" y="3007008"/>
          <a:ext cx="3209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13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253</TotalTime>
  <Words>839</Words>
  <Application>Microsoft Office PowerPoint</Application>
  <PresentationFormat>Ecrã Panorâmico</PresentationFormat>
  <Paragraphs>122</Paragraphs>
  <Slides>23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Gallery</vt:lpstr>
      <vt:lpstr>Gender in equality</vt:lpstr>
      <vt:lpstr>Introduction</vt:lpstr>
      <vt:lpstr>Question number 1</vt:lpstr>
      <vt:lpstr>Question 1</vt:lpstr>
      <vt:lpstr>Question number 2</vt:lpstr>
      <vt:lpstr>Question 2</vt:lpstr>
      <vt:lpstr>Question number 3</vt:lpstr>
      <vt:lpstr>Question 3 </vt:lpstr>
      <vt:lpstr>Question number 4</vt:lpstr>
      <vt:lpstr>Question 4</vt:lpstr>
      <vt:lpstr>Question number 5</vt:lpstr>
      <vt:lpstr>Question 5</vt:lpstr>
      <vt:lpstr>Question number 6 </vt:lpstr>
      <vt:lpstr>Question 6</vt:lpstr>
      <vt:lpstr>Question number 7</vt:lpstr>
      <vt:lpstr>Question 7</vt:lpstr>
      <vt:lpstr>Question number 8</vt:lpstr>
      <vt:lpstr>Question 8</vt:lpstr>
      <vt:lpstr>Question number 9</vt:lpstr>
      <vt:lpstr>Question 9</vt:lpstr>
      <vt:lpstr>Question number 10</vt:lpstr>
      <vt:lpstr>Question 10</vt:lpstr>
      <vt:lpstr>Conclusion</vt:lpstr>
    </vt:vector>
  </TitlesOfParts>
  <Company>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Alvelos</dc:creator>
  <cp:lastModifiedBy>Miguel Carrasqueira</cp:lastModifiedBy>
  <cp:revision>36</cp:revision>
  <dcterms:created xsi:type="dcterms:W3CDTF">2019-09-21T12:32:16Z</dcterms:created>
  <dcterms:modified xsi:type="dcterms:W3CDTF">2019-11-02T17:04:44Z</dcterms:modified>
</cp:coreProperties>
</file>