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mk.wikipedia.org/wiki/%D0%90%D0%BA%D1%81%D0%B8%D0%BE%D0%BC%D0%B0" TargetMode="External"/><Relationship Id="rId13" Type="http://schemas.openxmlformats.org/officeDocument/2006/relationships/hyperlink" Target="https://mk.wikipedia.org/wiki/%D0%9C%D0%B5%D0%B4%D0%B8%D1%86%D0%B8%D0%BD%D0%B0" TargetMode="External"/><Relationship Id="rId3" Type="http://schemas.openxmlformats.org/officeDocument/2006/relationships/hyperlink" Target="https://mk.wikipedia.org/wiki/%D0%9A%D0%B2%D0%B0%D0%BD%D1%82%D0%B8%D1%82%D0%B5%D1%82" TargetMode="External"/><Relationship Id="rId7" Type="http://schemas.openxmlformats.org/officeDocument/2006/relationships/hyperlink" Target="https://mk.wikipedia.org/w/index.php?title=%D0%94%D0%B5%D0%B4%D1%83%D0%BA%D1%82%D0%B8%D0%B2%D0%BD%D0%BE_%D1%80%D0%B0%D1%81%D1%83%D0%B4%D1%83%D0%B2%D0%B0%D1%9A%D0%B5&amp;action=edit&amp;redlink=1" TargetMode="External"/><Relationship Id="rId12" Type="http://schemas.openxmlformats.org/officeDocument/2006/relationships/hyperlink" Target="https://mk.wikipedia.org/wiki/%D0%93%D0%B5%D0%BE%D0%B4%D0%B5%D0%B7%D0%B8%D1%98%D0%B0" TargetMode="External"/><Relationship Id="rId2" Type="http://schemas.openxmlformats.org/officeDocument/2006/relationships/hyperlink" Target="https://mk.wikipedia.org/w/index.php?title=%D0%9B%D0%BE%D0%B3%D0%B8%D1%87%D0%BA%D0%B0_%D1%81%D1%82%D1%80%D0%BE%D0%B3%D0%BE%D1%81%D1%82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k.wikipedia.org/wiki/%D0%9F%D1%80%D0%BE%D0%BC%D0%B5%D0%BD%D0%B0" TargetMode="External"/><Relationship Id="rId11" Type="http://schemas.openxmlformats.org/officeDocument/2006/relationships/hyperlink" Target="https://mk.wikipedia.org/wiki/%D0%98%D0%BD%D0%B6%D0%B5%D0%BD%D0%B5%D1%80%D1%81%D1%82%D0%B2%D0%BE" TargetMode="External"/><Relationship Id="rId5" Type="http://schemas.openxmlformats.org/officeDocument/2006/relationships/hyperlink" Target="https://mk.wikipedia.org/wiki/%D0%9F%D1%80%D0%BE%D1%81%D1%82%D0%BE%D1%80" TargetMode="External"/><Relationship Id="rId15" Type="http://schemas.openxmlformats.org/officeDocument/2006/relationships/hyperlink" Target="https://mk.wikipedia.org/wiki/%D0%A1%D1%82%D0%B0%D1%80%D0%BE%D0%B3%D1%80%D1%87%D0%BA%D0%B8_%D1%98%D0%B0%D0%B7%D0%B8%D0%BA" TargetMode="External"/><Relationship Id="rId10" Type="http://schemas.openxmlformats.org/officeDocument/2006/relationships/hyperlink" Target="https://mk.wikipedia.org/wiki/%D0%9D%D0%B0%D1%83%D0%BA%D0%B0" TargetMode="External"/><Relationship Id="rId4" Type="http://schemas.openxmlformats.org/officeDocument/2006/relationships/hyperlink" Target="https://mk.wikipedia.org/wiki/%D0%A1%D1%82%D1%80%D1%83%D0%BA%D1%82%D1%83%D1%80%D0%B0" TargetMode="External"/><Relationship Id="rId9" Type="http://schemas.openxmlformats.org/officeDocument/2006/relationships/hyperlink" Target="https://mk.wikipedia.org/wiki/%D0%94%D0%B5%D1%84%D0%B8%D0%BD%D0%B8%D1%86%D0%B8%D1%98%D0%B0" TargetMode="External"/><Relationship Id="rId14" Type="http://schemas.openxmlformats.org/officeDocument/2006/relationships/hyperlink" Target="https://mk.wikipedia.org/wiki/%D0%95%D0%BA%D0%BE%D0%BD%D0%BE%D0%BC%D0%B8%D1%98%D0%B0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k.wikipedia.org/wiki/%D0%90%D1%80%D0%B8%D1%82%D0%BC%D0%B5%D1%82%D0%B8%D0%BA%D0%B0" TargetMode="External"/><Relationship Id="rId13" Type="http://schemas.openxmlformats.org/officeDocument/2006/relationships/hyperlink" Target="https://mk.wikipedia.org/wiki/%D0%93%D0%B5%D0%BE%D0%BC%D0%B5%D1%82%D1%80%D0%B8%D1%98%D0%B0" TargetMode="External"/><Relationship Id="rId3" Type="http://schemas.openxmlformats.org/officeDocument/2006/relationships/hyperlink" Target="https://mk.wikipedia.org/w/index.php?title=%D0%91%D1%80%D0%BE%D0%B5%D1%9A%D0%B5&amp;action=edit&amp;redlink=1" TargetMode="External"/><Relationship Id="rId7" Type="http://schemas.openxmlformats.org/officeDocument/2006/relationships/hyperlink" Target="https://mk.wikipedia.org/wiki/%D0%93%D0%BE%D0%B4%D0%B8%D0%BD%D0%B0" TargetMode="External"/><Relationship Id="rId12" Type="http://schemas.openxmlformats.org/officeDocument/2006/relationships/hyperlink" Target="https://mk.wikipedia.org/wiki/%D0%94%D0%B5%D0%BB%D0%B5%D1%9A%D0%B5" TargetMode="External"/><Relationship Id="rId17" Type="http://schemas.openxmlformats.org/officeDocument/2006/relationships/hyperlink" Target="https://mk.wikipedia.org/w/index.php?title=%D0%98%D0%BD%D0%BA%D0%B0-%D1%86%D0%B0%D1%80%D1%81%D1%82%D0%B2%D0%BE&amp;action=edit&amp;redlink=1" TargetMode="External"/><Relationship Id="rId2" Type="http://schemas.openxmlformats.org/officeDocument/2006/relationships/hyperlink" Target="https://mk.wikipedia.org/wiki/%D0%91%D1%80%D0%BE%D1%98" TargetMode="External"/><Relationship Id="rId16" Type="http://schemas.openxmlformats.org/officeDocument/2006/relationships/hyperlink" Target="https://mk.wikipedia.org/wiki/%D0%9A%D0%B8%D0%BF%D1%8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k.wikipedia.org/wiki/%D0%93%D0%BE%D0%B4%D0%B8%D1%88%D0%BD%D0%BE_%D0%B2%D1%80%D0%B5%D0%BC%D0%B5" TargetMode="External"/><Relationship Id="rId11" Type="http://schemas.openxmlformats.org/officeDocument/2006/relationships/hyperlink" Target="https://mk.wikipedia.org/wiki/%D0%9C%D0%BD%D0%BE%D0%B6%D0%B5%D1%9A%D0%B5" TargetMode="External"/><Relationship Id="rId5" Type="http://schemas.openxmlformats.org/officeDocument/2006/relationships/hyperlink" Target="https://mk.wikipedia.org/wiki/%D0%94%D0%B5%D0%BD" TargetMode="External"/><Relationship Id="rId15" Type="http://schemas.openxmlformats.org/officeDocument/2006/relationships/hyperlink" Target="https://mk.wikipedia.org/w/index.php?title=%D0%A6%D1%80%D1%82%D0%B8&amp;action=edit&amp;redlink=1" TargetMode="External"/><Relationship Id="rId10" Type="http://schemas.openxmlformats.org/officeDocument/2006/relationships/hyperlink" Target="https://mk.wikipedia.org/wiki/%D0%9E%D0%B4%D0%B7%D0%B5%D0%BC%D0%B0%D1%9A%D0%B5" TargetMode="External"/><Relationship Id="rId4" Type="http://schemas.openxmlformats.org/officeDocument/2006/relationships/hyperlink" Target="https://mk.wikipedia.org/wiki/%D0%92%D1%80%D0%B5%D0%BC%D0%B5" TargetMode="External"/><Relationship Id="rId9" Type="http://schemas.openxmlformats.org/officeDocument/2006/relationships/hyperlink" Target="https://mk.wikipedia.org/wiki/%D0%A1%D0%BE%D0%B1%D0%B8%D1%80%D0%B0%D1%9A%D0%B5" TargetMode="External"/><Relationship Id="rId14" Type="http://schemas.openxmlformats.org/officeDocument/2006/relationships/hyperlink" Target="https://mk.wikipedia.org/wiki/%D0%9F%D0%B8%D1%81%D0%BC%D0%BE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k.wikipedia.org/wiki/%D0%A5%D0%B8%D0%BF%D0%BE%D1%82%D0%B5%D0%B7%D0%B0" TargetMode="External"/><Relationship Id="rId3" Type="http://schemas.openxmlformats.org/officeDocument/2006/relationships/hyperlink" Target="https://mk.wikipedia.org/wiki/%D0%9D%D0%B0%D1%83%D0%BA%D0%B0" TargetMode="External"/><Relationship Id="rId7" Type="http://schemas.openxmlformats.org/officeDocument/2006/relationships/hyperlink" Target="https://mk.wikipedia.org/wiki/%D0%95%D0%BA%D1%81%D0%BF%D0%B5%D1%80%D0%B8%D0%BC%D0%B5%D0%BD%D1%82" TargetMode="External"/><Relationship Id="rId12" Type="http://schemas.openxmlformats.org/officeDocument/2006/relationships/hyperlink" Target="https://mk.wikipedia.org/wiki/%D0%A3%D0%BC%D0%B5%D1%82%D0%BD%D0%BE%D1%81%D1%82" TargetMode="External"/><Relationship Id="rId2" Type="http://schemas.openxmlformats.org/officeDocument/2006/relationships/hyperlink" Target="https://mk.wikipedia.org/wiki/%D0%9A%D0%B0%D1%80%D0%BB_%D0%A4%D1%80%D0%B8%D0%B4%D1%80%D0%B8%D1%85_%D0%93%D0%B0%D1%83%D1%8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k.wikipedia.org/wiki/%D0%98%D0%BD%D1%82%D1%83%D0%B8%D1%86%D0%B8%D1%98%D0%B0" TargetMode="External"/><Relationship Id="rId11" Type="http://schemas.openxmlformats.org/officeDocument/2006/relationships/hyperlink" Target="https://mk.wikipedia.org/wiki/%D0%A4%D0%B8%D0%BB%D0%BE%D0%B7%D0%BE%D1%84%D0%B8%D1%98%D0%B0" TargetMode="External"/><Relationship Id="rId5" Type="http://schemas.openxmlformats.org/officeDocument/2006/relationships/hyperlink" Target="http://info.med.yale.edu/therarad/summers/ziman.htm" TargetMode="External"/><Relationship Id="rId10" Type="http://schemas.openxmlformats.org/officeDocument/2006/relationships/hyperlink" Target="https://mk.wikipedia.org/wiki/%D0%9B%D0%BE%D0%B3%D0%B8%D0%BA%D0%B0" TargetMode="External"/><Relationship Id="rId4" Type="http://schemas.openxmlformats.org/officeDocument/2006/relationships/hyperlink" Target="https://mk.wikipedia.org/w/index.php?title=%D0%9A%D0%B0%D1%80_%D0%9F%D0%BE%D0%BF%D0%B5%D1%80&amp;action=edit&amp;redlink=1" TargetMode="External"/><Relationship Id="rId9" Type="http://schemas.openxmlformats.org/officeDocument/2006/relationships/hyperlink" Target="https://mk.wikipedia.org/w/index.php?title=%D0%9F%D1%80%D0%B8%D0%BC%D0%B5%D0%BD%D0%B5%D1%82%D0%B0_%D0%BC%D0%B0%D1%82%D0%B5%D0%BA%D0%B0%D1%82%D0%B8%D0%BA%D0%B0&amp;action=edit&amp;redlink=1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28600"/>
            <a:ext cx="6629400" cy="4789962"/>
          </a:xfrm>
        </p:spPr>
        <p:txBody>
          <a:bodyPr anchor="t">
            <a:normAutofit fontScale="90000"/>
          </a:bodyPr>
          <a:lstStyle/>
          <a:p>
            <a:pPr algn="ctr"/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>ООУ „Димитар Миладинов“</a:t>
            </a:r>
            <a:br>
              <a:rPr lang="mk-MK" dirty="0" smtClean="0"/>
            </a:br>
            <a:r>
              <a:rPr lang="mk-MK" dirty="0" smtClean="0"/>
              <a:t>-Скопје</a:t>
            </a:r>
            <a:br>
              <a:rPr lang="mk-MK" dirty="0" smtClean="0"/>
            </a:br>
            <a:r>
              <a:rPr lang="mk-MK" dirty="0"/>
              <a:t/>
            </a:r>
            <a:br>
              <a:rPr lang="mk-MK" dirty="0"/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mk-MK" dirty="0"/>
              <a:t/>
            </a:r>
            <a:br>
              <a:rPr lang="mk-MK" dirty="0"/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mk-MK" dirty="0"/>
              <a:t/>
            </a:r>
            <a:br>
              <a:rPr lang="mk-MK" dirty="0"/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mk-MK" sz="3600" dirty="0" smtClean="0"/>
              <a:t>Математика и секојдневие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dirty="0" smtClean="0"/>
              <a:t>Изработено од </a:t>
            </a:r>
            <a:r>
              <a:rPr lang="en-US" dirty="0" smtClean="0"/>
              <a:t>:</a:t>
            </a:r>
            <a:r>
              <a:rPr lang="mk-MK" dirty="0" smtClean="0"/>
              <a:t> Јана Славевска  8 б одд.</a:t>
            </a:r>
          </a:p>
          <a:p>
            <a:r>
              <a:rPr lang="mk-MK" dirty="0" smtClean="0"/>
              <a:t>Предмет Физика</a:t>
            </a:r>
          </a:p>
          <a:p>
            <a:r>
              <a:rPr lang="mk-MK" dirty="0" smtClean="0"/>
              <a:t>Наставник Аида Петровска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932709"/>
            <a:ext cx="2638425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9871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dirty="0" smtClean="0"/>
              <a:t>Математика како дефиниција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err="1">
                <a:latin typeface="Arial" pitchFamily="34" charset="0"/>
                <a:ea typeface="Calibri"/>
                <a:cs typeface="Arial" pitchFamily="34" charset="0"/>
              </a:rPr>
              <a:t>Математика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Calibri"/>
                <a:cs typeface="Arial" pitchFamily="34" charset="0"/>
              </a:rPr>
              <a:t>претставува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u="sng" dirty="0" err="1">
                <a:solidFill>
                  <a:srgbClr val="0000FF"/>
                </a:solidFill>
                <a:latin typeface="Arial" pitchFamily="34" charset="0"/>
                <a:ea typeface="Calibri"/>
                <a:cs typeface="Arial" pitchFamily="34" charset="0"/>
                <a:hlinkClick r:id="rId2" tooltip="Логичка строгост (страницата не постои)"/>
              </a:rPr>
              <a:t>логички</a:t>
            </a:r>
            <a:r>
              <a:rPr lang="en-US" u="sng" dirty="0">
                <a:solidFill>
                  <a:srgbClr val="0000FF"/>
                </a:solidFill>
                <a:latin typeface="Arial" pitchFamily="34" charset="0"/>
                <a:ea typeface="Calibri"/>
                <a:cs typeface="Arial" pitchFamily="34" charset="0"/>
                <a:hlinkClick r:id="rId2" tooltip="Логичка строгост (страницата не постои)"/>
              </a:rPr>
              <a:t> </a:t>
            </a:r>
            <a:r>
              <a:rPr lang="en-US" u="sng" dirty="0" err="1">
                <a:solidFill>
                  <a:srgbClr val="0000FF"/>
                </a:solidFill>
                <a:latin typeface="Arial" pitchFamily="34" charset="0"/>
                <a:ea typeface="Calibri"/>
                <a:cs typeface="Arial" pitchFamily="34" charset="0"/>
                <a:hlinkClick r:id="rId2" tooltip="Логичка строгост (страницата не постои)"/>
              </a:rPr>
              <a:t>строго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Calibri"/>
                <a:cs typeface="Arial" pitchFamily="34" charset="0"/>
              </a:rPr>
              <a:t>изучување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Calibri"/>
                <a:cs typeface="Arial" pitchFamily="34" charset="0"/>
              </a:rPr>
              <a:t>на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Calibri"/>
                <a:cs typeface="Arial" pitchFamily="34" charset="0"/>
              </a:rPr>
              <a:t>теми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ea typeface="Calibri"/>
                <a:cs typeface="Arial" pitchFamily="34" charset="0"/>
              </a:rPr>
              <a:t>како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: </a:t>
            </a:r>
            <a:r>
              <a:rPr lang="en-US" u="sng" dirty="0" err="1">
                <a:solidFill>
                  <a:srgbClr val="0000FF"/>
                </a:solidFill>
                <a:latin typeface="Arial" pitchFamily="34" charset="0"/>
                <a:ea typeface="Calibri"/>
                <a:cs typeface="Arial" pitchFamily="34" charset="0"/>
                <a:hlinkClick r:id="rId3" tooltip="Квантитет"/>
              </a:rPr>
              <a:t>квантитет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en-US" u="sng" dirty="0" err="1">
                <a:solidFill>
                  <a:srgbClr val="0000FF"/>
                </a:solidFill>
                <a:latin typeface="Arial" pitchFamily="34" charset="0"/>
                <a:ea typeface="Calibri"/>
                <a:cs typeface="Arial" pitchFamily="34" charset="0"/>
                <a:hlinkClick r:id="rId4" tooltip="Структура"/>
              </a:rPr>
              <a:t>структура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en-US" u="sng" dirty="0" err="1">
                <a:solidFill>
                  <a:srgbClr val="0000FF"/>
                </a:solidFill>
                <a:latin typeface="Arial" pitchFamily="34" charset="0"/>
                <a:ea typeface="Calibri"/>
                <a:cs typeface="Arial" pitchFamily="34" charset="0"/>
                <a:hlinkClick r:id="rId5" tooltip="Простор"/>
              </a:rPr>
              <a:t>простор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и </a:t>
            </a:r>
            <a:r>
              <a:rPr lang="en-US" u="sng" dirty="0" err="1">
                <a:solidFill>
                  <a:srgbClr val="0000FF"/>
                </a:solidFill>
                <a:latin typeface="Arial" pitchFamily="34" charset="0"/>
                <a:ea typeface="Calibri"/>
                <a:cs typeface="Arial" pitchFamily="34" charset="0"/>
                <a:hlinkClick r:id="rId6" tooltip="Промена"/>
              </a:rPr>
              <a:t>промена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ea typeface="Calibri"/>
                <a:cs typeface="Arial" pitchFamily="34" charset="0"/>
              </a:rPr>
              <a:t>Исто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Calibri"/>
                <a:cs typeface="Arial" pitchFamily="34" charset="0"/>
              </a:rPr>
              <a:t>така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ea typeface="Calibri"/>
                <a:cs typeface="Arial" pitchFamily="34" charset="0"/>
              </a:rPr>
              <a:t>математиката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е </a:t>
            </a:r>
            <a:r>
              <a:rPr lang="en-US" dirty="0" err="1">
                <a:latin typeface="Arial" pitchFamily="34" charset="0"/>
                <a:ea typeface="Calibri"/>
                <a:cs typeface="Arial" pitchFamily="34" charset="0"/>
              </a:rPr>
              <a:t>збир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Calibri"/>
                <a:cs typeface="Arial" pitchFamily="34" charset="0"/>
              </a:rPr>
              <a:t>од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Calibri"/>
                <a:cs typeface="Arial" pitchFamily="34" charset="0"/>
              </a:rPr>
              <a:t>знаења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Calibri"/>
                <a:cs typeface="Arial" pitchFamily="34" charset="0"/>
              </a:rPr>
              <a:t>кој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Calibri"/>
                <a:cs typeface="Arial" pitchFamily="34" charset="0"/>
              </a:rPr>
              <a:t>претставува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Calibri"/>
                <a:cs typeface="Arial" pitchFamily="34" charset="0"/>
              </a:rPr>
              <a:t>предмет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Calibri"/>
                <a:cs typeface="Arial" pitchFamily="34" charset="0"/>
              </a:rPr>
              <a:t>на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u="sng" dirty="0" err="1">
                <a:solidFill>
                  <a:srgbClr val="0000FF"/>
                </a:solidFill>
                <a:latin typeface="Arial" pitchFamily="34" charset="0"/>
                <a:ea typeface="Calibri"/>
                <a:cs typeface="Arial" pitchFamily="34" charset="0"/>
                <a:hlinkClick r:id="rId7" tooltip="Дедуктивно расудување (страницата не постои)"/>
              </a:rPr>
              <a:t>дедуктивно</a:t>
            </a:r>
            <a:r>
              <a:rPr lang="en-US" u="sng" dirty="0">
                <a:solidFill>
                  <a:srgbClr val="0000FF"/>
                </a:solidFill>
                <a:latin typeface="Arial" pitchFamily="34" charset="0"/>
                <a:ea typeface="Calibri"/>
                <a:cs typeface="Arial" pitchFamily="34" charset="0"/>
                <a:hlinkClick r:id="rId7" tooltip="Дедуктивно расудување (страницата не постои)"/>
              </a:rPr>
              <a:t> </a:t>
            </a:r>
            <a:r>
              <a:rPr lang="en-US" u="sng" dirty="0" err="1">
                <a:solidFill>
                  <a:srgbClr val="0000FF"/>
                </a:solidFill>
                <a:latin typeface="Arial" pitchFamily="34" charset="0"/>
                <a:ea typeface="Calibri"/>
                <a:cs typeface="Arial" pitchFamily="34" charset="0"/>
                <a:hlinkClick r:id="rId7" tooltip="Дедуктивно расудување (страницата не постои)"/>
              </a:rPr>
              <a:t>расудување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ea typeface="Calibri"/>
                <a:cs typeface="Arial" pitchFamily="34" charset="0"/>
              </a:rPr>
              <a:t>почнувајќи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Calibri"/>
                <a:cs typeface="Arial" pitchFamily="34" charset="0"/>
              </a:rPr>
              <a:t>со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u="sng" dirty="0" err="1">
                <a:solidFill>
                  <a:srgbClr val="0000FF"/>
                </a:solidFill>
                <a:latin typeface="Arial" pitchFamily="34" charset="0"/>
                <a:ea typeface="Calibri"/>
                <a:cs typeface="Arial" pitchFamily="34" charset="0"/>
                <a:hlinkClick r:id="rId8" tooltip="Аксиома"/>
              </a:rPr>
              <a:t>аксиоми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и </a:t>
            </a:r>
            <a:r>
              <a:rPr lang="en-US" u="sng" dirty="0" err="1">
                <a:solidFill>
                  <a:srgbClr val="0000FF"/>
                </a:solidFill>
                <a:latin typeface="Arial" pitchFamily="34" charset="0"/>
                <a:ea typeface="Calibri"/>
                <a:cs typeface="Arial" pitchFamily="34" charset="0"/>
                <a:hlinkClick r:id="rId9" tooltip="Дефиниција"/>
              </a:rPr>
              <a:t>дефиниции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ea typeface="Calibri"/>
                <a:cs typeface="Arial" pitchFamily="34" charset="0"/>
              </a:rPr>
              <a:t>Математиката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Calibri"/>
                <a:cs typeface="Arial" pitchFamily="34" charset="0"/>
              </a:rPr>
              <a:t>се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Calibri"/>
                <a:cs typeface="Arial" pitchFamily="34" charset="0"/>
              </a:rPr>
              <a:t>користи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Calibri"/>
                <a:cs typeface="Arial" pitchFamily="34" charset="0"/>
              </a:rPr>
              <a:t>во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u="sng" dirty="0" err="1">
                <a:solidFill>
                  <a:srgbClr val="0000FF"/>
                </a:solidFill>
                <a:latin typeface="Arial" pitchFamily="34" charset="0"/>
                <a:ea typeface="Calibri"/>
                <a:cs typeface="Arial" pitchFamily="34" charset="0"/>
                <a:hlinkClick r:id="rId10" tooltip="Наука"/>
              </a:rPr>
              <a:t>науката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en-US" u="sng" dirty="0" err="1">
                <a:solidFill>
                  <a:srgbClr val="0000FF"/>
                </a:solidFill>
                <a:latin typeface="Arial" pitchFamily="34" charset="0"/>
                <a:ea typeface="Calibri"/>
                <a:cs typeface="Arial" pitchFamily="34" charset="0"/>
                <a:hlinkClick r:id="rId11" tooltip="Инженерство"/>
              </a:rPr>
              <a:t>инженерството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en-US" u="sng" dirty="0" err="1">
                <a:solidFill>
                  <a:srgbClr val="0000FF"/>
                </a:solidFill>
                <a:latin typeface="Arial" pitchFamily="34" charset="0"/>
                <a:ea typeface="Calibri"/>
                <a:cs typeface="Arial" pitchFamily="34" charset="0"/>
                <a:hlinkClick r:id="rId12" tooltip="Геодезија"/>
              </a:rPr>
              <a:t>геодезијата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en-US" u="sng" dirty="0" err="1">
                <a:solidFill>
                  <a:srgbClr val="0000FF"/>
                </a:solidFill>
                <a:latin typeface="Arial" pitchFamily="34" charset="0"/>
                <a:ea typeface="Calibri"/>
                <a:cs typeface="Arial" pitchFamily="34" charset="0"/>
                <a:hlinkClick r:id="rId13" tooltip="Медицина"/>
              </a:rPr>
              <a:t>медицината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и </a:t>
            </a:r>
            <a:r>
              <a:rPr lang="en-US" u="sng" dirty="0" err="1">
                <a:solidFill>
                  <a:srgbClr val="0000FF"/>
                </a:solidFill>
                <a:latin typeface="Arial" pitchFamily="34" charset="0"/>
                <a:ea typeface="Calibri"/>
                <a:cs typeface="Arial" pitchFamily="34" charset="0"/>
                <a:hlinkClick r:id="rId14" tooltip="Економија"/>
              </a:rPr>
              <a:t>економијата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ea typeface="Calibri"/>
                <a:cs typeface="Arial" pitchFamily="34" charset="0"/>
              </a:rPr>
              <a:t>Зборот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„</a:t>
            </a:r>
            <a:r>
              <a:rPr lang="en-US" dirty="0" err="1">
                <a:latin typeface="Arial" pitchFamily="34" charset="0"/>
                <a:ea typeface="Calibri"/>
                <a:cs typeface="Arial" pitchFamily="34" charset="0"/>
              </a:rPr>
              <a:t>математика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“ </a:t>
            </a:r>
            <a:r>
              <a:rPr lang="en-US" dirty="0" err="1">
                <a:latin typeface="Arial" pitchFamily="34" charset="0"/>
                <a:ea typeface="Calibri"/>
                <a:cs typeface="Arial" pitchFamily="34" charset="0"/>
              </a:rPr>
              <a:t>доаѓа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Calibri"/>
                <a:cs typeface="Arial" pitchFamily="34" charset="0"/>
              </a:rPr>
              <a:t>од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u="sng" dirty="0" err="1">
                <a:solidFill>
                  <a:srgbClr val="0000FF"/>
                </a:solidFill>
                <a:latin typeface="Arial" pitchFamily="34" charset="0"/>
                <a:ea typeface="Calibri"/>
                <a:cs typeface="Arial" pitchFamily="34" charset="0"/>
                <a:hlinkClick r:id="rId15" tooltip="Старогрчки јазик"/>
              </a:rPr>
              <a:t>старогрчкиот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Calibri"/>
                <a:cs typeface="Arial" pitchFamily="34" charset="0"/>
              </a:rPr>
              <a:t>збор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ea typeface="Calibri"/>
                <a:cs typeface="Arial" pitchFamily="34" charset="0"/>
              </a:rPr>
              <a:t>μάθημ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α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(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матема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) што значи 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наука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знаење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или 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учење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и 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μαθηματικός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 (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математикос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), што значи </a:t>
            </a:r>
            <a:r>
              <a:rPr lang="en-US" i="1" dirty="0">
                <a:latin typeface="Arial" pitchFamily="34" charset="0"/>
                <a:ea typeface="Calibri"/>
                <a:cs typeface="Arial" pitchFamily="34" charset="0"/>
              </a:rPr>
              <a:t>љубител на учењето</a:t>
            </a:r>
            <a:r>
              <a:rPr lang="en-US" dirty="0">
                <a:latin typeface="Arial" pitchFamily="34" charset="0"/>
                <a:ea typeface="Calibri"/>
                <a:cs typeface="Arial" pitchFamily="34" charset="0"/>
              </a:rPr>
              <a:t>.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mk-MK" dirty="0">
                <a:latin typeface="Arial" pitchFamily="34" charset="0"/>
                <a:ea typeface="Calibri"/>
                <a:cs typeface="Arial" pitchFamily="34" charset="0"/>
              </a:rPr>
              <a:t> </a:t>
            </a:r>
            <a:endParaRPr lang="en-US" dirty="0">
              <a:latin typeface="Arial" pitchFamily="34" charset="0"/>
              <a:ea typeface="Calibri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242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mk-MK" dirty="0" smtClean="0"/>
              <a:t>Историјата на математиката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7467600" cy="563575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Еволуцијата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на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математиката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може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да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се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гледа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како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серија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на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сè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поголема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апстракција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,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или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можеби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ширење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на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темите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.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Првата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апстракција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веројатно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била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апстракцијата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на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u="sng" dirty="0" err="1">
                <a:solidFill>
                  <a:srgbClr val="0000FF"/>
                </a:solidFill>
                <a:latin typeface="Arial" pitchFamily="34" charset="0"/>
                <a:ea typeface="Times New Roman"/>
                <a:cs typeface="Arial" pitchFamily="34" charset="0"/>
                <a:hlinkClick r:id="rId2" tooltip="Број"/>
              </a:rPr>
              <a:t>броевите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.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Констатацијата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дека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две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јаболка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и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две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круши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имаат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нешто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заедничко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,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имено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дека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ги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пополнуваат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рацете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на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точно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еден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човек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,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било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епохално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откритие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за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човештвото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.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Притоа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праисториските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народи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не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само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што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научиле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да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u="sng" dirty="0" err="1">
                <a:solidFill>
                  <a:srgbClr val="0000FF"/>
                </a:solidFill>
                <a:latin typeface="Arial" pitchFamily="34" charset="0"/>
                <a:ea typeface="Times New Roman"/>
                <a:cs typeface="Arial" pitchFamily="34" charset="0"/>
                <a:hlinkClick r:id="rId3" tooltip="Броење (страницата не постои)"/>
              </a:rPr>
              <a:t>бројат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„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конкретни</a:t>
            </a:r>
            <a:r>
              <a:rPr lang="en-US" sz="2900" i="1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i="1" dirty="0" err="1">
                <a:latin typeface="Arial" pitchFamily="34" charset="0"/>
                <a:ea typeface="Times New Roman"/>
                <a:cs typeface="Arial" pitchFamily="34" charset="0"/>
              </a:rPr>
              <a:t>предмети</a:t>
            </a:r>
            <a:r>
              <a:rPr lang="en-US" sz="2900" i="1" dirty="0">
                <a:latin typeface="Arial" pitchFamily="34" charset="0"/>
                <a:ea typeface="Times New Roman"/>
                <a:cs typeface="Arial" pitchFamily="34" charset="0"/>
              </a:rPr>
              <a:t>, </a:t>
            </a:r>
            <a:r>
              <a:rPr lang="en-US" sz="2900" i="1" dirty="0" err="1">
                <a:latin typeface="Arial" pitchFamily="34" charset="0"/>
                <a:ea typeface="Times New Roman"/>
                <a:cs typeface="Arial" pitchFamily="34" charset="0"/>
              </a:rPr>
              <a:t>туку</a:t>
            </a:r>
            <a:r>
              <a:rPr lang="en-US" sz="2900" i="1" dirty="0">
                <a:latin typeface="Arial" pitchFamily="34" charset="0"/>
                <a:ea typeface="Times New Roman"/>
                <a:cs typeface="Arial" pitchFamily="34" charset="0"/>
              </a:rPr>
              <a:t> и „</a:t>
            </a:r>
            <a:r>
              <a:rPr lang="en-US" sz="2900" i="1" dirty="0" err="1">
                <a:latin typeface="Arial" pitchFamily="34" charset="0"/>
                <a:ea typeface="Times New Roman"/>
                <a:cs typeface="Arial" pitchFamily="34" charset="0"/>
              </a:rPr>
              <a:t>апстрактни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квантитети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,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како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u="sng" dirty="0" err="1">
                <a:solidFill>
                  <a:srgbClr val="0000FF"/>
                </a:solidFill>
                <a:latin typeface="Arial" pitchFamily="34" charset="0"/>
                <a:ea typeface="Times New Roman"/>
                <a:cs typeface="Arial" pitchFamily="34" charset="0"/>
                <a:hlinkClick r:id="rId4" tooltip="Време"/>
              </a:rPr>
              <a:t>време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- </a:t>
            </a:r>
            <a:r>
              <a:rPr lang="en-US" sz="2900" u="sng" dirty="0" err="1">
                <a:solidFill>
                  <a:srgbClr val="0000FF"/>
                </a:solidFill>
                <a:latin typeface="Arial" pitchFamily="34" charset="0"/>
                <a:ea typeface="Times New Roman"/>
                <a:cs typeface="Arial" pitchFamily="34" charset="0"/>
                <a:hlinkClick r:id="rId5" tooltip="Ден"/>
              </a:rPr>
              <a:t>денови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, </a:t>
            </a:r>
            <a:r>
              <a:rPr lang="en-US" sz="2900" u="sng" dirty="0" err="1">
                <a:solidFill>
                  <a:srgbClr val="0000FF"/>
                </a:solidFill>
                <a:latin typeface="Arial" pitchFamily="34" charset="0"/>
                <a:ea typeface="Times New Roman"/>
                <a:cs typeface="Arial" pitchFamily="34" charset="0"/>
                <a:hlinkClick r:id="rId6" tooltip="Годишно време"/>
              </a:rPr>
              <a:t>годишни</a:t>
            </a:r>
            <a:r>
              <a:rPr lang="en-US" sz="2900" u="sng" dirty="0">
                <a:solidFill>
                  <a:srgbClr val="0000FF"/>
                </a:solidFill>
                <a:latin typeface="Arial" pitchFamily="34" charset="0"/>
                <a:ea typeface="Times New Roman"/>
                <a:cs typeface="Arial" pitchFamily="34" charset="0"/>
                <a:hlinkClick r:id="rId6" tooltip="Годишно време"/>
              </a:rPr>
              <a:t> </a:t>
            </a:r>
            <a:r>
              <a:rPr lang="en-US" sz="2900" u="sng" dirty="0" err="1">
                <a:solidFill>
                  <a:srgbClr val="0000FF"/>
                </a:solidFill>
                <a:latin typeface="Arial" pitchFamily="34" charset="0"/>
                <a:ea typeface="Times New Roman"/>
                <a:cs typeface="Arial" pitchFamily="34" charset="0"/>
                <a:hlinkClick r:id="rId6" tooltip="Годишно време"/>
              </a:rPr>
              <a:t>времиња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и </a:t>
            </a:r>
            <a:r>
              <a:rPr lang="en-US" sz="2900" u="sng" dirty="0" err="1">
                <a:solidFill>
                  <a:srgbClr val="0000FF"/>
                </a:solidFill>
                <a:latin typeface="Arial" pitchFamily="34" charset="0"/>
                <a:ea typeface="Times New Roman"/>
                <a:cs typeface="Arial" pitchFamily="34" charset="0"/>
                <a:hlinkClick r:id="rId7" tooltip="Година"/>
              </a:rPr>
              <a:t>години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. </a:t>
            </a:r>
            <a:r>
              <a:rPr lang="en-US" sz="2900" u="sng" dirty="0" err="1">
                <a:solidFill>
                  <a:srgbClr val="0000FF"/>
                </a:solidFill>
                <a:latin typeface="Arial" pitchFamily="34" charset="0"/>
                <a:ea typeface="Times New Roman"/>
                <a:cs typeface="Arial" pitchFamily="34" charset="0"/>
                <a:hlinkClick r:id="rId8" tooltip="Аритметика"/>
              </a:rPr>
              <a:t>Аритметиката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(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како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на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пр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. </a:t>
            </a:r>
            <a:r>
              <a:rPr lang="en-US" sz="2900" u="sng" dirty="0" err="1">
                <a:solidFill>
                  <a:srgbClr val="0000FF"/>
                </a:solidFill>
                <a:latin typeface="Arial" pitchFamily="34" charset="0"/>
                <a:ea typeface="Times New Roman"/>
                <a:cs typeface="Arial" pitchFamily="34" charset="0"/>
                <a:hlinkClick r:id="rId9" tooltip="Собирање"/>
              </a:rPr>
              <a:t>собирање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, </a:t>
            </a:r>
            <a:r>
              <a:rPr lang="en-US" sz="2900" u="sng" dirty="0" err="1">
                <a:solidFill>
                  <a:srgbClr val="0000FF"/>
                </a:solidFill>
                <a:latin typeface="Arial" pitchFamily="34" charset="0"/>
                <a:ea typeface="Times New Roman"/>
                <a:cs typeface="Arial" pitchFamily="34" charset="0"/>
                <a:hlinkClick r:id="rId10" tooltip="Одземање"/>
              </a:rPr>
              <a:t>одземање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, </a:t>
            </a:r>
            <a:r>
              <a:rPr lang="en-US" sz="2900" u="sng" dirty="0" err="1">
                <a:solidFill>
                  <a:srgbClr val="0000FF"/>
                </a:solidFill>
                <a:latin typeface="Arial" pitchFamily="34" charset="0"/>
                <a:ea typeface="Times New Roman"/>
                <a:cs typeface="Arial" pitchFamily="34" charset="0"/>
                <a:hlinkClick r:id="rId11" tooltip="Множење"/>
              </a:rPr>
              <a:t>множење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и </a:t>
            </a:r>
            <a:r>
              <a:rPr lang="en-US" sz="2900" u="sng" dirty="0" err="1">
                <a:solidFill>
                  <a:srgbClr val="0000FF"/>
                </a:solidFill>
                <a:latin typeface="Arial" pitchFamily="34" charset="0"/>
                <a:ea typeface="Times New Roman"/>
                <a:cs typeface="Arial" pitchFamily="34" charset="0"/>
                <a:hlinkClick r:id="rId12" tooltip="Делење"/>
              </a:rPr>
              <a:t>делење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)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дошле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како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природен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редослед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.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Монолитските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споменици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сведочат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за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постоењето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и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на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u="sng" dirty="0" err="1">
                <a:solidFill>
                  <a:srgbClr val="0000FF"/>
                </a:solidFill>
                <a:latin typeface="Arial" pitchFamily="34" charset="0"/>
                <a:ea typeface="Times New Roman"/>
                <a:cs typeface="Arial" pitchFamily="34" charset="0"/>
                <a:hlinkClick r:id="rId13" tooltip="Геометрија"/>
              </a:rPr>
              <a:t>геометријата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. </a:t>
            </a:r>
          </a:p>
          <a:p>
            <a:pPr algn="just"/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За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секој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понатамошен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чекор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било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потребно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u="sng" dirty="0" err="1">
                <a:solidFill>
                  <a:srgbClr val="0000FF"/>
                </a:solidFill>
                <a:latin typeface="Arial" pitchFamily="34" charset="0"/>
                <a:ea typeface="Times New Roman"/>
                <a:cs typeface="Arial" pitchFamily="34" charset="0"/>
                <a:hlinkClick r:id="rId14" tooltip="Писмо"/>
              </a:rPr>
              <a:t>писмо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или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некој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друг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принцип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на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запомнување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на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броеви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како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u="sng" dirty="0" err="1">
                <a:solidFill>
                  <a:srgbClr val="0000FF"/>
                </a:solidFill>
                <a:latin typeface="Arial" pitchFamily="34" charset="0"/>
                <a:ea typeface="Times New Roman"/>
                <a:cs typeface="Arial" pitchFamily="34" charset="0"/>
                <a:hlinkClick r:id="rId15" tooltip="Црти (страницата не постои)"/>
              </a:rPr>
              <a:t>црти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или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јаженца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со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јазли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наречени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u="sng" dirty="0" err="1">
                <a:solidFill>
                  <a:srgbClr val="0000FF"/>
                </a:solidFill>
                <a:latin typeface="Arial" pitchFamily="34" charset="0"/>
                <a:ea typeface="Times New Roman"/>
                <a:cs typeface="Arial" pitchFamily="34" charset="0"/>
                <a:hlinkClick r:id="rId16" tooltip="Кипу"/>
              </a:rPr>
              <a:t>кипу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кои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се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користеле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во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u="sng" dirty="0" err="1">
                <a:solidFill>
                  <a:srgbClr val="0000FF"/>
                </a:solidFill>
                <a:latin typeface="Arial" pitchFamily="34" charset="0"/>
                <a:ea typeface="Times New Roman"/>
                <a:cs typeface="Arial" pitchFamily="34" charset="0"/>
                <a:hlinkClick r:id="rId17" tooltip="Инка-царство (страницата не постои)"/>
              </a:rPr>
              <a:t>царството</a:t>
            </a:r>
            <a:r>
              <a:rPr lang="en-US" sz="2900" u="sng" dirty="0">
                <a:solidFill>
                  <a:srgbClr val="0000FF"/>
                </a:solidFill>
                <a:latin typeface="Arial" pitchFamily="34" charset="0"/>
                <a:ea typeface="Times New Roman"/>
                <a:cs typeface="Arial" pitchFamily="34" charset="0"/>
                <a:hlinkClick r:id="rId17" tooltip="Инка-царство (страницата не постои)"/>
              </a:rPr>
              <a:t> </a:t>
            </a:r>
            <a:r>
              <a:rPr lang="en-US" sz="2900" u="sng" dirty="0" err="1">
                <a:solidFill>
                  <a:srgbClr val="0000FF"/>
                </a:solidFill>
                <a:latin typeface="Arial" pitchFamily="34" charset="0"/>
                <a:ea typeface="Times New Roman"/>
                <a:cs typeface="Arial" pitchFamily="34" charset="0"/>
                <a:hlinkClick r:id="rId17" tooltip="Инка-царство (страницата не постои)"/>
              </a:rPr>
              <a:t>на</a:t>
            </a:r>
            <a:r>
              <a:rPr lang="en-US" sz="2900" u="sng" dirty="0">
                <a:solidFill>
                  <a:srgbClr val="0000FF"/>
                </a:solidFill>
                <a:latin typeface="Arial" pitchFamily="34" charset="0"/>
                <a:ea typeface="Times New Roman"/>
                <a:cs typeface="Arial" pitchFamily="34" charset="0"/>
                <a:hlinkClick r:id="rId17" tooltip="Инка-царство (страницата не постои)"/>
              </a:rPr>
              <a:t> </a:t>
            </a:r>
            <a:r>
              <a:rPr lang="en-US" sz="2900" u="sng" dirty="0" err="1">
                <a:solidFill>
                  <a:srgbClr val="0000FF"/>
                </a:solidFill>
                <a:latin typeface="Arial" pitchFamily="34" charset="0"/>
                <a:ea typeface="Times New Roman"/>
                <a:cs typeface="Arial" pitchFamily="34" charset="0"/>
                <a:hlinkClick r:id="rId17" tooltip="Инка-царство (страницата не постои)"/>
              </a:rPr>
              <a:t>Инките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за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зачувување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на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нумерички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податоци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. </a:t>
            </a:r>
          </a:p>
          <a:p>
            <a:pPr algn="just"/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Уште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од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почетокот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на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запишаната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историја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,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главните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потреби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за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математиката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биле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оданочувањето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и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трговијата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,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соодносот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меѓу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броевите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,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мерење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на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земја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и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претскажување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на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астрономски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настани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.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Овие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потреби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се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општо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поврзани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со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категориите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во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математиката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: „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квантитет</a:t>
            </a:r>
            <a:r>
              <a:rPr lang="en-US" sz="2900" i="1" dirty="0">
                <a:latin typeface="Arial" pitchFamily="34" charset="0"/>
                <a:ea typeface="Times New Roman"/>
                <a:cs typeface="Arial" pitchFamily="34" charset="0"/>
              </a:rPr>
              <a:t>, „</a:t>
            </a:r>
            <a:r>
              <a:rPr lang="en-US" sz="2900" i="1" dirty="0" err="1">
                <a:latin typeface="Arial" pitchFamily="34" charset="0"/>
                <a:ea typeface="Times New Roman"/>
                <a:cs typeface="Arial" pitchFamily="34" charset="0"/>
              </a:rPr>
              <a:t>структура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, „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простор</a:t>
            </a:r>
            <a:r>
              <a:rPr lang="en-US" sz="2900" i="1" dirty="0">
                <a:latin typeface="Arial" pitchFamily="34" charset="0"/>
                <a:ea typeface="Times New Roman"/>
                <a:cs typeface="Arial" pitchFamily="34" charset="0"/>
              </a:rPr>
              <a:t> и „</a:t>
            </a:r>
            <a:r>
              <a:rPr lang="en-US" sz="2900" i="1" dirty="0" err="1">
                <a:latin typeface="Arial" pitchFamily="34" charset="0"/>
                <a:ea typeface="Times New Roman"/>
                <a:cs typeface="Arial" pitchFamily="34" charset="0"/>
              </a:rPr>
              <a:t>промена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. </a:t>
            </a:r>
          </a:p>
          <a:p>
            <a:pPr algn="just"/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Оттогаш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математиката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е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многу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проширена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со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многу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плодородно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заемно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дејство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меѓу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неа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и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другите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науки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140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err="1"/>
              <a:t>Дали</a:t>
            </a:r>
            <a:r>
              <a:rPr lang="en-US" b="1" dirty="0"/>
              <a:t> </a:t>
            </a:r>
            <a:r>
              <a:rPr lang="en-US" b="1" dirty="0" err="1"/>
              <a:t>математиката</a:t>
            </a:r>
            <a:r>
              <a:rPr lang="en-US" b="1" dirty="0"/>
              <a:t> е </a:t>
            </a:r>
            <a:r>
              <a:rPr lang="en-US" b="1" dirty="0" err="1"/>
              <a:t>наука</a:t>
            </a:r>
            <a:r>
              <a:rPr lang="en-US" b="1" dirty="0"/>
              <a:t>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900" u="sng" dirty="0" err="1">
                <a:solidFill>
                  <a:srgbClr val="0000FF"/>
                </a:solidFill>
                <a:latin typeface="Arial" pitchFamily="34" charset="0"/>
                <a:ea typeface="Times New Roman"/>
                <a:cs typeface="Arial" pitchFamily="34" charset="0"/>
                <a:hlinkClick r:id="rId2" tooltip="Карл Фридрих Гаус"/>
              </a:rPr>
              <a:t>Карл</a:t>
            </a:r>
            <a:r>
              <a:rPr lang="en-US" sz="2900" u="sng" dirty="0">
                <a:solidFill>
                  <a:srgbClr val="0000FF"/>
                </a:solidFill>
                <a:latin typeface="Arial" pitchFamily="34" charset="0"/>
                <a:ea typeface="Times New Roman"/>
                <a:cs typeface="Arial" pitchFamily="34" charset="0"/>
                <a:hlinkClick r:id="rId2" tooltip="Карл Фридрих Гаус"/>
              </a:rPr>
              <a:t> </a:t>
            </a:r>
            <a:r>
              <a:rPr lang="en-US" sz="2900" u="sng" dirty="0" err="1">
                <a:solidFill>
                  <a:srgbClr val="0000FF"/>
                </a:solidFill>
                <a:latin typeface="Arial" pitchFamily="34" charset="0"/>
                <a:ea typeface="Times New Roman"/>
                <a:cs typeface="Arial" pitchFamily="34" charset="0"/>
                <a:hlinkClick r:id="rId2" tooltip="Карл Фридрих Гаус"/>
              </a:rPr>
              <a:t>Фридрих</a:t>
            </a:r>
            <a:r>
              <a:rPr lang="en-US" sz="2900" u="sng" dirty="0">
                <a:solidFill>
                  <a:srgbClr val="0000FF"/>
                </a:solidFill>
                <a:latin typeface="Arial" pitchFamily="34" charset="0"/>
                <a:ea typeface="Times New Roman"/>
                <a:cs typeface="Arial" pitchFamily="34" charset="0"/>
                <a:hlinkClick r:id="rId2" tooltip="Карл Фридрих Гаус"/>
              </a:rPr>
              <a:t> </a:t>
            </a:r>
            <a:r>
              <a:rPr lang="en-US" sz="2900" u="sng" dirty="0" err="1">
                <a:solidFill>
                  <a:srgbClr val="0000FF"/>
                </a:solidFill>
                <a:latin typeface="Arial" pitchFamily="34" charset="0"/>
                <a:ea typeface="Times New Roman"/>
                <a:cs typeface="Arial" pitchFamily="34" charset="0"/>
                <a:hlinkClick r:id="rId2" tooltip="Карл Фридрих Гаус"/>
              </a:rPr>
              <a:t>Гаус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ја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нарекол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математиката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„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Кралица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на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науките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“.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Ако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сметаме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дека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u="sng" dirty="0" err="1">
                <a:solidFill>
                  <a:srgbClr val="0000FF"/>
                </a:solidFill>
                <a:latin typeface="Arial" pitchFamily="34" charset="0"/>
                <a:ea typeface="Times New Roman"/>
                <a:cs typeface="Arial" pitchFamily="34" charset="0"/>
                <a:hlinkClick r:id="rId3" tooltip="Наука"/>
              </a:rPr>
              <a:t>науката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треба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да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се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занимава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само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со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физичкиот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свет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,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тогаш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математиката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,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или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барем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чистата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математика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,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не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е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наука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. </a:t>
            </a:r>
            <a:r>
              <a:rPr lang="en-US" sz="2900" u="sng" dirty="0" err="1">
                <a:solidFill>
                  <a:srgbClr val="0000FF"/>
                </a:solidFill>
                <a:latin typeface="Arial" pitchFamily="34" charset="0"/>
                <a:ea typeface="Times New Roman"/>
                <a:cs typeface="Arial" pitchFamily="34" charset="0"/>
                <a:hlinkClick r:id="rId4" tooltip="Кар Попер (страницата не постои)"/>
              </a:rPr>
              <a:t>Кар</a:t>
            </a:r>
            <a:r>
              <a:rPr lang="en-US" sz="2900" u="sng" dirty="0">
                <a:solidFill>
                  <a:srgbClr val="0000FF"/>
                </a:solidFill>
                <a:latin typeface="Arial" pitchFamily="34" charset="0"/>
                <a:ea typeface="Times New Roman"/>
                <a:cs typeface="Arial" pitchFamily="34" charset="0"/>
                <a:hlinkClick r:id="rId4" tooltip="Кар Попер (страницата не постои)"/>
              </a:rPr>
              <a:t> </a:t>
            </a:r>
            <a:r>
              <a:rPr lang="en-US" sz="2900" u="sng" dirty="0" err="1">
                <a:solidFill>
                  <a:srgbClr val="0000FF"/>
                </a:solidFill>
                <a:latin typeface="Arial" pitchFamily="34" charset="0"/>
                <a:ea typeface="Times New Roman"/>
                <a:cs typeface="Arial" pitchFamily="34" charset="0"/>
                <a:hlinkClick r:id="rId4" tooltip="Кар Попер (страницата не постои)"/>
              </a:rPr>
              <a:t>Попер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сметал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дека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математиката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не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е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експериментално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погрешлива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и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затоа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не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е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нaука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.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Друг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став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кај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некои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полиња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(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како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кај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теоретската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физика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) е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дека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математиката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треба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да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содржи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аксиоми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кои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соодветствуваат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на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реалноста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.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Всушност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,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теоретскиот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физичар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, J. M.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Циман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,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се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има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искажано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дека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смета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дека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науката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е </a:t>
            </a:r>
            <a:r>
              <a:rPr lang="en-US" sz="2900" i="1" dirty="0" err="1">
                <a:latin typeface="Arial" pitchFamily="34" charset="0"/>
                <a:ea typeface="Times New Roman"/>
                <a:cs typeface="Arial" pitchFamily="34" charset="0"/>
              </a:rPr>
              <a:t>јавно</a:t>
            </a:r>
            <a:r>
              <a:rPr lang="en-US" sz="2900" i="1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i="1" dirty="0" err="1">
                <a:latin typeface="Arial" pitchFamily="34" charset="0"/>
                <a:ea typeface="Times New Roman"/>
                <a:cs typeface="Arial" pitchFamily="34" charset="0"/>
              </a:rPr>
              <a:t>знаење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и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затоа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математиката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ѝ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припаѓа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на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неа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. </a:t>
            </a:r>
            <a:r>
              <a:rPr lang="en-US" sz="2900" u="sng" dirty="0">
                <a:solidFill>
                  <a:srgbClr val="0000FF"/>
                </a:solidFill>
                <a:latin typeface="Arial" pitchFamily="34" charset="0"/>
                <a:ea typeface="Times New Roman"/>
                <a:cs typeface="Arial" pitchFamily="34" charset="0"/>
                <a:hlinkClick r:id="rId5"/>
              </a:rPr>
              <a:t>[1]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Во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секој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случај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,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математиката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има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многу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заедничко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со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физичките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науки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,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особено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со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истражувањето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на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логичките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последици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од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хипотезите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. </a:t>
            </a:r>
            <a:r>
              <a:rPr lang="en-US" sz="2900" u="sng" dirty="0" err="1">
                <a:solidFill>
                  <a:srgbClr val="0000FF"/>
                </a:solidFill>
                <a:latin typeface="Arial" pitchFamily="34" charset="0"/>
                <a:ea typeface="Times New Roman"/>
                <a:cs typeface="Arial" pitchFamily="34" charset="0"/>
                <a:hlinkClick r:id="rId6" tooltip="Интуиција"/>
              </a:rPr>
              <a:t>Интуицијата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и </a:t>
            </a:r>
            <a:r>
              <a:rPr lang="en-US" sz="2900" u="sng" dirty="0" err="1">
                <a:solidFill>
                  <a:srgbClr val="0000FF"/>
                </a:solidFill>
                <a:latin typeface="Arial" pitchFamily="34" charset="0"/>
                <a:ea typeface="Times New Roman"/>
                <a:cs typeface="Arial" pitchFamily="34" charset="0"/>
                <a:hlinkClick r:id="rId7" tooltip="Експеримент"/>
              </a:rPr>
              <a:t>експериментацијата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исто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така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играат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улога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во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обликувањето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на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u="sng" dirty="0" err="1">
                <a:solidFill>
                  <a:srgbClr val="0000FF"/>
                </a:solidFill>
                <a:latin typeface="Arial" pitchFamily="34" charset="0"/>
                <a:ea typeface="Times New Roman"/>
                <a:cs typeface="Arial" pitchFamily="34" charset="0"/>
                <a:hlinkClick r:id="rId8" tooltip="Хипотеза"/>
              </a:rPr>
              <a:t>хипотезите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како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во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математиката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,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така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и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во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другите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науки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. </a:t>
            </a:r>
            <a:endParaRPr lang="en-US" sz="29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Ставовите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на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математичарите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по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оваа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тема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се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различни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.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Додека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некои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математичари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што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се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занимаваат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со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u="sng" dirty="0" err="1">
                <a:solidFill>
                  <a:srgbClr val="0000FF"/>
                </a:solidFill>
                <a:latin typeface="Arial" pitchFamily="34" charset="0"/>
                <a:ea typeface="Times New Roman"/>
                <a:cs typeface="Arial" pitchFamily="34" charset="0"/>
                <a:hlinkClick r:id="rId9" tooltip="Применета матекатика (страницата не постои)"/>
              </a:rPr>
              <a:t>применета</a:t>
            </a:r>
            <a:r>
              <a:rPr lang="en-US" sz="2900" u="sng" dirty="0">
                <a:solidFill>
                  <a:srgbClr val="0000FF"/>
                </a:solidFill>
                <a:latin typeface="Arial" pitchFamily="34" charset="0"/>
                <a:ea typeface="Times New Roman"/>
                <a:cs typeface="Arial" pitchFamily="34" charset="0"/>
                <a:hlinkClick r:id="rId9" tooltip="Применета матекатика (страницата не постои)"/>
              </a:rPr>
              <a:t> </a:t>
            </a:r>
            <a:r>
              <a:rPr lang="en-US" sz="2900" u="sng" dirty="0" err="1">
                <a:solidFill>
                  <a:srgbClr val="0000FF"/>
                </a:solidFill>
                <a:latin typeface="Arial" pitchFamily="34" charset="0"/>
                <a:ea typeface="Times New Roman"/>
                <a:cs typeface="Arial" pitchFamily="34" charset="0"/>
                <a:hlinkClick r:id="rId9" tooltip="Применета матекатика (страницата не постои)"/>
              </a:rPr>
              <a:t>матекатика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се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сметаат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за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научници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,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оние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кои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работат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на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чиста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математика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сметаат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дека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се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повеќе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u="sng" dirty="0" err="1">
                <a:solidFill>
                  <a:srgbClr val="0000FF"/>
                </a:solidFill>
                <a:latin typeface="Arial" pitchFamily="34" charset="0"/>
                <a:ea typeface="Times New Roman"/>
                <a:cs typeface="Arial" pitchFamily="34" charset="0"/>
                <a:hlinkClick r:id="rId10" tooltip="Логика"/>
              </a:rPr>
              <a:t>логичари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,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отколку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научници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и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затоа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дека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се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во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основа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, </a:t>
            </a:r>
            <a:r>
              <a:rPr lang="en-US" sz="2900" u="sng" dirty="0" err="1">
                <a:solidFill>
                  <a:srgbClr val="0000FF"/>
                </a:solidFill>
                <a:latin typeface="Arial" pitchFamily="34" charset="0"/>
                <a:ea typeface="Times New Roman"/>
                <a:cs typeface="Arial" pitchFamily="34" charset="0"/>
                <a:hlinkClick r:id="rId11" tooltip="Филозофија"/>
              </a:rPr>
              <a:t>филозофи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.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Мнозина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математичари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сметаат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дека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со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тоа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што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математиката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се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нарекува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наука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се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омаловажува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нејзината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естетска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улога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, и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нејзината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теорија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во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традиционалните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седум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u="sng" dirty="0" err="1">
                <a:solidFill>
                  <a:srgbClr val="0000FF"/>
                </a:solidFill>
                <a:latin typeface="Arial" pitchFamily="34" charset="0"/>
                <a:ea typeface="Times New Roman"/>
                <a:cs typeface="Arial" pitchFamily="34" charset="0"/>
                <a:hlinkClick r:id="rId12" tooltip="Уметност"/>
              </a:rPr>
              <a:t>уметности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;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други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пак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,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решаваат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да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ја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игнорираат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поврзаноста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на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математиката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со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ea typeface="Times New Roman"/>
                <a:cs typeface="Arial" pitchFamily="34" charset="0"/>
              </a:rPr>
              <a:t>науките</a:t>
            </a:r>
            <a:r>
              <a:rPr lang="en-US" sz="2900" dirty="0">
                <a:latin typeface="Arial" pitchFamily="34" charset="0"/>
                <a:ea typeface="Times New Roman"/>
                <a:cs typeface="Arial" pitchFamily="34" charset="0"/>
              </a:rPr>
              <a:t>. </a:t>
            </a:r>
            <a:endParaRPr lang="en-US" sz="2900" dirty="0">
              <a:latin typeface="Arial" pitchFamily="34" charset="0"/>
              <a:ea typeface="Calibri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651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381000"/>
          </a:xfrm>
        </p:spPr>
        <p:txBody>
          <a:bodyPr>
            <a:normAutofit fontScale="90000"/>
          </a:bodyPr>
          <a:lstStyle/>
          <a:p>
            <a:pPr algn="ctr"/>
            <a:r>
              <a:rPr lang="mk-MK" dirty="0" smtClean="0"/>
              <a:t>3 клучни причини зашто математиката е важна во нашиот живот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90600"/>
            <a:ext cx="8686800" cy="58674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Реално, повеќето комплексни математички операции навистина никогаш нема да ги употребиме. Да, најчесто во секојдневието употребуваме само собирање, одземање, множење, делење. Па, не може само тоа да го научиме и тука да завршиме со математика.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Ако е така, кажете ми зошто ни треба во секојдневниот живот да знаеме кога била првата Балканска војна, каде извира Дунав, што се ензими, што е синкопа? Или било кое друго прашање од историја, географија, биологија, музичко или било кој предмет.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Секој од нас се специјализира, станува професионалец за некоја наука. Не знаеме која ќе биде нашата професија од најмали нозе. Никој никогаш не знае каде ќе го однесе животниот пат и кој дел од која наука ќе му затреба. Многу од науките се поврзани меѓу себе, биологија и хемија, математика и физика, математика и хемија, социологија и психологија итн. Токму математиката има примена во многу други науки, дури и на многу од нив е темел за нивна надградба.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Наспроти </a:t>
            </a:r>
            <a:r>
              <a:rPr lang="ru-RU" dirty="0">
                <a:latin typeface="Arial" pitchFamily="34" charset="0"/>
                <a:cs typeface="Arial" pitchFamily="34" charset="0"/>
              </a:rPr>
              <a:t>општиот став, математиката отсекогаш била и ќе остане еден од најважните предмети.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Според </a:t>
            </a:r>
            <a:r>
              <a:rPr lang="ru-RU" dirty="0">
                <a:latin typeface="Arial" pitchFamily="34" charset="0"/>
                <a:cs typeface="Arial" pitchFamily="34" charset="0"/>
              </a:rPr>
              <a:t>мене клучни, причини зошто е тоа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така се :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706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2400" dirty="0"/>
              <a:t>1. МАТЕМАТИКАТА ВЕ ГРАДИ КАКО ЛИЧНОСТ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534400" cy="5867400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Математиката не е само броеви и пресметки. Таа го развива вашето логичко размислување, односно ве учи како да: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• анализирате,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• бидете прецизни,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• не се откажувате,,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• размислувате критички,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• размислувате неколку чекори однапред,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• го согледате проблемот од сите страни,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• ги поврзете и разликувате причините од последиците,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• одвоите важно од неважно,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• пристапите систематски во решавање на проблемите во животот итн.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Иако можеби работата со која ќе се занимавате нема да ви биде тесно врзана со математиката, вештините кои ќе ги стекнете, со сигурност ќе ви користат во приватниот и професионалниот живот.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Личноста ја прават нејзините </a:t>
            </a:r>
            <a:r>
              <a:rPr lang="ru-RU" dirty="0">
                <a:latin typeface="Arial" pitchFamily="34" charset="0"/>
                <a:cs typeface="Arial" pitchFamily="34" charset="0"/>
              </a:rPr>
              <a:t>размислувања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>
                <a:latin typeface="Arial" pitchFamily="34" charset="0"/>
                <a:cs typeface="Arial" pitchFamily="34" charset="0"/>
              </a:rPr>
              <a:t>анализи, ставови, вештините за пристап и решавање на проблемите итн. Математиката сето тоа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го овозможува, ве гради како личност со сите квалитети.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Со други зборови, математиката едноставно „ви дава сертификат“ дека сакате и знаете како да ги решавате проблемите кои ви се препречуваат.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726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 anchor="t">
            <a:normAutofit/>
          </a:bodyPr>
          <a:lstStyle/>
          <a:p>
            <a:pPr algn="ctr"/>
            <a:r>
              <a:rPr lang="ru-RU" sz="2000" dirty="0">
                <a:latin typeface="Arial" pitchFamily="34" charset="0"/>
                <a:cs typeface="Arial" pitchFamily="34" charset="0"/>
              </a:rPr>
              <a:t>2. МАТЕМАТИКАТА Е ДЕЛ ОД ВАШЕТО СЕКОЈДНЕВИЕ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Важноста </a:t>
            </a:r>
            <a:r>
              <a:rPr lang="ru-RU" dirty="0">
                <a:latin typeface="Arial" pitchFamily="34" charset="0"/>
                <a:cs typeface="Arial" pitchFamily="34" charset="0"/>
              </a:rPr>
              <a:t>на математиката во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секојдневието можеме да го забележиме во количините, </a:t>
            </a:r>
            <a:r>
              <a:rPr lang="ru-RU" dirty="0">
                <a:latin typeface="Arial" pitchFamily="34" charset="0"/>
                <a:cs typeface="Arial" pitchFamily="34" charset="0"/>
              </a:rPr>
              <a:t>односи, дропки, проценти, камати, цени, готварски рецепти... се е поврзано со математика. </a:t>
            </a:r>
          </a:p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Секојдневно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сме </a:t>
            </a:r>
            <a:r>
              <a:rPr lang="ru-RU" dirty="0">
                <a:latin typeface="Arial" pitchFamily="34" charset="0"/>
                <a:cs typeface="Arial" pitchFamily="34" charset="0"/>
              </a:rPr>
              <a:t>опкружени и ги користите својот паметен телефон, компјутер или лаптоп, електронски картички, ТВ и радио приемник, автомобилот, објектот во кој живееме итн. Во основа на сето тоа е математиката, од причина што таа е основа на многу природни и општествени науки.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Голем број од науките </a:t>
            </a:r>
            <a:r>
              <a:rPr lang="ru-RU" dirty="0">
                <a:latin typeface="Arial" pitchFamily="34" charset="0"/>
                <a:cs typeface="Arial" pitchFamily="34" charset="0"/>
              </a:rPr>
              <a:t>се потпираат на математика: ИТ индустрија, роботика, машинство, електроника, градежништво, економија, технологија... Покрај овие науки кои се темелат на математика, таа има примена и во музиката, спортот, уметноста, медицината, земјоделието, архитектурата, авто индустријата, дизајн на мебел...</a:t>
            </a:r>
          </a:p>
          <a:p>
            <a:pPr algn="just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flipV="1">
            <a:off x="1600201" y="7543800"/>
            <a:ext cx="502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470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 anchor="t">
            <a:normAutofit/>
          </a:bodyPr>
          <a:lstStyle/>
          <a:p>
            <a:pPr algn="ctr"/>
            <a:r>
              <a:rPr lang="ru-RU" sz="2400" dirty="0"/>
              <a:t>3. МАТЕМАТИКАТА ВИ НУДИ МОЖНОСТИ ЗА ИДНИНАТА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6096000"/>
          </a:xfrm>
        </p:spPr>
        <p:txBody>
          <a:bodyPr>
            <a:noAutofit/>
          </a:bodyPr>
          <a:lstStyle/>
          <a:p>
            <a:pPr algn="just"/>
            <a:r>
              <a:rPr lang="ru-RU" sz="2000" dirty="0">
                <a:latin typeface="Arial" pitchFamily="34" charset="0"/>
                <a:cs typeface="Arial" pitchFamily="34" charset="0"/>
              </a:rPr>
              <a:t>Новите технологии го менуваат начинот на кој живееме и тие се нашата иднина. Тоа се технологии и науки кои директно се темелат на математика, како ИТ индустријата, електрониката, машинството, роботиката... Се побрзиот нивен развој и поголемата зависност на човештвото од нив, прави математиката да биде се позастапена и во иднина.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Развојот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на медицината во добар дел се должи на развојот на одредена техничко-технолошка дисциплина. Нови апарати и инструменти за откривање и лекување на разни болести, се е тоа придобивка на развојот на техниката, во чија основа е математиката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Многу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математички истражувања и решенија потекнуваат од проблеми во реалниот свет. Со цел подобар и поудобен живот, реалниот свет има свои барања, односно креира проблеми.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Науките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и индустриите треба да понудат решенија за тие проблеми и ете ја потребата од математиката.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745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mk-MK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mk-MK" dirty="0" smtClean="0">
                <a:latin typeface="Arial" pitchFamily="34" charset="0"/>
                <a:cs typeface="Arial" pitchFamily="34" charset="0"/>
              </a:rPr>
              <a:t>Ми беше задоволство што ја подготвив оваа презентација,</a:t>
            </a:r>
          </a:p>
          <a:p>
            <a:pPr marL="0" indent="0" algn="ctr">
              <a:buNone/>
            </a:pPr>
            <a:endParaRPr lang="mk-MK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mk-MK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mk-MK" dirty="0" smtClean="0">
                <a:latin typeface="Arial" pitchFamily="34" charset="0"/>
                <a:cs typeface="Arial" pitchFamily="34" charset="0"/>
              </a:rPr>
              <a:t>Ви благодарам за вниманието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9300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191</TotalTime>
  <Words>1265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Schoolbook</vt:lpstr>
      <vt:lpstr>Times New Roman</vt:lpstr>
      <vt:lpstr>Wingdings</vt:lpstr>
      <vt:lpstr>Wingdings 2</vt:lpstr>
      <vt:lpstr>Oriel</vt:lpstr>
      <vt:lpstr> ООУ „Димитар Миладинов“ -Скопје       Математика и секојдневие</vt:lpstr>
      <vt:lpstr>Математика како дефиниција</vt:lpstr>
      <vt:lpstr>Историјата на математиката</vt:lpstr>
      <vt:lpstr>Дали математиката е наука? </vt:lpstr>
      <vt:lpstr>3 клучни причини зашто математиката е важна во нашиот живот </vt:lpstr>
      <vt:lpstr>1. МАТЕМАТИКАТА ВЕ ГРАДИ КАКО ЛИЧНОСТ</vt:lpstr>
      <vt:lpstr>2. МАТЕМАТИКАТА Е ДЕЛ ОД ВАШЕТО СЕКОЈДНЕВИЕ</vt:lpstr>
      <vt:lpstr>3. МАТЕМАТИКАТА ВИ НУДИ МОЖНОСТИ ЗА ИДНИНАТА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и секојдневие</dc:title>
  <dc:creator>User</dc:creator>
  <cp:lastModifiedBy>AidaFizika</cp:lastModifiedBy>
  <cp:revision>16</cp:revision>
  <dcterms:created xsi:type="dcterms:W3CDTF">2006-08-16T00:00:00Z</dcterms:created>
  <dcterms:modified xsi:type="dcterms:W3CDTF">2021-03-14T11:23:34Z</dcterms:modified>
</cp:coreProperties>
</file>