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sz="4400" dirty="0" smtClean="0"/>
              <a:t>ИСТОРИЈА </a:t>
            </a:r>
            <a:br>
              <a:rPr lang="mk-MK" sz="4400" dirty="0" smtClean="0"/>
            </a:br>
            <a:r>
              <a:rPr lang="mk-MK" sz="4400" dirty="0" smtClean="0"/>
              <a:t>НА </a:t>
            </a:r>
            <a:br>
              <a:rPr lang="mk-MK" sz="4400" dirty="0" smtClean="0"/>
            </a:br>
            <a:r>
              <a:rPr lang="mk-MK" sz="4400" dirty="0" smtClean="0"/>
              <a:t>БРОЕВИТЕ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/>
              <a:t>				</a:t>
            </a:r>
            <a:r>
              <a:rPr lang="mk-MK" sz="3200" dirty="0" smtClean="0"/>
              <a:t>Михаела Кралева </a:t>
            </a:r>
            <a:r>
              <a:rPr lang="en-US" sz="3200" dirty="0" smtClean="0"/>
              <a:t>IX</a:t>
            </a:r>
            <a:r>
              <a:rPr lang="mk-MK" sz="3200" dirty="0" smtClean="0"/>
              <a:t>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569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940525"/>
            <a:ext cx="10058400" cy="529045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Пример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13 : </a:t>
            </a:r>
            <a:r>
              <a:rPr lang="ru-RU" b="1" dirty="0"/>
              <a:t>2 = 6 (1) </a:t>
            </a:r>
          </a:p>
          <a:p>
            <a:pPr marL="0" indent="0">
              <a:buNone/>
            </a:pPr>
            <a:r>
              <a:rPr lang="ru-RU" b="1" dirty="0" smtClean="0"/>
              <a:t>      6 : </a:t>
            </a:r>
            <a:r>
              <a:rPr lang="ru-RU" b="1" dirty="0"/>
              <a:t>2 = 3 (0) </a:t>
            </a:r>
          </a:p>
          <a:p>
            <a:pPr marL="0" indent="0">
              <a:buNone/>
            </a:pPr>
            <a:r>
              <a:rPr lang="ru-RU" b="1" dirty="0" smtClean="0"/>
              <a:t>      3 : </a:t>
            </a:r>
            <a:r>
              <a:rPr lang="ru-RU" b="1" dirty="0"/>
              <a:t>2 = 1 (1) </a:t>
            </a:r>
          </a:p>
          <a:p>
            <a:pPr marL="0" indent="0">
              <a:buNone/>
            </a:pPr>
            <a:r>
              <a:rPr lang="ru-RU" b="1" dirty="0" smtClean="0"/>
              <a:t>      1 : </a:t>
            </a:r>
            <a:r>
              <a:rPr lang="ru-RU" b="1" dirty="0"/>
              <a:t>2 = 0 (1) </a:t>
            </a:r>
          </a:p>
          <a:p>
            <a:r>
              <a:rPr lang="ru-RU" b="1" dirty="0"/>
              <a:t>Бројот 13 во бинарниот систем ќе биде бројот 1101. </a:t>
            </a:r>
          </a:p>
          <a:p>
            <a:r>
              <a:rPr lang="ru-RU" b="1" dirty="0"/>
              <a:t>Може да се запише 13 (10) = 1101 (2)</a:t>
            </a:r>
          </a:p>
          <a:p>
            <a:pPr marL="0" indent="0">
              <a:buNone/>
            </a:pPr>
            <a:r>
              <a:rPr lang="ru-RU" b="1" dirty="0"/>
              <a:t>   </a:t>
            </a:r>
            <a:r>
              <a:rPr lang="ru-RU" b="1" dirty="0" smtClean="0"/>
              <a:t> 24 </a:t>
            </a:r>
            <a:r>
              <a:rPr lang="ru-RU" b="1" dirty="0"/>
              <a:t>: 2 = 12 (0)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12 : </a:t>
            </a:r>
            <a:r>
              <a:rPr lang="ru-RU" b="1" dirty="0"/>
              <a:t>2 = 6 (0) </a:t>
            </a:r>
          </a:p>
          <a:p>
            <a:pPr marL="0" indent="0">
              <a:buNone/>
            </a:pPr>
            <a:r>
              <a:rPr lang="ru-RU" b="1" dirty="0" smtClean="0"/>
              <a:t>      6 : </a:t>
            </a:r>
            <a:r>
              <a:rPr lang="ru-RU" b="1" dirty="0"/>
              <a:t>2 = 3 (0)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3 : </a:t>
            </a:r>
            <a:r>
              <a:rPr lang="ru-RU" b="1" dirty="0"/>
              <a:t>2 = 1 (1)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1 : </a:t>
            </a:r>
            <a:r>
              <a:rPr lang="ru-RU" b="1" dirty="0"/>
              <a:t>2 = 0 (1)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Бројот </a:t>
            </a:r>
            <a:r>
              <a:rPr lang="ru-RU" b="1" dirty="0"/>
              <a:t>24 во бинарниот систем ќе биде бројот </a:t>
            </a:r>
            <a:r>
              <a:rPr lang="ru-RU" b="1" dirty="0" smtClean="0"/>
              <a:t>11000.</a:t>
            </a:r>
          </a:p>
          <a:p>
            <a:r>
              <a:rPr lang="ru-RU" b="1" dirty="0"/>
              <a:t> </a:t>
            </a:r>
            <a:r>
              <a:rPr lang="ru-RU" b="1" dirty="0" smtClean="0"/>
              <a:t>Може </a:t>
            </a:r>
            <a:r>
              <a:rPr lang="ru-RU" b="1" dirty="0"/>
              <a:t>да се запише  24 (10) = 11000 (</a:t>
            </a:r>
            <a:r>
              <a:rPr lang="ru-RU" b="1" dirty="0" smtClean="0"/>
              <a:t>2)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7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Октален броен систем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Октален броен систем има база </a:t>
            </a:r>
            <a:r>
              <a:rPr lang="ru-RU" b="1" dirty="0" smtClean="0"/>
              <a:t>или основа од 8 </a:t>
            </a:r>
            <a:r>
              <a:rPr lang="ru-RU" b="1" dirty="0"/>
              <a:t>и следните цифри 0, 1, 2, 3, 4,5, 6, </a:t>
            </a:r>
            <a:r>
              <a:rPr lang="ru-RU" b="1" dirty="0" smtClean="0"/>
              <a:t>7.</a:t>
            </a:r>
          </a:p>
          <a:p>
            <a:pPr algn="just"/>
            <a:r>
              <a:rPr lang="ru-RU" b="1" dirty="0" smtClean="0"/>
              <a:t>Ако сакаме </a:t>
            </a:r>
            <a:r>
              <a:rPr lang="ru-RU" b="1" dirty="0"/>
              <a:t>да претвориме број од </a:t>
            </a:r>
            <a:r>
              <a:rPr lang="ru-RU" b="1" dirty="0" smtClean="0"/>
              <a:t>декадниот </a:t>
            </a:r>
            <a:r>
              <a:rPr lang="ru-RU" b="1" dirty="0"/>
              <a:t>систем во </a:t>
            </a:r>
            <a:r>
              <a:rPr lang="ru-RU" b="1" dirty="0" smtClean="0"/>
              <a:t>број од окталниот  систем,   </a:t>
            </a:r>
            <a:r>
              <a:rPr lang="ru-RU" b="1" dirty="0"/>
              <a:t>наједноставен   начин   е   да   </a:t>
            </a:r>
            <a:r>
              <a:rPr lang="ru-RU" b="1" dirty="0" smtClean="0"/>
              <a:t>го поделиме </a:t>
            </a:r>
            <a:r>
              <a:rPr lang="ru-RU" b="1" dirty="0"/>
              <a:t>бројот </a:t>
            </a:r>
            <a:r>
              <a:rPr lang="ru-RU" b="1" dirty="0" smtClean="0"/>
              <a:t>со </a:t>
            </a:r>
            <a:r>
              <a:rPr lang="ru-RU" b="1" dirty="0"/>
              <a:t>бројот   8   и   да   го   напишеме  остатокот   </a:t>
            </a:r>
            <a:r>
              <a:rPr lang="ru-RU" b="1" dirty="0" smtClean="0"/>
              <a:t>од поделбата</a:t>
            </a:r>
            <a:r>
              <a:rPr lang="ru-RU" b="1" dirty="0"/>
              <a:t>. За добиениот број, ја продолжуваме постапката </a:t>
            </a:r>
            <a:r>
              <a:rPr lang="ru-RU" b="1" dirty="0" smtClean="0"/>
              <a:t>сè додека   </a:t>
            </a:r>
            <a:r>
              <a:rPr lang="ru-RU" b="1" dirty="0"/>
              <a:t>количникот   не   е   еднаков   на   нула.     Бројот   </a:t>
            </a:r>
            <a:r>
              <a:rPr lang="ru-RU" b="1" dirty="0" smtClean="0"/>
              <a:t>во</a:t>
            </a:r>
            <a:r>
              <a:rPr lang="ru-RU" b="1" dirty="0"/>
              <a:t> </a:t>
            </a:r>
            <a:r>
              <a:rPr lang="ru-RU" b="1" dirty="0" smtClean="0"/>
              <a:t>окталниот </a:t>
            </a:r>
            <a:r>
              <a:rPr lang="ru-RU" b="1" dirty="0"/>
              <a:t>запис се добива кога остатоците од делењето ќе </a:t>
            </a:r>
            <a:r>
              <a:rPr lang="ru-RU" b="1" dirty="0" smtClean="0"/>
              <a:t>ги запишеме наназад.</a:t>
            </a:r>
          </a:p>
          <a:p>
            <a:r>
              <a:rPr lang="ru-RU" b="1" dirty="0" smtClean="0"/>
              <a:t>Пример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67 </a:t>
            </a:r>
            <a:r>
              <a:rPr lang="ru-RU" b="1" dirty="0"/>
              <a:t>: 8 = 8 (3) </a:t>
            </a:r>
          </a:p>
          <a:p>
            <a:pPr marL="0" indent="0">
              <a:buNone/>
            </a:pPr>
            <a:r>
              <a:rPr lang="ru-RU" b="1" dirty="0" smtClean="0"/>
              <a:t>      8 </a:t>
            </a:r>
            <a:r>
              <a:rPr lang="ru-RU" b="1" dirty="0"/>
              <a:t>: 8 = 1 (0) </a:t>
            </a:r>
          </a:p>
          <a:p>
            <a:pPr marL="0" indent="0">
              <a:buNone/>
            </a:pPr>
            <a:r>
              <a:rPr lang="ru-RU" b="1" dirty="0" smtClean="0"/>
              <a:t>      1 </a:t>
            </a:r>
            <a:r>
              <a:rPr lang="ru-RU" b="1" dirty="0"/>
              <a:t>: 8 = 0 (1) </a:t>
            </a:r>
          </a:p>
          <a:p>
            <a:pPr marL="0" indent="0">
              <a:buNone/>
            </a:pPr>
            <a:r>
              <a:rPr lang="ru-RU" b="1" dirty="0" smtClean="0"/>
              <a:t>   Бројот </a:t>
            </a:r>
            <a:r>
              <a:rPr lang="ru-RU" b="1" dirty="0"/>
              <a:t>67 во окталниот систем ќе биде бројот </a:t>
            </a:r>
            <a:r>
              <a:rPr lang="ru-RU" b="1" dirty="0" smtClean="0"/>
              <a:t>103.</a:t>
            </a:r>
            <a:endParaRPr lang="ru-RU" b="1" dirty="0"/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16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Хексадекаден броен систем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Хексадекаден </a:t>
            </a:r>
            <a:r>
              <a:rPr lang="ru-RU" b="1" dirty="0"/>
              <a:t>систем на броеви има </a:t>
            </a:r>
            <a:r>
              <a:rPr lang="ru-RU" b="1" dirty="0" smtClean="0"/>
              <a:t>база или основа </a:t>
            </a:r>
            <a:r>
              <a:rPr lang="ru-RU" b="1" dirty="0"/>
              <a:t>од 16 </a:t>
            </a:r>
            <a:r>
              <a:rPr lang="ru-RU" b="1" dirty="0" smtClean="0"/>
              <a:t>и следните </a:t>
            </a:r>
            <a:r>
              <a:rPr lang="ru-RU" b="1" dirty="0"/>
              <a:t>цифри 0, 1, 2, 3, 4, 5, 6, 7, 8, 9, и буквите A, B, C, D, </a:t>
            </a:r>
            <a:r>
              <a:rPr lang="ru-RU" b="1" dirty="0" smtClean="0"/>
              <a:t>E, F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Вредностите </a:t>
            </a:r>
            <a:r>
              <a:rPr lang="ru-RU" b="1" dirty="0"/>
              <a:t>од наведените букви се како што следува</a:t>
            </a:r>
            <a:r>
              <a:rPr lang="ru-RU" b="1" dirty="0" smtClean="0"/>
              <a:t>:</a:t>
            </a:r>
            <a:endParaRPr lang="ru-RU" b="1" dirty="0"/>
          </a:p>
          <a:p>
            <a:r>
              <a:rPr lang="ru-RU" b="1" dirty="0"/>
              <a:t>A = 10 B = 11 C = 12 D = 13 E = 14 F = 15</a:t>
            </a:r>
          </a:p>
          <a:p>
            <a:r>
              <a:rPr lang="ru-RU" b="1" dirty="0"/>
              <a:t>Цифрите на </a:t>
            </a:r>
            <a:r>
              <a:rPr lang="ru-RU" b="1" dirty="0" smtClean="0"/>
              <a:t>хексадеканиот </a:t>
            </a:r>
            <a:r>
              <a:rPr lang="ru-RU" b="1" dirty="0"/>
              <a:t>систем се од 0 до F </a:t>
            </a:r>
            <a:r>
              <a:rPr lang="ru-RU" b="1" dirty="0" smtClean="0"/>
              <a:t>според хексадекадната </a:t>
            </a:r>
            <a:r>
              <a:rPr lang="ru-RU" b="1" dirty="0"/>
              <a:t>нотација, односно од 0 до 15 </a:t>
            </a:r>
            <a:r>
              <a:rPr lang="ru-RU" b="1" dirty="0" smtClean="0"/>
              <a:t>според декадното </a:t>
            </a:r>
            <a:r>
              <a:rPr lang="ru-RU" b="1" dirty="0"/>
              <a:t>разбирање за нивната вредност.</a:t>
            </a:r>
          </a:p>
          <a:p>
            <a:r>
              <a:rPr lang="ru-RU" b="1" dirty="0"/>
              <a:t>Хексадецималниот систем се користи во информатиката </a:t>
            </a:r>
            <a:r>
              <a:rPr lang="ru-RU" b="1" dirty="0" smtClean="0"/>
              <a:t>во комбинација </a:t>
            </a:r>
            <a:r>
              <a:rPr lang="ru-RU" b="1" dirty="0"/>
              <a:t>со бинарниот </a:t>
            </a:r>
            <a:r>
              <a:rPr lang="ru-RU" b="1" dirty="0" smtClean="0"/>
              <a:t>систем бидејќи лесно може да </a:t>
            </a:r>
            <a:r>
              <a:rPr lang="ru-RU" b="1" dirty="0"/>
              <a:t>се изврши </a:t>
            </a:r>
            <a:r>
              <a:rPr lang="ru-RU" b="1" dirty="0" smtClean="0"/>
              <a:t>конверзијата.</a:t>
            </a:r>
            <a:endParaRPr lang="ru-RU" b="1" dirty="0"/>
          </a:p>
          <a:p>
            <a:r>
              <a:rPr lang="ru-RU" b="1" dirty="0"/>
              <a:t>Ако сакаме да претвориме број од децималниот систем во </a:t>
            </a:r>
            <a:r>
              <a:rPr lang="ru-RU" b="1" dirty="0" smtClean="0"/>
              <a:t>број во </a:t>
            </a:r>
            <a:r>
              <a:rPr lang="ru-RU" b="1" dirty="0"/>
              <a:t>системот на хексадекаден број, наједноставен начин е да </a:t>
            </a:r>
            <a:r>
              <a:rPr lang="ru-RU" b="1" dirty="0" smtClean="0"/>
              <a:t>го поделиме </a:t>
            </a:r>
            <a:r>
              <a:rPr lang="ru-RU" b="1" dirty="0"/>
              <a:t>бројот со бројот </a:t>
            </a:r>
            <a:r>
              <a:rPr lang="ru-RU" b="1" dirty="0" smtClean="0"/>
              <a:t>16 </a:t>
            </a:r>
            <a:r>
              <a:rPr lang="ru-RU" b="1" dirty="0"/>
              <a:t>и да го напишеме остатокот </a:t>
            </a:r>
            <a:r>
              <a:rPr lang="ru-RU" b="1" dirty="0" smtClean="0"/>
              <a:t>од поделбата</a:t>
            </a:r>
            <a:r>
              <a:rPr lang="ru-RU" b="1" dirty="0"/>
              <a:t>. </a:t>
            </a:r>
          </a:p>
          <a:p>
            <a:r>
              <a:rPr lang="ru-RU" b="1" dirty="0" smtClean="0"/>
              <a:t>20</a:t>
            </a:r>
            <a:r>
              <a:rPr lang="ru-RU" b="1" dirty="0"/>
              <a:t>: 16 = 1 (4) </a:t>
            </a:r>
          </a:p>
          <a:p>
            <a:r>
              <a:rPr lang="ru-RU" b="1" dirty="0"/>
              <a:t>1913: 16 = 119 (9)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04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0740" y="836024"/>
            <a:ext cx="9610139" cy="50820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9984" y="1711233"/>
            <a:ext cx="7051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3200" b="1" dirty="0" smtClean="0"/>
              <a:t>Најчесто користени бројни системи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05986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61497"/>
            <a:ext cx="10058400" cy="1371600"/>
          </a:xfrm>
        </p:spPr>
        <p:txBody>
          <a:bodyPr/>
          <a:lstStyle/>
          <a:p>
            <a:r>
              <a:rPr lang="mk-MK" dirty="0" smtClean="0"/>
              <a:t>Ви благодарам </a:t>
            </a:r>
            <a:r>
              <a:rPr lang="mk-MK" smtClean="0"/>
              <a:t>за вниманието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918856"/>
            <a:ext cx="10058400" cy="2116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4800" dirty="0"/>
              <a:t> </a:t>
            </a:r>
            <a:r>
              <a:rPr lang="mk-MK" sz="4800" dirty="0" smtClean="0"/>
              <a:t>                       Михаела Кралева </a:t>
            </a:r>
            <a:r>
              <a:rPr lang="en-US" sz="4800" dirty="0" smtClean="0"/>
              <a:t>IX</a:t>
            </a:r>
            <a:r>
              <a:rPr lang="mk-MK" sz="4800" dirty="0" smtClean="0"/>
              <a:t>в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0294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Вовед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/>
              <a:t>Со развојот на општеството неразделно се развивала и математиката. Човекот секогаш имал потреба да ги употребува броевите. Уште од периодот кога се занимавал со собирањето на плодовите и ловот знаел да ги </a:t>
            </a:r>
            <a:r>
              <a:rPr lang="ru-RU" b="1" dirty="0" smtClean="0"/>
              <a:t>идентификува </a:t>
            </a:r>
            <a:r>
              <a:rPr lang="ru-RU" b="1" dirty="0"/>
              <a:t>елементите од некое множество</a:t>
            </a:r>
            <a:r>
              <a:rPr lang="ru-RU" b="1" dirty="0" smtClean="0"/>
              <a:t>.</a:t>
            </a:r>
            <a:r>
              <a:rPr lang="en-US" b="1" dirty="0" smtClean="0"/>
              <a:t> </a:t>
            </a:r>
            <a:r>
              <a:rPr lang="ru-RU" b="1" dirty="0" smtClean="0"/>
              <a:t>Тоа </a:t>
            </a:r>
            <a:r>
              <a:rPr lang="ru-RU" b="1" dirty="0"/>
              <a:t>знаење му овозможило да процени колку е големо неговото стадо или дали му недостасува </a:t>
            </a:r>
            <a:r>
              <a:rPr lang="ru-RU" b="1" dirty="0" smtClean="0"/>
              <a:t>по некоја </a:t>
            </a:r>
            <a:r>
              <a:rPr lang="ru-RU" b="1" dirty="0"/>
              <a:t>овца. </a:t>
            </a:r>
            <a:r>
              <a:rPr lang="ru-RU" b="1" dirty="0" smtClean="0"/>
              <a:t>Тогашниот </a:t>
            </a:r>
            <a:r>
              <a:rPr lang="ru-RU" b="1" dirty="0"/>
              <a:t>човек се однесувал како сегашно мало дете кое се уште не знае да брои</a:t>
            </a:r>
            <a:r>
              <a:rPr lang="ru-RU" b="1" dirty="0" smtClean="0"/>
              <a:t>.</a:t>
            </a:r>
          </a:p>
          <a:p>
            <a:pPr algn="just"/>
            <a:r>
              <a:rPr lang="ru-RU" b="1" dirty="0"/>
              <a:t>Броењето се создало со употреба на броеви. Во почеток броењето било со споредување на елементите од некое множество со елементите на некое друго познато множество</a:t>
            </a:r>
            <a:r>
              <a:rPr lang="ru-RU" b="1" dirty="0" smtClean="0"/>
              <a:t>.</a:t>
            </a:r>
          </a:p>
          <a:p>
            <a:r>
              <a:rPr lang="ru-RU" b="1" dirty="0"/>
              <a:t>На пример</a:t>
            </a:r>
            <a:r>
              <a:rPr lang="ru-RU" b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Ако </a:t>
            </a:r>
            <a:r>
              <a:rPr lang="ru-RU" b="1" dirty="0" smtClean="0"/>
              <a:t>овчарот имал </a:t>
            </a:r>
            <a:r>
              <a:rPr lang="ru-RU" b="1" dirty="0"/>
              <a:t>големо стадо овци</a:t>
            </a:r>
            <a:r>
              <a:rPr lang="ru-RU" b="1" dirty="0" smtClean="0"/>
              <a:t>, </a:t>
            </a:r>
            <a:r>
              <a:rPr lang="ru-RU" b="1" dirty="0"/>
              <a:t>пред </a:t>
            </a:r>
            <a:r>
              <a:rPr lang="ru-RU" b="1" dirty="0" smtClean="0"/>
              <a:t> да  ги </a:t>
            </a:r>
            <a:r>
              <a:rPr lang="ru-RU" b="1" dirty="0"/>
              <a:t>одведе на пасење ги претставувал со камења и ги </a:t>
            </a:r>
            <a:r>
              <a:rPr lang="ru-RU" b="1" dirty="0" smtClean="0"/>
              <a:t> ставал  на  </a:t>
            </a:r>
            <a:r>
              <a:rPr lang="ru-RU" b="1" dirty="0"/>
              <a:t>едно </a:t>
            </a:r>
            <a:r>
              <a:rPr lang="ru-RU" b="1" dirty="0" smtClean="0"/>
              <a:t> купче</a:t>
            </a:r>
            <a:r>
              <a:rPr lang="ru-RU" b="1" dirty="0"/>
              <a:t>.  По </a:t>
            </a:r>
            <a:r>
              <a:rPr lang="ru-RU" b="1" dirty="0" smtClean="0"/>
              <a:t> враќањето </a:t>
            </a:r>
            <a:r>
              <a:rPr lang="ru-RU" b="1" dirty="0"/>
              <a:t>од пасење, за </a:t>
            </a:r>
            <a:r>
              <a:rPr lang="ru-RU" b="1" dirty="0" smtClean="0"/>
              <a:t> секоја </a:t>
            </a:r>
            <a:r>
              <a:rPr lang="ru-RU" b="1" dirty="0"/>
              <a:t>овца од </a:t>
            </a:r>
            <a:r>
              <a:rPr lang="ru-RU" b="1" dirty="0" smtClean="0"/>
              <a:t> тоа </a:t>
            </a:r>
            <a:r>
              <a:rPr lang="ru-RU" b="1" dirty="0"/>
              <a:t>купче, земал </a:t>
            </a:r>
            <a:r>
              <a:rPr lang="ru-RU" b="1" dirty="0" smtClean="0"/>
              <a:t> по </a:t>
            </a:r>
            <a:r>
              <a:rPr lang="ru-RU" b="1" dirty="0"/>
              <a:t>едно </a:t>
            </a:r>
            <a:r>
              <a:rPr lang="ru-RU" b="1" dirty="0" smtClean="0"/>
              <a:t> камче  и  го  оддалечувал  </a:t>
            </a:r>
            <a:r>
              <a:rPr lang="ru-RU" b="1" dirty="0"/>
              <a:t>настрана. </a:t>
            </a:r>
            <a:r>
              <a:rPr lang="ru-RU" b="1" dirty="0" smtClean="0"/>
              <a:t> Ако </a:t>
            </a:r>
            <a:r>
              <a:rPr lang="ru-RU" b="1" dirty="0"/>
              <a:t>му останувале вишок од камчињата, знаел дека загубил </a:t>
            </a:r>
            <a:r>
              <a:rPr lang="ru-RU" b="1" dirty="0" smtClean="0"/>
              <a:t> некоја  овца</a:t>
            </a:r>
            <a:r>
              <a:rPr lang="ru-RU" b="1" dirty="0"/>
              <a:t>, а ако </a:t>
            </a:r>
            <a:r>
              <a:rPr lang="ru-RU" b="1" dirty="0" smtClean="0"/>
              <a:t>сите  </a:t>
            </a:r>
            <a:r>
              <a:rPr lang="ru-RU" b="1" dirty="0"/>
              <a:t>ги </a:t>
            </a:r>
            <a:r>
              <a:rPr lang="ru-RU" b="1" dirty="0" smtClean="0"/>
              <a:t> оддалечил  на  </a:t>
            </a:r>
            <a:r>
              <a:rPr lang="ru-RU" b="1" dirty="0"/>
              <a:t>страна, знаел </a:t>
            </a:r>
            <a:r>
              <a:rPr lang="ru-RU" b="1" dirty="0" smtClean="0"/>
              <a:t> дека </a:t>
            </a:r>
            <a:r>
              <a:rPr lang="ru-RU" b="1" dirty="0"/>
              <a:t>сите овци се вратиле од пасење.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5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863" y="1175658"/>
            <a:ext cx="10058400" cy="4493622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Со тек на времето, човекот се поретко користел прсти, камчиња и други предмети при броењето</a:t>
            </a:r>
            <a:r>
              <a:rPr lang="ru-RU" b="1" dirty="0" smtClean="0"/>
              <a:t>.</a:t>
            </a:r>
          </a:p>
          <a:p>
            <a:r>
              <a:rPr lang="ru-RU" b="1" dirty="0"/>
              <a:t>За да </a:t>
            </a:r>
            <a:r>
              <a:rPr lang="ru-RU" b="1" dirty="0" smtClean="0"/>
              <a:t>ги </a:t>
            </a:r>
            <a:r>
              <a:rPr lang="ru-RU" b="1" dirty="0"/>
              <a:t>прикажат бројните вредности, луѓето </a:t>
            </a:r>
            <a:r>
              <a:rPr lang="ru-RU" b="1" dirty="0" smtClean="0"/>
              <a:t>почнале да користат </a:t>
            </a:r>
            <a:r>
              <a:rPr lang="ru-RU" b="1" dirty="0"/>
              <a:t>различни симболи. </a:t>
            </a:r>
            <a:endParaRPr lang="ru-RU" b="1" dirty="0" smtClean="0"/>
          </a:p>
          <a:p>
            <a:r>
              <a:rPr lang="ru-RU" b="1" dirty="0" smtClean="0"/>
              <a:t>На </a:t>
            </a:r>
            <a:r>
              <a:rPr lang="ru-RU" b="1" dirty="0"/>
              <a:t>почетокот броевите биле прикажувани како групи од цртички или прави линии. </a:t>
            </a:r>
            <a:endParaRPr lang="ru-RU" b="1" dirty="0" smtClean="0"/>
          </a:p>
          <a:p>
            <a:r>
              <a:rPr lang="ru-RU" b="1" dirty="0"/>
              <a:t>На пример: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Ако </a:t>
            </a:r>
            <a:r>
              <a:rPr lang="ru-RU" b="1" dirty="0"/>
              <a:t>/ е еден елемент, /////// е бројот </a:t>
            </a:r>
            <a:r>
              <a:rPr lang="ru-RU" b="1" dirty="0" smtClean="0"/>
              <a:t>7 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Па </a:t>
            </a:r>
            <a:r>
              <a:rPr lang="ru-RU" b="1" dirty="0"/>
              <a:t>/////// + ////// = ///////////// </a:t>
            </a:r>
            <a:r>
              <a:rPr lang="ru-RU" b="1" dirty="0" smtClean="0"/>
              <a:t>прикажува 7+6=13</a:t>
            </a:r>
          </a:p>
          <a:p>
            <a:pPr marL="0" indent="0" algn="just">
              <a:buNone/>
            </a:pPr>
            <a:r>
              <a:rPr lang="ru-RU" b="1" dirty="0" smtClean="0"/>
              <a:t>   Овој </a:t>
            </a:r>
            <a:r>
              <a:rPr lang="ru-RU" b="1" dirty="0"/>
              <a:t>систем го користел и Робинзон Крузо. Деновите од неделата ги броел со група од 6 хоризонтални црти, а со дијагонала ги пречкртувал за 7 –от ден.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Но, овој </a:t>
            </a:r>
            <a:r>
              <a:rPr lang="ru-RU" b="1" dirty="0"/>
              <a:t>начин на презентација не бил погоден за многу големи и многу мали броеви.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   На </a:t>
            </a:r>
            <a:r>
              <a:rPr lang="ru-RU" b="1" dirty="0"/>
              <a:t>пример: 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145587 </a:t>
            </a:r>
            <a:r>
              <a:rPr lang="ru-RU" b="1" dirty="0"/>
              <a:t>+ 785221.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Бројни системи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Броен систем е систем на запишување на броеви, односно множество вредности кои се користат за да означат количина. </a:t>
            </a:r>
          </a:p>
          <a:p>
            <a:r>
              <a:rPr lang="ru-RU" b="1" dirty="0" smtClean="0"/>
              <a:t>На </a:t>
            </a:r>
            <a:r>
              <a:rPr lang="ru-RU" b="1" dirty="0"/>
              <a:t>пример: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   Број </a:t>
            </a:r>
            <a:r>
              <a:rPr lang="ru-RU" b="1" dirty="0"/>
              <a:t>на присутни и отсутни ученици, број на предмети, оценки и </a:t>
            </a:r>
            <a:r>
              <a:rPr lang="ru-RU" b="1" dirty="0" smtClean="0"/>
              <a:t>слично. </a:t>
            </a:r>
            <a:r>
              <a:rPr lang="ru-RU" b="1" dirty="0"/>
              <a:t>Споредувањето на </a:t>
            </a:r>
            <a:r>
              <a:rPr lang="ru-RU" b="1" dirty="0" smtClean="0"/>
              <a:t>                                вредностите </a:t>
            </a:r>
            <a:r>
              <a:rPr lang="ru-RU" b="1" dirty="0"/>
              <a:t>и поимите им помага </a:t>
            </a:r>
            <a:r>
              <a:rPr lang="mk-MK" b="1" dirty="0" smtClean="0"/>
              <a:t>на луѓето </a:t>
            </a:r>
            <a:r>
              <a:rPr lang="ru-RU" b="1" dirty="0" smtClean="0"/>
              <a:t>и </a:t>
            </a:r>
            <a:r>
              <a:rPr lang="ru-RU" b="1" dirty="0"/>
              <a:t>го олеснува </a:t>
            </a:r>
            <a:r>
              <a:rPr lang="ru-RU" b="1" dirty="0" smtClean="0"/>
              <a:t>нивното </a:t>
            </a:r>
            <a:r>
              <a:rPr lang="ru-RU" b="1" dirty="0"/>
              <a:t>разбирање </a:t>
            </a:r>
            <a:r>
              <a:rPr lang="ru-RU" b="1" dirty="0" smtClean="0"/>
              <a:t>за околината во </a:t>
            </a:r>
            <a:r>
              <a:rPr lang="ru-RU" b="1" dirty="0"/>
              <a:t>секојдневниот живот. </a:t>
            </a:r>
            <a:endParaRPr lang="ru-RU" b="1" dirty="0" smtClean="0"/>
          </a:p>
          <a:p>
            <a:pPr algn="just"/>
            <a:r>
              <a:rPr lang="ru-RU" b="1" dirty="0" smtClean="0"/>
              <a:t>Бројниот систем се состои од</a:t>
            </a:r>
            <a:r>
              <a:rPr lang="en-US" b="1" dirty="0" smtClean="0"/>
              <a:t>: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- множество цифри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- правила за запишување на цифрите</a:t>
            </a:r>
          </a:p>
          <a:p>
            <a:pPr algn="just"/>
            <a:endParaRPr lang="mk-MK" b="1" dirty="0" smtClean="0"/>
          </a:p>
          <a:p>
            <a:pPr marL="0" indent="0" algn="just">
              <a:buNone/>
            </a:pPr>
            <a:endParaRPr lang="mk-MK" b="1" dirty="0" smtClean="0"/>
          </a:p>
          <a:p>
            <a:pPr marL="0" indent="0" algn="just">
              <a:buNone/>
            </a:pPr>
            <a:endParaRPr lang="mk-MK" b="1" dirty="0" smtClean="0"/>
          </a:p>
        </p:txBody>
      </p:sp>
    </p:spTree>
    <p:extLst>
      <p:ext uri="{BB962C8B-B14F-4D97-AF65-F5344CB8AC3E}">
        <p14:creationId xmlns:p14="http://schemas.microsoft.com/office/powerpoint/2010/main" val="64279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113" y="1489166"/>
            <a:ext cx="10058400" cy="3931920"/>
          </a:xfrm>
        </p:spPr>
        <p:txBody>
          <a:bodyPr/>
          <a:lstStyle/>
          <a:p>
            <a:pPr algn="just"/>
            <a:r>
              <a:rPr lang="mk-MK" b="1" dirty="0"/>
              <a:t>Постојат повеќе бројни системи од кои најпознати се </a:t>
            </a:r>
            <a:r>
              <a:rPr lang="en-US" b="1" dirty="0"/>
              <a:t>:</a:t>
            </a:r>
            <a:endParaRPr lang="mk-MK" b="1" dirty="0"/>
          </a:p>
          <a:p>
            <a:pPr marL="0" indent="0" algn="just">
              <a:buNone/>
            </a:pPr>
            <a:r>
              <a:rPr lang="mk-MK" b="1" dirty="0"/>
              <a:t> - </a:t>
            </a:r>
            <a:r>
              <a:rPr lang="mk-MK" b="1" dirty="0" smtClean="0"/>
              <a:t>Египетски </a:t>
            </a:r>
            <a:r>
              <a:rPr lang="mk-MK" b="1" dirty="0"/>
              <a:t>броен систем</a:t>
            </a:r>
          </a:p>
          <a:p>
            <a:pPr marL="0" indent="0" algn="just">
              <a:buNone/>
            </a:pPr>
            <a:r>
              <a:rPr lang="mk-MK" b="1" dirty="0"/>
              <a:t> - Римски броен систем</a:t>
            </a:r>
          </a:p>
          <a:p>
            <a:pPr marL="0" indent="0" algn="just">
              <a:buNone/>
            </a:pPr>
            <a:r>
              <a:rPr lang="mk-MK" b="1" dirty="0"/>
              <a:t> - Декаден броен систем</a:t>
            </a:r>
          </a:p>
          <a:p>
            <a:pPr marL="0" indent="0" algn="just">
              <a:buNone/>
            </a:pPr>
            <a:r>
              <a:rPr lang="mk-MK" b="1" dirty="0"/>
              <a:t> - Бинарен броен </a:t>
            </a:r>
            <a:r>
              <a:rPr lang="mk-MK" b="1" dirty="0" smtClean="0"/>
              <a:t>систем</a:t>
            </a:r>
          </a:p>
          <a:p>
            <a:pPr marL="0" indent="0" algn="just">
              <a:buNone/>
            </a:pPr>
            <a:r>
              <a:rPr lang="mk-MK" b="1" dirty="0"/>
              <a:t> - </a:t>
            </a:r>
            <a:r>
              <a:rPr lang="mk-MK" b="1" dirty="0" smtClean="0"/>
              <a:t>Октален </a:t>
            </a:r>
            <a:r>
              <a:rPr lang="mk-MK" b="1" dirty="0"/>
              <a:t>броен систем</a:t>
            </a:r>
          </a:p>
          <a:p>
            <a:pPr marL="0" indent="0" algn="just">
              <a:buNone/>
            </a:pPr>
            <a:r>
              <a:rPr lang="mk-MK" b="1" dirty="0"/>
              <a:t> - </a:t>
            </a:r>
            <a:r>
              <a:rPr lang="mk-MK" b="1" dirty="0" smtClean="0"/>
              <a:t>Хексадекаден </a:t>
            </a:r>
            <a:r>
              <a:rPr lang="mk-MK" b="1" dirty="0"/>
              <a:t>броен </a:t>
            </a:r>
            <a:r>
              <a:rPr lang="mk-MK" b="1" dirty="0" smtClean="0"/>
              <a:t>систем</a:t>
            </a:r>
          </a:p>
          <a:p>
            <a:pPr marL="0" indent="0" algn="just">
              <a:buNone/>
            </a:pPr>
            <a:endParaRPr lang="mk-MK" b="1" dirty="0"/>
          </a:p>
          <a:p>
            <a:pPr marL="0" indent="0" algn="just">
              <a:buNone/>
            </a:pPr>
            <a:r>
              <a:rPr lang="ru-RU" b="1" dirty="0"/>
              <a:t>Броевите кои денеска </a:t>
            </a:r>
            <a:r>
              <a:rPr lang="ru-RU" b="1" dirty="0" smtClean="0"/>
              <a:t>ги </a:t>
            </a:r>
            <a:r>
              <a:rPr lang="ru-RU" b="1" dirty="0"/>
              <a:t>користиме се викаат арапски броеви</a:t>
            </a:r>
            <a:r>
              <a:rPr lang="ru-RU" b="1" dirty="0" smtClean="0"/>
              <a:t>. Покрај нив, понекогаш ги користиме и римските броеви.</a:t>
            </a:r>
            <a:endParaRPr lang="ru-RU" b="1" dirty="0"/>
          </a:p>
          <a:p>
            <a:pPr marL="0" indent="0" algn="just">
              <a:buNone/>
            </a:pPr>
            <a:endParaRPr lang="mk-MK" b="1" dirty="0"/>
          </a:p>
          <a:p>
            <a:pPr marL="0" indent="0" algn="just">
              <a:buNone/>
            </a:pPr>
            <a:endParaRPr lang="mk-MK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Египетски броен систем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Уште околу 3400 </a:t>
            </a:r>
            <a:r>
              <a:rPr lang="ru-RU" b="1" dirty="0" smtClean="0"/>
              <a:t>години пред </a:t>
            </a:r>
            <a:r>
              <a:rPr lang="ru-RU" b="1" dirty="0"/>
              <a:t>новата ера во </a:t>
            </a:r>
            <a:r>
              <a:rPr lang="ru-RU" b="1" dirty="0" smtClean="0"/>
              <a:t>Египет </a:t>
            </a:r>
            <a:r>
              <a:rPr lang="ru-RU" b="1" dirty="0"/>
              <a:t>и </a:t>
            </a:r>
            <a:r>
              <a:rPr lang="ru-RU" b="1" dirty="0" smtClean="0"/>
              <a:t>околу 3000 години </a:t>
            </a:r>
            <a:r>
              <a:rPr lang="ru-RU" b="1" dirty="0"/>
              <a:t>пред новата ера во Месопотамија бил развиен систем за да ја оначи вредноста 10. Со него бил намален бројот на симболи за прикажување на броевите. Старите египетски броеви </a:t>
            </a:r>
            <a:r>
              <a:rPr lang="ru-RU" b="1" dirty="0" smtClean="0"/>
              <a:t>биле </a:t>
            </a:r>
            <a:r>
              <a:rPr lang="ru-RU" b="1" dirty="0"/>
              <a:t>користени во </a:t>
            </a:r>
            <a:r>
              <a:rPr lang="ru-RU" b="1" dirty="0" smtClean="0"/>
              <a:t>древниот Египет до </a:t>
            </a:r>
            <a:r>
              <a:rPr lang="ru-RU" b="1" dirty="0"/>
              <a:t>првите векови во </a:t>
            </a:r>
            <a:r>
              <a:rPr lang="ru-RU" b="1" dirty="0" smtClean="0"/>
              <a:t>нашата ера. Тоа </a:t>
            </a:r>
            <a:r>
              <a:rPr lang="ru-RU" b="1" dirty="0"/>
              <a:t>бил децимален систем, често заокружен на највисок степен, испишан со </a:t>
            </a:r>
            <a:r>
              <a:rPr lang="ru-RU" b="1" dirty="0" smtClean="0"/>
              <a:t>египетски хиероглифи.</a:t>
            </a:r>
          </a:p>
          <a:p>
            <a:endParaRPr lang="ru-RU" b="1" dirty="0"/>
          </a:p>
          <a:p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171" y="3760961"/>
            <a:ext cx="8033657" cy="22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1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Римски броен систем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/>
          <a:lstStyle/>
          <a:p>
            <a:pPr algn="just"/>
            <a:r>
              <a:rPr lang="ru-RU" b="1" dirty="0"/>
              <a:t>Римјаните </a:t>
            </a:r>
            <a:r>
              <a:rPr lang="ru-RU" b="1" dirty="0" smtClean="0"/>
              <a:t>развиле </a:t>
            </a:r>
            <a:r>
              <a:rPr lang="ru-RU" b="1" dirty="0"/>
              <a:t>броен систем </a:t>
            </a:r>
            <a:r>
              <a:rPr lang="ru-RU" b="1" dirty="0" smtClean="0"/>
              <a:t>со кој </a:t>
            </a:r>
            <a:r>
              <a:rPr lang="ru-RU" b="1" dirty="0"/>
              <a:t>се прикажуваат броевите од 1 до 1000000 со </a:t>
            </a:r>
            <a:r>
              <a:rPr lang="ru-RU" b="1" dirty="0" smtClean="0"/>
              <a:t>користење </a:t>
            </a:r>
            <a:r>
              <a:rPr lang="ru-RU" b="1" dirty="0"/>
              <a:t>на </a:t>
            </a:r>
            <a:r>
              <a:rPr lang="ru-RU" b="1" dirty="0" smtClean="0"/>
              <a:t>7 основни </a:t>
            </a:r>
            <a:r>
              <a:rPr lang="ru-RU" b="1" dirty="0"/>
              <a:t>симболи</a:t>
            </a:r>
            <a:r>
              <a:rPr lang="ru-RU" b="1" dirty="0" smtClean="0"/>
              <a:t>. </a:t>
            </a:r>
            <a:r>
              <a:rPr lang="ru-RU" b="1" dirty="0"/>
              <a:t>Останатите броеви се добиваат со додавање или одземање на знаци.</a:t>
            </a:r>
            <a:endParaRPr lang="ru-RU" b="1" dirty="0" smtClean="0"/>
          </a:p>
          <a:p>
            <a:pPr marL="0" indent="0">
              <a:buNone/>
            </a:pPr>
            <a:r>
              <a:rPr lang="mk-MK" dirty="0" smtClean="0"/>
              <a:t>                                                                                                        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58016"/>
              </p:ext>
            </p:extLst>
          </p:nvPr>
        </p:nvGraphicFramePr>
        <p:xfrm>
          <a:off x="1662247" y="2728842"/>
          <a:ext cx="2473238" cy="3306198"/>
        </p:xfrm>
        <a:graphic>
          <a:graphicData uri="http://schemas.openxmlformats.org/drawingml/2006/table">
            <a:tbl>
              <a:tblPr/>
              <a:tblGrid>
                <a:gridCol w="1236619">
                  <a:extLst>
                    <a:ext uri="{9D8B030D-6E8A-4147-A177-3AD203B41FA5}">
                      <a16:colId xmlns:a16="http://schemas.microsoft.com/office/drawing/2014/main" val="287423869"/>
                    </a:ext>
                  </a:extLst>
                </a:gridCol>
                <a:gridCol w="1236619">
                  <a:extLst>
                    <a:ext uri="{9D8B030D-6E8A-4147-A177-3AD203B41FA5}">
                      <a16:colId xmlns:a16="http://schemas.microsoft.com/office/drawing/2014/main" val="1463903343"/>
                    </a:ext>
                  </a:extLst>
                </a:gridCol>
              </a:tblGrid>
              <a:tr h="625721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effectLst/>
                        </a:rPr>
                        <a:t>Арапски</a:t>
                      </a:r>
                    </a:p>
                    <a:p>
                      <a:pPr algn="ctr"/>
                      <a:r>
                        <a:rPr lang="mk-MK" dirty="0" smtClean="0">
                          <a:effectLst/>
                        </a:rPr>
                        <a:t>број</a:t>
                      </a:r>
                      <a:endParaRPr lang="mk-MK" dirty="0">
                        <a:effectLst/>
                      </a:endParaRPr>
                    </a:p>
                  </a:txBody>
                  <a:tcPr marR="20002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effectLst/>
                        </a:rPr>
                        <a:t>Римски</a:t>
                      </a:r>
                    </a:p>
                    <a:p>
                      <a:pPr algn="ctr"/>
                      <a:r>
                        <a:rPr lang="mk-MK" dirty="0" smtClean="0">
                          <a:effectLst/>
                        </a:rPr>
                        <a:t>број</a:t>
                      </a:r>
                      <a:endParaRPr lang="mk-MK" dirty="0">
                        <a:effectLst/>
                      </a:endParaRPr>
                    </a:p>
                  </a:txBody>
                  <a:tcPr marR="20002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030869"/>
                  </a:ext>
                </a:extLst>
              </a:tr>
              <a:tr h="38087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51747"/>
                  </a:ext>
                </a:extLst>
              </a:tr>
              <a:tr h="38087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V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47772"/>
                  </a:ext>
                </a:extLst>
              </a:tr>
              <a:tr h="38087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X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64380"/>
                  </a:ext>
                </a:extLst>
              </a:tr>
              <a:tr h="38087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75348"/>
                  </a:ext>
                </a:extLst>
              </a:tr>
              <a:tr h="38087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681901"/>
                  </a:ext>
                </a:extLst>
              </a:tr>
              <a:tr h="38087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54345"/>
                  </a:ext>
                </a:extLst>
              </a:tr>
              <a:tr h="38087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808188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0932" y="2861379"/>
            <a:ext cx="5796641" cy="317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9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Декаден броен систем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/>
              <a:t>Бројниот систем кој секојдневно го користиме </a:t>
            </a:r>
            <a:r>
              <a:rPr lang="ru-RU" b="1" dirty="0" smtClean="0"/>
              <a:t>и кој е најраспространет систем за запис на броеви во светот е </a:t>
            </a:r>
            <a:r>
              <a:rPr lang="ru-RU" b="1" dirty="0"/>
              <a:t>декадниот броен систем. </a:t>
            </a:r>
            <a:endParaRPr lang="ru-RU" b="1" dirty="0" smtClean="0"/>
          </a:p>
          <a:p>
            <a:pPr algn="just"/>
            <a:r>
              <a:rPr lang="mk-MK" b="1" dirty="0" smtClean="0"/>
              <a:t>П</a:t>
            </a:r>
            <a:r>
              <a:rPr lang="ru-RU" b="1" dirty="0" smtClean="0"/>
              <a:t>рвпат </a:t>
            </a:r>
            <a:r>
              <a:rPr lang="ru-RU" b="1" dirty="0"/>
              <a:t>бил употребен во 3 век пред новата ера. </a:t>
            </a:r>
            <a:endParaRPr lang="ru-RU" b="1" dirty="0" smtClean="0"/>
          </a:p>
          <a:p>
            <a:pPr algn="just"/>
            <a:r>
              <a:rPr lang="ru-RU" b="1" dirty="0" smtClean="0"/>
              <a:t>Декадниот броен систем има база </a:t>
            </a:r>
            <a:r>
              <a:rPr lang="ru-RU" b="1" dirty="0"/>
              <a:t>или основа од 10 и </a:t>
            </a:r>
            <a:r>
              <a:rPr lang="ru-RU" b="1" dirty="0" smtClean="0"/>
              <a:t>во овој броен систем се користат следните</a:t>
            </a:r>
            <a:r>
              <a:rPr lang="ru-RU" b="1" dirty="0"/>
              <a:t> </a:t>
            </a:r>
            <a:r>
              <a:rPr lang="ru-RU" b="1" dirty="0" smtClean="0"/>
              <a:t>цифри </a:t>
            </a:r>
            <a:r>
              <a:rPr lang="ru-RU" b="1" dirty="0"/>
              <a:t>0, 1, 2, 3, 4, 5, 6, 7, 8, </a:t>
            </a:r>
            <a:r>
              <a:rPr lang="ru-RU" b="1" dirty="0" smtClean="0"/>
              <a:t>9, </a:t>
            </a:r>
            <a:r>
              <a:rPr lang="ru-RU" b="1" dirty="0"/>
              <a:t>а броевите се запишуваат како комбинација од овие </a:t>
            </a:r>
            <a:r>
              <a:rPr lang="ru-RU" b="1" dirty="0" smtClean="0"/>
              <a:t>цифри.</a:t>
            </a:r>
          </a:p>
          <a:p>
            <a:pPr algn="just"/>
            <a:r>
              <a:rPr lang="ru-RU" b="1" dirty="0" smtClean="0"/>
              <a:t>Негативните </a:t>
            </a:r>
            <a:r>
              <a:rPr lang="ru-RU" b="1" dirty="0"/>
              <a:t>броеви </a:t>
            </a:r>
            <a:r>
              <a:rPr lang="ru-RU" b="1" dirty="0" smtClean="0"/>
              <a:t>се обележуваат </a:t>
            </a:r>
            <a:r>
              <a:rPr lang="ru-RU" b="1" dirty="0"/>
              <a:t>со знакот „-“. </a:t>
            </a:r>
            <a:r>
              <a:rPr lang="ru-RU" b="1" dirty="0" smtClean="0"/>
              <a:t>За позитивните броеви обично </a:t>
            </a:r>
            <a:r>
              <a:rPr lang="ru-RU" b="1" dirty="0"/>
              <a:t>се изоставува знакот </a:t>
            </a:r>
            <a:r>
              <a:rPr lang="ru-RU" b="1" dirty="0" smtClean="0"/>
              <a:t>„+“.</a:t>
            </a:r>
          </a:p>
          <a:p>
            <a:pPr algn="just"/>
            <a:r>
              <a:rPr lang="ru-RU" b="1" dirty="0" smtClean="0"/>
              <a:t>Пример 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25 + 34 = 59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137 + 271 = 409</a:t>
            </a:r>
          </a:p>
          <a:p>
            <a:endParaRPr lang="ru-RU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92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Бинарен броен систем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Бинарниот броен систем има база или онова од 2 и </a:t>
            </a:r>
            <a:r>
              <a:rPr lang="ru-RU" b="1" dirty="0"/>
              <a:t>во овој броен систем се користат следните цифри 0, 1 </a:t>
            </a:r>
            <a:r>
              <a:rPr lang="ru-RU" b="1" dirty="0" smtClean="0"/>
              <a:t>.</a:t>
            </a:r>
            <a:endParaRPr lang="ru-RU" b="1" dirty="0"/>
          </a:p>
          <a:p>
            <a:pPr algn="just"/>
            <a:r>
              <a:rPr lang="ru-RU" b="1" dirty="0" smtClean="0"/>
              <a:t> Сите податоци </a:t>
            </a:r>
            <a:r>
              <a:rPr lang="ru-RU" b="1" dirty="0"/>
              <a:t>во </a:t>
            </a:r>
            <a:r>
              <a:rPr lang="ru-RU" b="1" dirty="0" smtClean="0"/>
              <a:t>информатиката </a:t>
            </a:r>
            <a:r>
              <a:rPr lang="ru-RU" b="1" dirty="0"/>
              <a:t>се претставени во бинарен </a:t>
            </a:r>
            <a:r>
              <a:rPr lang="ru-RU" b="1" dirty="0" smtClean="0"/>
              <a:t>броен систем</a:t>
            </a:r>
            <a:r>
              <a:rPr lang="ru-RU" b="1" dirty="0"/>
              <a:t>. Денешните компјутери вршат математички </a:t>
            </a:r>
            <a:r>
              <a:rPr lang="ru-RU" b="1" dirty="0" smtClean="0"/>
              <a:t>операции во </a:t>
            </a:r>
            <a:r>
              <a:rPr lang="ru-RU" b="1" dirty="0"/>
              <a:t>бинарен систем, а исто така складираат податоци </a:t>
            </a:r>
            <a:r>
              <a:rPr lang="ru-RU" b="1" dirty="0" smtClean="0"/>
              <a:t>во бинарен систем.</a:t>
            </a:r>
          </a:p>
          <a:p>
            <a:pPr algn="just"/>
            <a:r>
              <a:rPr lang="ru-RU" b="1" dirty="0" smtClean="0"/>
              <a:t>Како </a:t>
            </a:r>
            <a:r>
              <a:rPr lang="ru-RU" b="1" dirty="0"/>
              <a:t>што </a:t>
            </a:r>
            <a:r>
              <a:rPr lang="ru-RU" b="1" dirty="0" smtClean="0"/>
              <a:t>ние го </a:t>
            </a:r>
            <a:r>
              <a:rPr lang="ru-RU" b="1" dirty="0"/>
              <a:t>користиме системот на </a:t>
            </a:r>
            <a:r>
              <a:rPr lang="ru-RU" b="1" dirty="0" smtClean="0"/>
              <a:t>декадни броеви </a:t>
            </a:r>
            <a:r>
              <a:rPr lang="ru-RU" b="1" dirty="0"/>
              <a:t>во секојдневниот живот, </a:t>
            </a:r>
            <a:r>
              <a:rPr lang="ru-RU" b="1" dirty="0" smtClean="0"/>
              <a:t>така честопати информатиката има </a:t>
            </a:r>
            <a:r>
              <a:rPr lang="ru-RU" b="1" dirty="0"/>
              <a:t>потреба </a:t>
            </a:r>
            <a:r>
              <a:rPr lang="ru-RU" b="1" dirty="0" smtClean="0"/>
              <a:t>да </a:t>
            </a:r>
            <a:r>
              <a:rPr lang="ru-RU" b="1" dirty="0"/>
              <a:t>ги </a:t>
            </a:r>
            <a:r>
              <a:rPr lang="ru-RU" b="1" dirty="0" smtClean="0"/>
              <a:t>претвори </a:t>
            </a:r>
            <a:r>
              <a:rPr lang="ru-RU" b="1" dirty="0"/>
              <a:t>броевите од декадниот систем </a:t>
            </a:r>
            <a:r>
              <a:rPr lang="ru-RU" b="1" dirty="0" smtClean="0"/>
              <a:t>во бинарен </a:t>
            </a:r>
            <a:r>
              <a:rPr lang="ru-RU" b="1" dirty="0"/>
              <a:t>и обратно. </a:t>
            </a:r>
            <a:endParaRPr lang="ru-RU" b="1" dirty="0" smtClean="0"/>
          </a:p>
          <a:p>
            <a:r>
              <a:rPr lang="ru-RU" b="1" dirty="0"/>
              <a:t>Ако сакаме да претвориме број од </a:t>
            </a:r>
            <a:r>
              <a:rPr lang="ru-RU" b="1" dirty="0" smtClean="0"/>
              <a:t>декадниот </a:t>
            </a:r>
            <a:r>
              <a:rPr lang="ru-RU" b="1" dirty="0"/>
              <a:t>систем во </a:t>
            </a:r>
            <a:r>
              <a:rPr lang="ru-RU" b="1" dirty="0" smtClean="0"/>
              <a:t>број од бинарниот систем, </a:t>
            </a:r>
            <a:r>
              <a:rPr lang="ru-RU" b="1" dirty="0"/>
              <a:t>наједноставен начин е да </a:t>
            </a:r>
            <a:r>
              <a:rPr lang="ru-RU" b="1" dirty="0" smtClean="0"/>
              <a:t>го поделиме </a:t>
            </a:r>
            <a:r>
              <a:rPr lang="ru-RU" b="1" dirty="0"/>
              <a:t>бројот со бројот 2 и да го напишеме остатокот </a:t>
            </a:r>
            <a:r>
              <a:rPr lang="ru-RU" b="1" dirty="0" smtClean="0"/>
              <a:t>од поделбата</a:t>
            </a:r>
            <a:r>
              <a:rPr lang="ru-RU" b="1" dirty="0"/>
              <a:t>. За добиениот број, </a:t>
            </a:r>
            <a:r>
              <a:rPr lang="ru-RU" b="1" dirty="0" smtClean="0"/>
              <a:t>ја продолжуваме </a:t>
            </a:r>
            <a:r>
              <a:rPr lang="ru-RU" b="1" dirty="0"/>
              <a:t>постапката </a:t>
            </a:r>
            <a:r>
              <a:rPr lang="ru-RU" b="1" dirty="0" smtClean="0"/>
              <a:t>сè додека </a:t>
            </a:r>
            <a:r>
              <a:rPr lang="ru-RU" b="1" dirty="0"/>
              <a:t>количникот не е еднаков на нула. Бројот </a:t>
            </a:r>
            <a:r>
              <a:rPr lang="ru-RU" b="1" dirty="0" smtClean="0"/>
              <a:t>во</a:t>
            </a:r>
            <a:r>
              <a:rPr lang="ru-RU" b="1" dirty="0"/>
              <a:t> </a:t>
            </a:r>
            <a:r>
              <a:rPr lang="ru-RU" b="1" dirty="0" smtClean="0"/>
              <a:t>бинарниот </a:t>
            </a:r>
            <a:r>
              <a:rPr lang="ru-RU" b="1" dirty="0"/>
              <a:t>запис се добива кога остатоците од делењето ќе </a:t>
            </a:r>
            <a:r>
              <a:rPr lang="ru-RU" b="1" dirty="0" smtClean="0"/>
              <a:t>ги запишеме наназад.</a:t>
            </a:r>
            <a:endParaRPr lang="ru-RU" b="1" dirty="0"/>
          </a:p>
          <a:p>
            <a:pPr algn="just"/>
            <a:endParaRPr lang="ru-RU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188</TotalTime>
  <Words>1173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Garamond</vt:lpstr>
      <vt:lpstr>Savon</vt:lpstr>
      <vt:lpstr>ИСТОРИЈА  НА  БРОЕВИТЕ</vt:lpstr>
      <vt:lpstr>Вовед</vt:lpstr>
      <vt:lpstr>PowerPoint Presentation</vt:lpstr>
      <vt:lpstr>Бројни системи</vt:lpstr>
      <vt:lpstr>PowerPoint Presentation</vt:lpstr>
      <vt:lpstr>Египетски броен систем</vt:lpstr>
      <vt:lpstr>Римски броен систем</vt:lpstr>
      <vt:lpstr>Декаден броен систем</vt:lpstr>
      <vt:lpstr>Бинарен броен систем</vt:lpstr>
      <vt:lpstr>PowerPoint Presentation</vt:lpstr>
      <vt:lpstr>Октален броен систем</vt:lpstr>
      <vt:lpstr>Хексадекаден броен систем</vt:lpstr>
      <vt:lpstr>PowerPoint Presentation</vt:lpstr>
      <vt:lpstr>Ви благодарам за вниманието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ИСТОРИЈА  НА  БРОВИТЕ</dc:title>
  <dc:creator>Dragana Andonova</dc:creator>
  <cp:lastModifiedBy>AidaFizika</cp:lastModifiedBy>
  <cp:revision>23</cp:revision>
  <dcterms:created xsi:type="dcterms:W3CDTF">2021-02-22T20:24:22Z</dcterms:created>
  <dcterms:modified xsi:type="dcterms:W3CDTF">2021-04-09T21:17:45Z</dcterms:modified>
</cp:coreProperties>
</file>