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Lst>
  <p:sldIdLst>
    <p:sldId id="256" r:id="rId2"/>
    <p:sldId id="257" r:id="rId3"/>
    <p:sldId id="262" r:id="rId4"/>
    <p:sldId id="258" r:id="rId5"/>
    <p:sldId id="259"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AE18D0-6CF7-4BD8-A91A-847522E9E18D}"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363324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E18D0-6CF7-4BD8-A91A-847522E9E18D}"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355858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E18D0-6CF7-4BD8-A91A-847522E9E18D}"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37E96F-C9F5-406D-8491-75F0BBFC25D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4338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3AE18D0-6CF7-4BD8-A91A-847522E9E18D}"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3455585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3AE18D0-6CF7-4BD8-A91A-847522E9E18D}"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37E96F-C9F5-406D-8491-75F0BBFC25D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6443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3AE18D0-6CF7-4BD8-A91A-847522E9E18D}"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444780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AE18D0-6CF7-4BD8-A91A-847522E9E18D}"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628903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AE18D0-6CF7-4BD8-A91A-847522E9E18D}"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770323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AE18D0-6CF7-4BD8-A91A-847522E9E18D}"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151256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E18D0-6CF7-4BD8-A91A-847522E9E18D}"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3288101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AE18D0-6CF7-4BD8-A91A-847522E9E18D}"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195202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AE18D0-6CF7-4BD8-A91A-847522E9E18D}" type="datetimeFigureOut">
              <a:rPr lang="en-US" smtClean="0"/>
              <a:t>3/12/2021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1390651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AE18D0-6CF7-4BD8-A91A-847522E9E18D}" type="datetimeFigureOut">
              <a:rPr lang="en-US" smtClean="0"/>
              <a:t>3/12/2021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74699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E18D0-6CF7-4BD8-A91A-847522E9E18D}" type="datetimeFigureOut">
              <a:rPr lang="en-US" smtClean="0"/>
              <a:t>3/12/2021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208113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E18D0-6CF7-4BD8-A91A-847522E9E18D}"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16585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E18D0-6CF7-4BD8-A91A-847522E9E18D}"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37E96F-C9F5-406D-8491-75F0BBFC25D7}" type="slidenum">
              <a:rPr lang="en-US" smtClean="0"/>
              <a:t>‹#›</a:t>
            </a:fld>
            <a:endParaRPr lang="en-US"/>
          </a:p>
        </p:txBody>
      </p:sp>
    </p:spTree>
    <p:extLst>
      <p:ext uri="{BB962C8B-B14F-4D97-AF65-F5344CB8AC3E}">
        <p14:creationId xmlns:p14="http://schemas.microsoft.com/office/powerpoint/2010/main" val="1061407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3AE18D0-6CF7-4BD8-A91A-847522E9E18D}" type="datetimeFigureOut">
              <a:rPr lang="en-US" smtClean="0"/>
              <a:t>3/12/2021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237E96F-C9F5-406D-8491-75F0BBFC25D7}" type="slidenum">
              <a:rPr lang="en-US" smtClean="0"/>
              <a:t>‹#›</a:t>
            </a:fld>
            <a:endParaRPr lang="en-US"/>
          </a:p>
        </p:txBody>
      </p:sp>
    </p:spTree>
    <p:extLst>
      <p:ext uri="{BB962C8B-B14F-4D97-AF65-F5344CB8AC3E}">
        <p14:creationId xmlns:p14="http://schemas.microsoft.com/office/powerpoint/2010/main" val="1672085562"/>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 id="2147483890" r:id="rId12"/>
    <p:sldLayoutId id="2147483891" r:id="rId13"/>
    <p:sldLayoutId id="2147483892" r:id="rId14"/>
    <p:sldLayoutId id="2147483893" r:id="rId15"/>
    <p:sldLayoutId id="21474838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1471" y="116543"/>
            <a:ext cx="9144000" cy="1250531"/>
          </a:xfrm>
        </p:spPr>
        <p:txBody>
          <a:bodyPr>
            <a:normAutofit/>
          </a:bodyPr>
          <a:lstStyle/>
          <a:p>
            <a:r>
              <a:rPr lang="mk-MK" sz="2800" dirty="0" smtClean="0">
                <a:latin typeface="+mn-lt"/>
              </a:rPr>
              <a:t>ООУ,,Димитар Миладинов,,-Скопје</a:t>
            </a:r>
            <a:endParaRPr lang="en-US" sz="2800" dirty="0">
              <a:latin typeface="+mn-lt"/>
            </a:endParaRPr>
          </a:p>
        </p:txBody>
      </p:sp>
      <p:sp>
        <p:nvSpPr>
          <p:cNvPr id="3" name="Subtitle 2"/>
          <p:cNvSpPr>
            <a:spLocks noGrp="1"/>
          </p:cNvSpPr>
          <p:nvPr>
            <p:ph type="subTitle" idx="1"/>
          </p:nvPr>
        </p:nvSpPr>
        <p:spPr>
          <a:xfrm>
            <a:off x="1351471" y="4689335"/>
            <a:ext cx="9375144" cy="2083277"/>
          </a:xfrm>
        </p:spPr>
        <p:txBody>
          <a:bodyPr>
            <a:normAutofit fontScale="92500" lnSpcReduction="10000"/>
          </a:bodyPr>
          <a:lstStyle/>
          <a:p>
            <a:pPr algn="ctr"/>
            <a:r>
              <a:rPr lang="mk-MK" sz="3100" dirty="0" smtClean="0"/>
              <a:t>   Математиката и секојдневието       </a:t>
            </a:r>
            <a:endParaRPr lang="en-US" sz="3100" dirty="0" smtClean="0"/>
          </a:p>
          <a:p>
            <a:pPr algn="ctr"/>
            <a:r>
              <a:rPr lang="mk-MK" dirty="0" smtClean="0"/>
              <a:t>                                                                                                                                                </a:t>
            </a:r>
          </a:p>
          <a:p>
            <a:r>
              <a:rPr lang="mk-MK" sz="1900" dirty="0" smtClean="0"/>
              <a:t>Изработил</a:t>
            </a:r>
            <a:r>
              <a:rPr lang="en-US" sz="1900" dirty="0" smtClean="0"/>
              <a:t>:</a:t>
            </a:r>
            <a:r>
              <a:rPr lang="mk-MK" sz="1900" dirty="0" smtClean="0"/>
              <a:t> Лука Петковски                                                                                                                                                     </a:t>
            </a:r>
          </a:p>
          <a:p>
            <a:r>
              <a:rPr lang="mk-MK" sz="1900" dirty="0" smtClean="0"/>
              <a:t>Предмет </a:t>
            </a:r>
            <a:r>
              <a:rPr lang="en-US" sz="1900" dirty="0" smtClean="0"/>
              <a:t>:</a:t>
            </a:r>
            <a:r>
              <a:rPr lang="mk-MK" sz="1900" dirty="0" smtClean="0"/>
              <a:t>Физика  </a:t>
            </a:r>
          </a:p>
          <a:p>
            <a:r>
              <a:rPr lang="mk-MK" sz="1900" dirty="0" smtClean="0"/>
              <a:t>Наставник</a:t>
            </a:r>
            <a:r>
              <a:rPr lang="en-US" sz="1900" dirty="0" smtClean="0"/>
              <a:t>:</a:t>
            </a:r>
            <a:r>
              <a:rPr lang="mk-MK" sz="1900" dirty="0" smtClean="0"/>
              <a:t> Аида Петровска</a:t>
            </a:r>
          </a:p>
          <a:p>
            <a:endParaRPr lang="mk-MK" dirty="0" smtClean="0"/>
          </a:p>
          <a:p>
            <a:endParaRPr lang="mk-MK" dirty="0" smtClean="0"/>
          </a:p>
          <a:p>
            <a:endParaRPr lang="mk-MK"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1523" y="1485901"/>
            <a:ext cx="6722568" cy="3203434"/>
          </a:xfrm>
          <a:prstGeom prst="rect">
            <a:avLst/>
          </a:prstGeom>
        </p:spPr>
      </p:pic>
    </p:spTree>
    <p:extLst>
      <p:ext uri="{BB962C8B-B14F-4D97-AF65-F5344CB8AC3E}">
        <p14:creationId xmlns:p14="http://schemas.microsoft.com/office/powerpoint/2010/main" val="1295097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202" y="659752"/>
            <a:ext cx="9404723" cy="1400530"/>
          </a:xfrm>
        </p:spPr>
        <p:txBody>
          <a:bodyPr/>
          <a:lstStyle/>
          <a:p>
            <a:pPr algn="ctr"/>
            <a:r>
              <a:rPr lang="mk-MK" dirty="0" smtClean="0"/>
              <a:t>Математика </a:t>
            </a:r>
            <a:endParaRPr lang="en-US" dirty="0"/>
          </a:p>
        </p:txBody>
      </p:sp>
      <p:sp>
        <p:nvSpPr>
          <p:cNvPr id="3" name="Content Placeholder 2"/>
          <p:cNvSpPr>
            <a:spLocks noGrp="1"/>
          </p:cNvSpPr>
          <p:nvPr>
            <p:ph idx="1"/>
          </p:nvPr>
        </p:nvSpPr>
        <p:spPr>
          <a:xfrm>
            <a:off x="1035171" y="1664897"/>
            <a:ext cx="10075653" cy="5098211"/>
          </a:xfrm>
        </p:spPr>
        <p:txBody>
          <a:bodyPr>
            <a:normAutofit/>
          </a:bodyPr>
          <a:lstStyle/>
          <a:p>
            <a:r>
              <a:rPr lang="ru-RU" dirty="0">
                <a:solidFill>
                  <a:schemeClr val="tx1"/>
                </a:solidFill>
              </a:rPr>
              <a:t>Математиката е еден од предметите кои бараат континуирана работа и ефективно учење. Тоа е предуслов за подобро знаење и подобри оцени, а прв и најважен чекор кон тоа е да знаете како да ја учите</a:t>
            </a:r>
            <a:r>
              <a:rPr lang="ru-RU" dirty="0" smtClean="0">
                <a:solidFill>
                  <a:schemeClr val="tx1"/>
                </a:solidFill>
              </a:rPr>
              <a:t>.</a:t>
            </a:r>
            <a:endParaRPr lang="en-US" dirty="0" smtClean="0">
              <a:solidFill>
                <a:schemeClr val="tx1"/>
              </a:solidFill>
            </a:endParaRPr>
          </a:p>
          <a:p>
            <a:r>
              <a:rPr lang="ru-RU" dirty="0">
                <a:solidFill>
                  <a:schemeClr val="tx1"/>
                </a:solidFill>
              </a:rPr>
              <a:t>Успешното учење на математиката бара доста работа, труд и вежбање. Иако многумина не мислат така, математиката може да ја научи секој. Нормално, ако се потруди и има желба да ја научи</a:t>
            </a:r>
            <a:r>
              <a:rPr lang="ru-RU" dirty="0" smtClean="0">
                <a:solidFill>
                  <a:schemeClr val="tx1"/>
                </a:solidFill>
              </a:rPr>
              <a:t>.</a:t>
            </a:r>
            <a:endParaRPr lang="en-US" dirty="0" smtClean="0">
              <a:solidFill>
                <a:schemeClr val="tx1"/>
              </a:solidFill>
            </a:endParaRPr>
          </a:p>
          <a:p>
            <a:r>
              <a:rPr lang="ru-RU" dirty="0">
                <a:solidFill>
                  <a:schemeClr val="tx1"/>
                </a:solidFill>
              </a:rPr>
              <a:t>Математиката </a:t>
            </a:r>
            <a:r>
              <a:rPr lang="mk-MK" dirty="0">
                <a:solidFill>
                  <a:schemeClr val="tx1"/>
                </a:solidFill>
              </a:rPr>
              <a:t>треба редовно д</a:t>
            </a:r>
            <a:r>
              <a:rPr lang="ru-RU" dirty="0">
                <a:solidFill>
                  <a:schemeClr val="tx1"/>
                </a:solidFill>
              </a:rPr>
              <a:t>а се учи и со разбирање, односно </a:t>
            </a:r>
            <a:r>
              <a:rPr lang="ru-RU" dirty="0" smtClean="0">
                <a:solidFill>
                  <a:schemeClr val="tx1"/>
                </a:solidFill>
              </a:rPr>
              <a:t>таа може </a:t>
            </a:r>
            <a:r>
              <a:rPr lang="ru-RU" dirty="0">
                <a:solidFill>
                  <a:schemeClr val="tx1"/>
                </a:solidFill>
              </a:rPr>
              <a:t>да се научи како и се останато. За совладување на градивото не се потребни никакви посебни способности. Секој може да научи, само </a:t>
            </a:r>
            <a:r>
              <a:rPr lang="ru-RU" dirty="0" smtClean="0">
                <a:solidFill>
                  <a:schemeClr val="tx1"/>
                </a:solidFill>
              </a:rPr>
              <a:t>доколку доволно </a:t>
            </a:r>
            <a:r>
              <a:rPr lang="ru-RU" dirty="0">
                <a:solidFill>
                  <a:schemeClr val="tx1"/>
                </a:solidFill>
              </a:rPr>
              <a:t>се потруди. Бидете оптимисти и докажете си себеси и на другите дека можете да </a:t>
            </a:r>
            <a:r>
              <a:rPr lang="ru-RU" dirty="0" smtClean="0">
                <a:solidFill>
                  <a:schemeClr val="tx1"/>
                </a:solidFill>
              </a:rPr>
              <a:t>научите</a:t>
            </a:r>
            <a:r>
              <a:rPr lang="ru-RU" b="1"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415201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902" y="383936"/>
            <a:ext cx="6185140" cy="3981029"/>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9042" y="1197405"/>
            <a:ext cx="5598429" cy="5574330"/>
          </a:xfrm>
          <a:prstGeom prst="rect">
            <a:avLst/>
          </a:prstGeom>
        </p:spPr>
      </p:pic>
    </p:spTree>
    <p:extLst>
      <p:ext uri="{BB962C8B-B14F-4D97-AF65-F5344CB8AC3E}">
        <p14:creationId xmlns:p14="http://schemas.microsoft.com/office/powerpoint/2010/main" val="33379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273" y="569343"/>
            <a:ext cx="8889824" cy="1078301"/>
          </a:xfrm>
        </p:spPr>
        <p:txBody>
          <a:bodyPr>
            <a:normAutofit/>
          </a:bodyPr>
          <a:lstStyle/>
          <a:p>
            <a:r>
              <a:rPr lang="mk-MK" dirty="0" smtClean="0"/>
              <a:t>  Совети како да учите математика</a:t>
            </a:r>
            <a:endParaRPr lang="en-US" dirty="0"/>
          </a:p>
        </p:txBody>
      </p:sp>
      <p:sp>
        <p:nvSpPr>
          <p:cNvPr id="3" name="Content Placeholder 2"/>
          <p:cNvSpPr>
            <a:spLocks noGrp="1"/>
          </p:cNvSpPr>
          <p:nvPr>
            <p:ph idx="1"/>
          </p:nvPr>
        </p:nvSpPr>
        <p:spPr>
          <a:xfrm>
            <a:off x="1061052" y="1716657"/>
            <a:ext cx="9618450" cy="4830790"/>
          </a:xfrm>
        </p:spPr>
        <p:txBody>
          <a:bodyPr/>
          <a:lstStyle/>
          <a:p>
            <a:r>
              <a:rPr lang="mk-MK" dirty="0" smtClean="0"/>
              <a:t>Пронајдете инспирација за учење математика. Доколку </a:t>
            </a:r>
            <a:r>
              <a:rPr lang="ru-RU" dirty="0" smtClean="0"/>
              <a:t>чекате </a:t>
            </a:r>
            <a:r>
              <a:rPr lang="ru-RU" dirty="0"/>
              <a:t>да добиете инспирација за учење, најверојатно никогаш нема да почнете. Почнете да учите без неа. Кога успешно ќе ги решите првите задачи, тие ќе ви бидат инспирација за да продолжите</a:t>
            </a:r>
            <a:r>
              <a:rPr lang="ru-RU" dirty="0" smtClean="0"/>
              <a:t>.</a:t>
            </a:r>
          </a:p>
          <a:p>
            <a:r>
              <a:rPr lang="ru-RU" dirty="0"/>
              <a:t>Следете внимателно како вашиот наставник/професор ги решава задачите и ви објаснува</a:t>
            </a:r>
            <a:r>
              <a:rPr lang="ru-RU" dirty="0" smtClean="0"/>
              <a:t>. Ако имате нешто што не ви е јасно прашајте го за да ви објасни. А потоа можете </a:t>
            </a:r>
            <a:r>
              <a:rPr lang="ru-RU" dirty="0"/>
              <a:t>д</a:t>
            </a:r>
            <a:r>
              <a:rPr lang="ru-RU" dirty="0" smtClean="0"/>
              <a:t>ома </a:t>
            </a:r>
            <a:r>
              <a:rPr lang="ru-RU" dirty="0"/>
              <a:t>повторно решете ги задачите кои сте ги решавале на часот</a:t>
            </a:r>
            <a:r>
              <a:rPr lang="ru-RU" dirty="0" smtClean="0"/>
              <a:t>.</a:t>
            </a:r>
          </a:p>
          <a:p>
            <a:r>
              <a:rPr lang="ru-RU" dirty="0" smtClean="0"/>
              <a:t>Решавајте задачи,а не само задачите кои ви се за домашно. Прво пробајте сами да ги решите задачите без гледање. Ако имате некаде потешкотии може да </a:t>
            </a:r>
            <a:r>
              <a:rPr lang="ru-RU" dirty="0"/>
              <a:t>ѕирнете“ во тетратката како сте ја решавале задачата на </a:t>
            </a:r>
            <a:r>
              <a:rPr lang="ru-RU" dirty="0" smtClean="0"/>
              <a:t>час, за да се присетите.</a:t>
            </a:r>
            <a:endParaRPr lang="en-US" dirty="0"/>
          </a:p>
        </p:txBody>
      </p:sp>
    </p:spTree>
    <p:extLst>
      <p:ext uri="{BB962C8B-B14F-4D97-AF65-F5344CB8AC3E}">
        <p14:creationId xmlns:p14="http://schemas.microsoft.com/office/powerpoint/2010/main" val="581620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5670" y="559601"/>
            <a:ext cx="8981084" cy="1148430"/>
          </a:xfrm>
        </p:spPr>
        <p:txBody>
          <a:bodyPr>
            <a:normAutofit/>
          </a:bodyPr>
          <a:lstStyle/>
          <a:p>
            <a:r>
              <a:rPr lang="mk-MK" dirty="0" smtClean="0"/>
              <a:t>  Совети </a:t>
            </a:r>
            <a:r>
              <a:rPr lang="mk-MK" dirty="0"/>
              <a:t>како да учите математика</a:t>
            </a:r>
            <a:endParaRPr lang="en-US" dirty="0"/>
          </a:p>
        </p:txBody>
      </p:sp>
      <p:sp>
        <p:nvSpPr>
          <p:cNvPr id="3" name="Content Placeholder 2"/>
          <p:cNvSpPr>
            <a:spLocks noGrp="1"/>
          </p:cNvSpPr>
          <p:nvPr>
            <p:ph idx="1"/>
          </p:nvPr>
        </p:nvSpPr>
        <p:spPr>
          <a:xfrm>
            <a:off x="1275722" y="1846054"/>
            <a:ext cx="9860980" cy="4313206"/>
          </a:xfrm>
        </p:spPr>
        <p:txBody>
          <a:bodyPr/>
          <a:lstStyle/>
          <a:p>
            <a:r>
              <a:rPr lang="ru-RU" dirty="0"/>
              <a:t>Прво што треба е задачата да ја разбереме, да видиме што е познато, а што непознато, кои се условите во задачата итн. Потоа треба да направиме план како ќе пристапиме за да ја решиме, кои се врските помеѓу познатите и непознатите</a:t>
            </a:r>
            <a:r>
              <a:rPr lang="ru-RU" dirty="0" smtClean="0"/>
              <a:t>. Потоа следи решавање </a:t>
            </a:r>
            <a:r>
              <a:rPr lang="ru-RU" dirty="0"/>
              <a:t>каде треба да </a:t>
            </a:r>
            <a:r>
              <a:rPr lang="ru-RU" dirty="0" smtClean="0"/>
              <a:t>се сконцентрираме </a:t>
            </a:r>
            <a:r>
              <a:rPr lang="ru-RU" dirty="0"/>
              <a:t>и да внимаваме на секој чекор, за на крај, откако ќе го добиеме резултатот, да размислиме дали тој има смисла и која е неговата практична примена</a:t>
            </a:r>
            <a:r>
              <a:rPr lang="ru-RU" dirty="0" smtClean="0"/>
              <a:t>.</a:t>
            </a:r>
          </a:p>
          <a:p>
            <a:r>
              <a:rPr lang="mk-MK" dirty="0" smtClean="0"/>
              <a:t>И секако доколку не можете сами да учите, или пак ви треба помош од некој друг, тогаш добро е </a:t>
            </a:r>
            <a:r>
              <a:rPr lang="ru-RU" dirty="0"/>
              <a:t>п</a:t>
            </a:r>
            <a:r>
              <a:rPr lang="ru-RU" dirty="0" smtClean="0"/>
              <a:t>онекогаш да </a:t>
            </a:r>
            <a:r>
              <a:rPr lang="ru-RU" dirty="0"/>
              <a:t>решавате математички задачи со некој кој ќе ви помогне, ќе ви објасни тоа што не ви е јасно, ќе ве мотивира и ќе ви го направи учењето поинтересно.</a:t>
            </a:r>
            <a:endParaRPr lang="en-US" dirty="0"/>
          </a:p>
        </p:txBody>
      </p:sp>
    </p:spTree>
    <p:extLst>
      <p:ext uri="{BB962C8B-B14F-4D97-AF65-F5344CB8AC3E}">
        <p14:creationId xmlns:p14="http://schemas.microsoft.com/office/powerpoint/2010/main" val="24346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365" y="542348"/>
            <a:ext cx="8761413" cy="1131177"/>
          </a:xfrm>
        </p:spPr>
        <p:txBody>
          <a:bodyPr/>
          <a:lstStyle/>
          <a:p>
            <a:r>
              <a:rPr lang="mk-MK" dirty="0" smtClean="0"/>
              <a:t>Историја на математиката</a:t>
            </a:r>
            <a:endParaRPr lang="en-US" dirty="0"/>
          </a:p>
        </p:txBody>
      </p:sp>
      <p:sp>
        <p:nvSpPr>
          <p:cNvPr id="3" name="Content Placeholder 2"/>
          <p:cNvSpPr>
            <a:spLocks noGrp="1"/>
          </p:cNvSpPr>
          <p:nvPr>
            <p:ph idx="1"/>
          </p:nvPr>
        </p:nvSpPr>
        <p:spPr>
          <a:xfrm>
            <a:off x="940279" y="1673525"/>
            <a:ext cx="10360325" cy="4848045"/>
          </a:xfrm>
        </p:spPr>
        <p:txBody>
          <a:bodyPr>
            <a:normAutofit/>
          </a:bodyPr>
          <a:lstStyle/>
          <a:p>
            <a:r>
              <a:rPr lang="ru-RU" sz="1600" dirty="0"/>
              <a:t>Еволуцијата на математиката може да се гледа како серија на сè поголема </a:t>
            </a:r>
            <a:r>
              <a:rPr lang="ru-RU" sz="1600" dirty="0" smtClean="0"/>
              <a:t>апстракција. </a:t>
            </a:r>
            <a:r>
              <a:rPr lang="ru-RU" sz="1600" dirty="0"/>
              <a:t>Првата апстракција веројатно била апстракцијата на броевите</a:t>
            </a:r>
            <a:r>
              <a:rPr lang="ru-RU" sz="1600" dirty="0" smtClean="0"/>
              <a:t>. </a:t>
            </a:r>
            <a:r>
              <a:rPr lang="ru-RU" sz="1600" dirty="0"/>
              <a:t>Констатацијата дека две јаболка и две круши имаат нешто заедничко, имено дека ги пополнуваат рацете на точно еден човек, било епохално откритие за човештвото. </a:t>
            </a:r>
            <a:r>
              <a:rPr lang="ru-RU" sz="1600" dirty="0" smtClean="0"/>
              <a:t> </a:t>
            </a:r>
          </a:p>
          <a:p>
            <a:r>
              <a:rPr lang="ru-RU" sz="1600" dirty="0"/>
              <a:t> Притоа праисториските народи не само што научиле да бројат „конкретни</a:t>
            </a:r>
            <a:r>
              <a:rPr lang="ru-RU" sz="1600" i="1" dirty="0"/>
              <a:t> предмети, туку и „апстрактни</a:t>
            </a:r>
            <a:r>
              <a:rPr lang="ru-RU" sz="1600" dirty="0"/>
              <a:t> квантитети, како време - денови, годишни времиња и години</a:t>
            </a:r>
            <a:r>
              <a:rPr lang="ru-RU" sz="1600" dirty="0" smtClean="0"/>
              <a:t>. Аритметиката</a:t>
            </a:r>
            <a:r>
              <a:rPr lang="ru-RU" sz="1600" dirty="0"/>
              <a:t> (како на пр. с</a:t>
            </a:r>
            <a:r>
              <a:rPr lang="ru-RU" sz="1600" dirty="0" smtClean="0"/>
              <a:t>обирање, одземање, множење и делење</a:t>
            </a:r>
            <a:r>
              <a:rPr lang="ru-RU" sz="1600" dirty="0"/>
              <a:t>) дошле како природен редослед. </a:t>
            </a:r>
            <a:r>
              <a:rPr lang="ru-RU" sz="1600" dirty="0" smtClean="0"/>
              <a:t>  За </a:t>
            </a:r>
            <a:r>
              <a:rPr lang="ru-RU" sz="1600" dirty="0"/>
              <a:t>секој понатамошен чекор било потребно писмо или некој друг принцип на запомнување на броеви како црти или јаженца со јазли наречени кипу кои се користеле во царството на Инките за зачувување на нумерички податоци</a:t>
            </a:r>
            <a:r>
              <a:rPr lang="ru-RU" sz="1600" dirty="0" smtClean="0"/>
              <a:t>.</a:t>
            </a:r>
          </a:p>
          <a:p>
            <a:r>
              <a:rPr lang="ru-RU" sz="1600" dirty="0"/>
              <a:t>Уште од почетокот на запишаната историја, главните потреби за математиката биле оданочувањето и трговијата, соодносот меѓу броевите, мерење на земја и претскажување на астрономски настани. Овие потреби се општо поврзани со категориите во математиката: „квантитет</a:t>
            </a:r>
            <a:r>
              <a:rPr lang="ru-RU" sz="1600" i="1" dirty="0"/>
              <a:t>, „структура</a:t>
            </a:r>
            <a:r>
              <a:rPr lang="ru-RU" sz="1600" dirty="0"/>
              <a:t>, „простор</a:t>
            </a:r>
            <a:r>
              <a:rPr lang="ru-RU" sz="1600" i="1" dirty="0"/>
              <a:t> и „промена</a:t>
            </a:r>
            <a:r>
              <a:rPr lang="ru-RU" sz="1600" dirty="0"/>
              <a:t>.</a:t>
            </a:r>
          </a:p>
          <a:p>
            <a:r>
              <a:rPr lang="ru-RU" sz="1600" dirty="0"/>
              <a:t>Оттогаш математиката е многу проширена со многу плодородно заемно дејство меѓу неа и другите науки.</a:t>
            </a:r>
          </a:p>
          <a:p>
            <a:endParaRPr lang="ru-RU" sz="1600" dirty="0" smtClean="0"/>
          </a:p>
          <a:p>
            <a:endParaRPr lang="en-US" sz="1600" dirty="0"/>
          </a:p>
        </p:txBody>
      </p:sp>
    </p:spTree>
    <p:extLst>
      <p:ext uri="{BB962C8B-B14F-4D97-AF65-F5344CB8AC3E}">
        <p14:creationId xmlns:p14="http://schemas.microsoft.com/office/powerpoint/2010/main" val="2815878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60396" y="517587"/>
            <a:ext cx="5243433" cy="564167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3829" y="1197634"/>
            <a:ext cx="5384321" cy="5384321"/>
          </a:xfrm>
          <a:prstGeom prst="rect">
            <a:avLst/>
          </a:prstGeom>
        </p:spPr>
      </p:pic>
    </p:spTree>
    <p:extLst>
      <p:ext uri="{BB962C8B-B14F-4D97-AF65-F5344CB8AC3E}">
        <p14:creationId xmlns:p14="http://schemas.microsoft.com/office/powerpoint/2010/main" val="2698773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6390" y="513103"/>
            <a:ext cx="9404723" cy="1074157"/>
          </a:xfrm>
        </p:spPr>
        <p:txBody>
          <a:bodyPr>
            <a:normAutofit fontScale="90000"/>
          </a:bodyPr>
          <a:lstStyle/>
          <a:p>
            <a:pPr algn="ctr"/>
            <a:r>
              <a:rPr lang="mk-MK" dirty="0"/>
              <a:t>Главни теми во математиката</a:t>
            </a:r>
            <a:br>
              <a:rPr lang="mk-MK" dirty="0"/>
            </a:br>
            <a:endParaRPr lang="en-US" dirty="0"/>
          </a:p>
        </p:txBody>
      </p:sp>
      <p:sp>
        <p:nvSpPr>
          <p:cNvPr id="3" name="Content Placeholder 2"/>
          <p:cNvSpPr>
            <a:spLocks noGrp="1"/>
          </p:cNvSpPr>
          <p:nvPr>
            <p:ph idx="1"/>
          </p:nvPr>
        </p:nvSpPr>
        <p:spPr>
          <a:xfrm>
            <a:off x="802256" y="1345721"/>
            <a:ext cx="10291314" cy="5227607"/>
          </a:xfrm>
        </p:spPr>
        <p:txBody>
          <a:bodyPr/>
          <a:lstStyle/>
          <a:p>
            <a:r>
              <a:rPr lang="ru-RU" b="1" dirty="0"/>
              <a:t>Квантитетот</a:t>
            </a:r>
            <a:r>
              <a:rPr lang="ru-RU" dirty="0"/>
              <a:t> почнува со броење и </a:t>
            </a:r>
            <a:r>
              <a:rPr lang="ru-RU" dirty="0" smtClean="0"/>
              <a:t>мерење</a:t>
            </a:r>
            <a:r>
              <a:rPr lang="en-US" dirty="0" smtClean="0"/>
              <a:t>. </a:t>
            </a:r>
          </a:p>
          <a:p>
            <a:pPr marL="0" indent="0">
              <a:buNone/>
            </a:pPr>
            <a:r>
              <a:rPr lang="en-US" dirty="0"/>
              <a:t> </a:t>
            </a:r>
            <a:r>
              <a:rPr lang="en-US" dirty="0" smtClean="0"/>
              <a:t> </a:t>
            </a:r>
            <a:r>
              <a:rPr lang="mk-MK" dirty="0" smtClean="0"/>
              <a:t> </a:t>
            </a:r>
            <a:r>
              <a:rPr lang="en-US" dirty="0" smtClean="0"/>
              <a:t> </a:t>
            </a:r>
            <a:r>
              <a:rPr lang="mk-MK" dirty="0" smtClean="0"/>
              <a:t>Природни броеви </a:t>
            </a:r>
            <a:r>
              <a:rPr lang="en-US" dirty="0" smtClean="0"/>
              <a:t>- </a:t>
            </a:r>
            <a:r>
              <a:rPr lang="mk-MK" dirty="0" smtClean="0"/>
              <a:t>1,2,....</a:t>
            </a:r>
          </a:p>
          <a:p>
            <a:pPr marL="0" indent="0">
              <a:buNone/>
            </a:pPr>
            <a:r>
              <a:rPr lang="mk-MK" dirty="0"/>
              <a:t> </a:t>
            </a:r>
            <a:r>
              <a:rPr lang="mk-MK" dirty="0" smtClean="0"/>
              <a:t>   Цели броеви - ..., -1, 1, 0, ...</a:t>
            </a:r>
          </a:p>
          <a:p>
            <a:pPr marL="0" indent="0">
              <a:buNone/>
            </a:pPr>
            <a:r>
              <a:rPr lang="mk-MK" dirty="0"/>
              <a:t> </a:t>
            </a:r>
            <a:r>
              <a:rPr lang="mk-MK" dirty="0" smtClean="0"/>
              <a:t>   Рационални броеви </a:t>
            </a:r>
          </a:p>
          <a:p>
            <a:pPr marL="0" indent="0">
              <a:buNone/>
            </a:pPr>
            <a:r>
              <a:rPr lang="mk-MK" dirty="0"/>
              <a:t> </a:t>
            </a:r>
            <a:r>
              <a:rPr lang="mk-MK" dirty="0" smtClean="0"/>
              <a:t>   </a:t>
            </a:r>
          </a:p>
          <a:p>
            <a:pPr marL="0" indent="0">
              <a:buNone/>
            </a:pPr>
            <a:r>
              <a:rPr lang="mk-MK" dirty="0"/>
              <a:t> </a:t>
            </a:r>
            <a:r>
              <a:rPr lang="mk-MK" dirty="0" smtClean="0"/>
              <a:t>   Реални  броеви – </a:t>
            </a:r>
            <a:r>
              <a:rPr lang="el-GR" dirty="0" smtClean="0"/>
              <a:t>π</a:t>
            </a:r>
            <a:r>
              <a:rPr lang="mk-MK" dirty="0"/>
              <a:t>, √</a:t>
            </a:r>
            <a:r>
              <a:rPr lang="mk-MK" dirty="0" smtClean="0"/>
              <a:t>2, </a:t>
            </a:r>
          </a:p>
          <a:p>
            <a:pPr marL="0" indent="0">
              <a:buNone/>
            </a:pPr>
            <a:r>
              <a:rPr lang="mk-MK" dirty="0"/>
              <a:t> </a:t>
            </a:r>
            <a:r>
              <a:rPr lang="mk-MK" dirty="0" smtClean="0"/>
              <a:t>   Комплексни броеви – </a:t>
            </a:r>
            <a:r>
              <a:rPr lang="en-US" dirty="0" err="1" smtClean="0"/>
              <a:t>i</a:t>
            </a:r>
            <a:endParaRPr lang="en-US" dirty="0" smtClean="0"/>
          </a:p>
          <a:p>
            <a:r>
              <a:rPr lang="mk-MK" dirty="0" smtClean="0"/>
              <a:t>Структура - </a:t>
            </a:r>
            <a:r>
              <a:rPr lang="ru-RU" dirty="0" smtClean="0"/>
              <a:t>поимување </a:t>
            </a:r>
            <a:r>
              <a:rPr lang="ru-RU" dirty="0"/>
              <a:t>на големина, симетрија и математичка структура</a:t>
            </a:r>
            <a:r>
              <a:rPr lang="ru-RU" dirty="0" smtClean="0"/>
              <a:t>.</a:t>
            </a:r>
          </a:p>
          <a:p>
            <a:pPr marL="0" indent="0">
              <a:buNone/>
            </a:pPr>
            <a:r>
              <a:rPr lang="ru-RU" dirty="0" smtClean="0"/>
              <a:t>       Аритметика, теорија </a:t>
            </a:r>
            <a:r>
              <a:rPr lang="ru-RU" dirty="0"/>
              <a:t>на </a:t>
            </a:r>
            <a:r>
              <a:rPr lang="ru-RU" dirty="0" smtClean="0"/>
              <a:t>броеви, апстрактна алгебра, теорија </a:t>
            </a:r>
            <a:r>
              <a:rPr lang="ru-RU" dirty="0"/>
              <a:t>на </a:t>
            </a:r>
            <a:r>
              <a:rPr lang="ru-RU" dirty="0" smtClean="0"/>
              <a:t>групи, броен ред</a:t>
            </a:r>
          </a:p>
          <a:p>
            <a:pPr marL="0" indent="0">
              <a:buNone/>
            </a:pPr>
            <a:endParaRPr lang="ru-RU" dirty="0" smtClean="0"/>
          </a:p>
          <a:p>
            <a:pPr marL="0" indent="0">
              <a:buNone/>
            </a:pPr>
            <a:endParaRPr lang="en-US" dirty="0" smtClean="0"/>
          </a:p>
          <a:p>
            <a:pPr marL="0" indent="0">
              <a:buNone/>
            </a:pPr>
            <a:endParaRPr lang="en-US" dirty="0" smtClean="0"/>
          </a:p>
          <a:p>
            <a:endParaRPr lang="en-US" dirty="0"/>
          </a:p>
        </p:txBody>
      </p:sp>
      <p:sp>
        <p:nvSpPr>
          <p:cNvPr id="10" name="AutoShape 8" descr="{\displaystyle {\frac {1}{2}},{\frac {2}{3}},0.125,\ldot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4854" y="2518914"/>
            <a:ext cx="1259456" cy="586597"/>
          </a:xfrm>
          <a:prstGeom prst="rect">
            <a:avLst/>
          </a:prstGeom>
        </p:spPr>
      </p:pic>
    </p:spTree>
    <p:extLst>
      <p:ext uri="{BB962C8B-B14F-4D97-AF65-F5344CB8AC3E}">
        <p14:creationId xmlns:p14="http://schemas.microsoft.com/office/powerpoint/2010/main" val="2352173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112</TotalTime>
  <Words>534</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ООУ,,Димитар Миладинов,,-Скопје</vt:lpstr>
      <vt:lpstr>Математика </vt:lpstr>
      <vt:lpstr>PowerPoint Presentation</vt:lpstr>
      <vt:lpstr>  Совети како да учите математика</vt:lpstr>
      <vt:lpstr>  Совети како да учите математика</vt:lpstr>
      <vt:lpstr>Историја на математиката</vt:lpstr>
      <vt:lpstr>PowerPoint Presentation</vt:lpstr>
      <vt:lpstr>Главни теми во математиката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ООУ,,Димитар Миладинов,,-Скопје</dc:title>
  <dc:creator>LUKA</dc:creator>
  <cp:lastModifiedBy>AidaFizika</cp:lastModifiedBy>
  <cp:revision>21</cp:revision>
  <dcterms:created xsi:type="dcterms:W3CDTF">2020-03-18T16:53:19Z</dcterms:created>
  <dcterms:modified xsi:type="dcterms:W3CDTF">2021-03-12T21:54:48Z</dcterms:modified>
</cp:coreProperties>
</file>