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73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Libro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es-ES" sz="1200">
                <a:effectLst/>
              </a:rPr>
              <a:t>Porque es _________________________ (máximo dos adjetivos)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4546A"/>
                </a:solidFill>
              </a:defRPr>
            </a:pPr>
            <a:endParaRPr lang="es-E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baseline="0">
              <a:solidFill>
                <a:srgbClr val="44546A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27193967806047364"/>
          <c:y val="0.24214599824098504"/>
          <c:w val="0.46639661371808294"/>
          <c:h val="0.6386803232709368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D5-4938-BA1F-CEA9F2BD752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D5-4938-BA1F-CEA9F2BD752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D5-4938-BA1F-CEA9F2BD752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D5-4938-BA1F-CEA9F2BD752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BD5-4938-BA1F-CEA9F2BD752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BD5-4938-BA1F-CEA9F2BD75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Hoja1!$A$3:$A$8</c:f>
              <c:strCache>
                <c:ptCount val="6"/>
                <c:pt idx="0">
                  <c:v>Boring</c:v>
                </c:pt>
                <c:pt idx="1">
                  <c:v>Exciting</c:v>
                </c:pt>
                <c:pt idx="2">
                  <c:v>Interesting</c:v>
                </c:pt>
                <c:pt idx="3">
                  <c:v>Useful</c:v>
                </c:pt>
                <c:pt idx="4">
                  <c:v>Useless</c:v>
                </c:pt>
                <c:pt idx="5">
                  <c:v>Fun</c:v>
                </c:pt>
              </c:strCache>
            </c:strRef>
          </c:cat>
          <c:val>
            <c:numRef>
              <c:f>Hoja1!$B$3:$B$8</c:f>
              <c:numCache>
                <c:formatCode>0%</c:formatCode>
                <c:ptCount val="6"/>
                <c:pt idx="0">
                  <c:v>0.18181818181818182</c:v>
                </c:pt>
                <c:pt idx="1">
                  <c:v>0.22727272727272727</c:v>
                </c:pt>
                <c:pt idx="2">
                  <c:v>0.27272727272727271</c:v>
                </c:pt>
                <c:pt idx="3">
                  <c:v>9.0909090909090912E-2</c:v>
                </c:pt>
                <c:pt idx="4">
                  <c:v>9.0909090909090912E-2</c:v>
                </c:pt>
                <c:pt idx="5">
                  <c:v>0.13636363636363635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D5-4938-BA1F-CEA9F2BD752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952735676826524"/>
          <c:y val="0.91952465044771781"/>
          <c:w val="0.66370700772230062"/>
          <c:h val="5.9367170132757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C144-631D-4240-B34F-AFCFBE0EABE7}" type="datetimeFigureOut">
              <a:rPr lang="es-ES" smtClean="0"/>
              <a:t>17/02/2017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293B-0767-4321-B75A-5F5986BA53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78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C144-631D-4240-B34F-AFCFBE0EABE7}" type="datetimeFigureOut">
              <a:rPr lang="es-ES" smtClean="0"/>
              <a:t>17/02/2017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293B-0767-4321-B75A-5F5986BA53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33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C144-631D-4240-B34F-AFCFBE0EABE7}" type="datetimeFigureOut">
              <a:rPr lang="es-ES" smtClean="0"/>
              <a:t>17/02/2017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293B-0767-4321-B75A-5F5986BA53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61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C144-631D-4240-B34F-AFCFBE0EABE7}" type="datetimeFigureOut">
              <a:rPr lang="es-ES" smtClean="0"/>
              <a:t>17/02/2017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293B-0767-4321-B75A-5F5986BA53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75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C144-631D-4240-B34F-AFCFBE0EABE7}" type="datetimeFigureOut">
              <a:rPr lang="es-ES" smtClean="0"/>
              <a:t>17/02/2017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293B-0767-4321-B75A-5F5986BA53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8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C144-631D-4240-B34F-AFCFBE0EABE7}" type="datetimeFigureOut">
              <a:rPr lang="es-ES" smtClean="0"/>
              <a:t>17/02/2017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293B-0767-4321-B75A-5F5986BA53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3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C144-631D-4240-B34F-AFCFBE0EABE7}" type="datetimeFigureOut">
              <a:rPr lang="es-ES" smtClean="0"/>
              <a:t>17/02/2017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293B-0767-4321-B75A-5F5986BA53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61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C144-631D-4240-B34F-AFCFBE0EABE7}" type="datetimeFigureOut">
              <a:rPr lang="es-ES" smtClean="0"/>
              <a:t>17/02/2017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293B-0767-4321-B75A-5F5986BA53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728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C144-631D-4240-B34F-AFCFBE0EABE7}" type="datetimeFigureOut">
              <a:rPr lang="es-ES" smtClean="0"/>
              <a:t>17/02/2017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293B-0767-4321-B75A-5F5986BA53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42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C144-631D-4240-B34F-AFCFBE0EABE7}" type="datetimeFigureOut">
              <a:rPr lang="es-ES" smtClean="0"/>
              <a:t>17/02/2017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293B-0767-4321-B75A-5F5986BA53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35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C144-631D-4240-B34F-AFCFBE0EABE7}" type="datetimeFigureOut">
              <a:rPr lang="es-ES" smtClean="0"/>
              <a:t>17/02/2017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293B-0767-4321-B75A-5F5986BA53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64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DC144-631D-4240-B34F-AFCFBE0EABE7}" type="datetimeFigureOut">
              <a:rPr lang="es-ES" smtClean="0"/>
              <a:t>17/02/2017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A293B-0767-4321-B75A-5F5986BA53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77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1000" y="520699"/>
            <a:ext cx="9144000" cy="1630363"/>
          </a:xfrm>
        </p:spPr>
        <p:txBody>
          <a:bodyPr/>
          <a:lstStyle/>
          <a:p>
            <a:r>
              <a:rPr lang="es-ES" dirty="0"/>
              <a:t>Questionnaire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41600" y="2239555"/>
            <a:ext cx="9144000" cy="1655762"/>
          </a:xfrm>
        </p:spPr>
        <p:txBody>
          <a:bodyPr/>
          <a:lstStyle/>
          <a:p>
            <a:r>
              <a:rPr lang="en-US" b="1" u="sng" dirty="0"/>
              <a:t>For Chemistry students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1496574"/>
            <a:ext cx="3433763" cy="37814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0" b="53093"/>
          <a:stretch/>
        </p:blipFill>
        <p:spPr>
          <a:xfrm>
            <a:off x="4382823" y="3387317"/>
            <a:ext cx="7109353" cy="274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5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03512" y="33265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+mj-lt"/>
              </a:rPr>
              <a:t>Chemistry is interesting because the lessons aren’t as boring as other subjects  due to the relation to  everyday life shown in experiments</a:t>
            </a:r>
            <a:endParaRPr lang="es-ES" sz="2400" dirty="0">
              <a:latin typeface="+mj-lt"/>
            </a:endParaRPr>
          </a:p>
          <a:p>
            <a:pPr lvl="0"/>
            <a:r>
              <a:rPr lang="en-US" sz="2400" dirty="0">
                <a:latin typeface="+mj-lt"/>
              </a:rPr>
              <a:t>❑ Strongly agree          ❑ Agree          ❑ Disagree          ❑ Strongly disagree</a:t>
            </a:r>
            <a:endParaRPr lang="es-ES" sz="2400" dirty="0">
              <a:latin typeface="+mj-lt"/>
            </a:endParaRPr>
          </a:p>
        </p:txBody>
      </p:sp>
      <p:pic>
        <p:nvPicPr>
          <p:cNvPr id="7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7" t="-5154" b="34634"/>
          <a:stretch/>
        </p:blipFill>
        <p:spPr>
          <a:xfrm>
            <a:off x="1703512" y="2060849"/>
            <a:ext cx="8784976" cy="284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10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47528" y="478414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+mj-lt"/>
              </a:rPr>
              <a:t>Do you think Chemistry will be very useful for your future?</a:t>
            </a:r>
            <a:r>
              <a:rPr lang="en-US" sz="2800" dirty="0">
                <a:latin typeface="+mj-lt"/>
              </a:rPr>
              <a:t>	</a:t>
            </a:r>
          </a:p>
          <a:p>
            <a:pPr lvl="0"/>
            <a:r>
              <a:rPr lang="en-US" sz="2800" dirty="0">
                <a:latin typeface="+mj-lt"/>
              </a:rPr>
              <a:t>❑ Yes		❑ No</a:t>
            </a:r>
            <a:endParaRPr lang="es-ES" sz="2800" dirty="0">
              <a:latin typeface="+mj-lt"/>
            </a:endParaRPr>
          </a:p>
        </p:txBody>
      </p:sp>
      <p:pic>
        <p:nvPicPr>
          <p:cNvPr id="6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35" b="33036"/>
          <a:stretch/>
        </p:blipFill>
        <p:spPr>
          <a:xfrm>
            <a:off x="2312502" y="1988840"/>
            <a:ext cx="687984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97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" y="550422"/>
            <a:ext cx="1122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+mj-lt"/>
              </a:rPr>
              <a:t>I don’t think I will be successful in Chemistry:</a:t>
            </a:r>
            <a:endParaRPr lang="es-ES" sz="2800" dirty="0">
              <a:latin typeface="+mj-lt"/>
            </a:endParaRPr>
          </a:p>
          <a:p>
            <a:pPr lvl="1"/>
            <a:r>
              <a:rPr lang="en-US" sz="2800" dirty="0">
                <a:latin typeface="+mj-lt"/>
              </a:rPr>
              <a:t>❑ Totally agree          ❑ Agree          ❑ Disagree          ❑ Totally disagree</a:t>
            </a:r>
            <a:endParaRPr lang="es-ES" sz="2800" dirty="0">
              <a:latin typeface="+mj-lt"/>
            </a:endParaRPr>
          </a:p>
        </p:txBody>
      </p:sp>
      <p:pic>
        <p:nvPicPr>
          <p:cNvPr id="6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72"/>
          <a:stretch/>
        </p:blipFill>
        <p:spPr>
          <a:xfrm>
            <a:off x="2207568" y="2060848"/>
            <a:ext cx="777686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70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30200" y="334397"/>
            <a:ext cx="10883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+mj-lt"/>
              </a:rPr>
              <a:t>I would be more interested in Science subjects if there were more experiments. </a:t>
            </a:r>
            <a:endParaRPr lang="es-ES" sz="2800" dirty="0">
              <a:latin typeface="+mj-lt"/>
            </a:endParaRPr>
          </a:p>
          <a:p>
            <a:pPr lvl="0"/>
            <a:r>
              <a:rPr lang="en-US" sz="2800" dirty="0">
                <a:latin typeface="+mj-lt"/>
              </a:rPr>
              <a:t>❑ Totally agree          ❑ Agree          ❑ Disagree          ❑ Totally disagree</a:t>
            </a:r>
            <a:endParaRPr lang="es-ES" sz="2800" dirty="0">
              <a:latin typeface="+mj-lt"/>
            </a:endParaRPr>
          </a:p>
        </p:txBody>
      </p:sp>
      <p:pic>
        <p:nvPicPr>
          <p:cNvPr id="6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07"/>
          <a:stretch/>
        </p:blipFill>
        <p:spPr>
          <a:xfrm>
            <a:off x="1909486" y="2276872"/>
            <a:ext cx="828092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95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9400" y="274638"/>
            <a:ext cx="10820400" cy="1143000"/>
          </a:xfrm>
        </p:spPr>
        <p:txBody>
          <a:bodyPr>
            <a:normAutofit fontScale="90000"/>
          </a:bodyPr>
          <a:lstStyle/>
          <a:p>
            <a:pPr lvl="0" algn="l"/>
            <a:br>
              <a:rPr lang="en-US" sz="3100" b="1" dirty="0"/>
            </a:br>
            <a:br>
              <a:rPr lang="en-US" sz="3100" b="1" dirty="0"/>
            </a:br>
            <a:r>
              <a:rPr lang="en-US" sz="3100" b="1" dirty="0"/>
              <a:t>Have your expectations been fulfilled on your Chemistry lessons? (High classes</a:t>
            </a:r>
            <a:r>
              <a:rPr lang="en-US" sz="3100" dirty="0"/>
              <a:t>)</a:t>
            </a:r>
            <a:br>
              <a:rPr lang="es-ES" sz="3100" dirty="0"/>
            </a:br>
            <a:r>
              <a:rPr lang="en-US" sz="3100" dirty="0"/>
              <a:t>❑ Totally agree     ❑ Agree        ❑ Disagree     ❑ Totally disagree</a:t>
            </a:r>
            <a:br>
              <a:rPr lang="es-ES" dirty="0"/>
            </a:br>
            <a:endParaRPr lang="es-ES" dirty="0"/>
          </a:p>
        </p:txBody>
      </p:sp>
      <p:pic>
        <p:nvPicPr>
          <p:cNvPr id="5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72"/>
          <a:stretch/>
        </p:blipFill>
        <p:spPr>
          <a:xfrm>
            <a:off x="1657152" y="2425700"/>
            <a:ext cx="9595048" cy="326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90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7000" y="557808"/>
            <a:ext cx="11760200" cy="1143000"/>
          </a:xfrm>
        </p:spPr>
        <p:txBody>
          <a:bodyPr>
            <a:normAutofit fontScale="90000"/>
          </a:bodyPr>
          <a:lstStyle/>
          <a:p>
            <a:pPr lvl="0" algn="l"/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I choose Chemistry because of my teacher (High classes)</a:t>
            </a:r>
            <a:br>
              <a:rPr lang="es-ES" sz="3600" dirty="0"/>
            </a:br>
            <a:r>
              <a:rPr lang="en-US" sz="3600" dirty="0"/>
              <a:t>❑ Totally agree          ❑ Agree          ❑ Disagree          ❑ Totally disagree</a:t>
            </a:r>
            <a:br>
              <a:rPr lang="es-ES" dirty="0"/>
            </a:br>
            <a:endParaRPr lang="es-ES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27"/>
          <a:stretch/>
        </p:blipFill>
        <p:spPr>
          <a:xfrm>
            <a:off x="2308239" y="3068960"/>
            <a:ext cx="770485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19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1000" y="520699"/>
            <a:ext cx="9144000" cy="1630363"/>
          </a:xfrm>
        </p:spPr>
        <p:txBody>
          <a:bodyPr/>
          <a:lstStyle/>
          <a:p>
            <a:r>
              <a:rPr lang="es-ES" dirty="0"/>
              <a:t>Questionnaire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41600" y="2239555"/>
            <a:ext cx="9144000" cy="1655762"/>
          </a:xfrm>
        </p:spPr>
        <p:txBody>
          <a:bodyPr/>
          <a:lstStyle/>
          <a:p>
            <a:r>
              <a:rPr lang="en-US" b="1" u="sng" dirty="0"/>
              <a:t>For Chemistry students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1496574"/>
            <a:ext cx="3433763" cy="37814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0" b="53093"/>
          <a:stretch/>
        </p:blipFill>
        <p:spPr>
          <a:xfrm>
            <a:off x="4382823" y="3387317"/>
            <a:ext cx="7109353" cy="274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4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/>
              <a:t>Levels</a:t>
            </a:r>
            <a:r>
              <a:rPr lang="es-ES" dirty="0"/>
              <a:t> and </a:t>
            </a:r>
            <a:r>
              <a:rPr lang="es-ES" dirty="0" err="1"/>
              <a:t>ages</a:t>
            </a:r>
            <a:r>
              <a:rPr lang="es-ES" dirty="0"/>
              <a:t> of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students</a:t>
            </a:r>
            <a:endParaRPr lang="es-ES" dirty="0"/>
          </a:p>
        </p:txBody>
      </p:sp>
      <p:pic>
        <p:nvPicPr>
          <p:cNvPr id="5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23" b="26549"/>
          <a:stretch/>
        </p:blipFill>
        <p:spPr>
          <a:xfrm>
            <a:off x="838200" y="2476500"/>
            <a:ext cx="4782820" cy="3314700"/>
          </a:xfrm>
          <a:prstGeom prst="rect">
            <a:avLst/>
          </a:prstGeom>
        </p:spPr>
      </p:pic>
      <p:pic>
        <p:nvPicPr>
          <p:cNvPr id="7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20" b="21943"/>
          <a:stretch/>
        </p:blipFill>
        <p:spPr>
          <a:xfrm>
            <a:off x="5984240" y="2476500"/>
            <a:ext cx="481076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3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Nationality</a:t>
            </a:r>
            <a:r>
              <a:rPr lang="es-ES" dirty="0"/>
              <a:t> and </a:t>
            </a:r>
            <a:r>
              <a:rPr lang="es-ES" dirty="0" err="1"/>
              <a:t>gender</a:t>
            </a:r>
            <a:r>
              <a:rPr lang="es-ES" dirty="0"/>
              <a:t> of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students</a:t>
            </a:r>
            <a:endParaRPr lang="es-ES" dirty="0"/>
          </a:p>
        </p:txBody>
      </p:sp>
      <p:pic>
        <p:nvPicPr>
          <p:cNvPr id="5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46" b="21106"/>
          <a:stretch/>
        </p:blipFill>
        <p:spPr>
          <a:xfrm>
            <a:off x="500380" y="2489200"/>
            <a:ext cx="4757420" cy="3505200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0" r="16369" b="28195"/>
          <a:stretch/>
        </p:blipFill>
        <p:spPr>
          <a:xfrm>
            <a:off x="5257800" y="2794000"/>
            <a:ext cx="591312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4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n-US" b="1" dirty="0">
                <a:effectLst/>
              </a:rPr>
            </a:br>
            <a:r>
              <a:rPr lang="en-US" b="1" dirty="0">
                <a:effectLst/>
              </a:rPr>
              <a:t>Do you like Chemistry?</a:t>
            </a:r>
            <a:r>
              <a:rPr lang="en-US" dirty="0">
                <a:effectLst/>
              </a:rPr>
              <a:t>		</a:t>
            </a:r>
            <a:r>
              <a:rPr lang="en-US" dirty="0"/>
              <a:t>❑</a:t>
            </a:r>
            <a:r>
              <a:rPr lang="en-US" dirty="0">
                <a:effectLst/>
              </a:rPr>
              <a:t> Yes	</a:t>
            </a:r>
            <a:r>
              <a:rPr lang="en-US" dirty="0"/>
              <a:t>❑</a:t>
            </a:r>
            <a:r>
              <a:rPr lang="en-US" dirty="0">
                <a:effectLst/>
              </a:rPr>
              <a:t> No</a:t>
            </a:r>
            <a:br>
              <a:rPr lang="es-ES" dirty="0">
                <a:effectLst/>
              </a:rPr>
            </a:br>
            <a:br>
              <a:rPr lang="es-ES" dirty="0"/>
            </a:b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1498600"/>
            <a:ext cx="2943225" cy="25146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76312" y="41726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Because it is _________________________ (max. two features)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562600" y="1850123"/>
            <a:ext cx="257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Sí    75%</a:t>
            </a:r>
          </a:p>
          <a:p>
            <a:r>
              <a:rPr lang="es-ES" sz="2400" dirty="0"/>
              <a:t>No  25%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9A69357-DADF-4A08-A929-D4DEA8C0C5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724046"/>
              </p:ext>
            </p:extLst>
          </p:nvPr>
        </p:nvGraphicFramePr>
        <p:xfrm>
          <a:off x="6410325" y="3013978"/>
          <a:ext cx="4943475" cy="360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938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n-US" b="1" dirty="0">
                <a:effectLst/>
              </a:rPr>
            </a:br>
            <a:r>
              <a:rPr lang="en-US" b="1" dirty="0">
                <a:effectLst/>
              </a:rPr>
              <a:t>If you were allowed to drop Chemistry, what would you do? </a:t>
            </a:r>
            <a:br>
              <a:rPr lang="es-ES" dirty="0">
                <a:effectLst/>
              </a:rPr>
            </a:br>
            <a:r>
              <a:rPr lang="en-US" dirty="0"/>
              <a:t>❑ I’d do it				❑ No, I wouldn’t</a:t>
            </a:r>
            <a:br>
              <a:rPr lang="es-ES" dirty="0"/>
            </a:br>
            <a:endParaRPr lang="es-ES" dirty="0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" y="2628900"/>
            <a:ext cx="8973820" cy="45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4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s-ES" b="1" dirty="0">
                <a:effectLst/>
              </a:rPr>
            </a:br>
            <a:br>
              <a:rPr lang="es-ES" b="1" dirty="0">
                <a:effectLst/>
              </a:rPr>
            </a:br>
            <a:r>
              <a:rPr lang="es-ES" b="1" dirty="0" err="1">
                <a:effectLst/>
              </a:rPr>
              <a:t>Chemistry</a:t>
            </a:r>
            <a:r>
              <a:rPr lang="es-ES" b="1" dirty="0">
                <a:effectLst/>
              </a:rPr>
              <a:t> </a:t>
            </a:r>
            <a:r>
              <a:rPr lang="es-ES" b="1" dirty="0" err="1">
                <a:effectLst/>
              </a:rPr>
              <a:t>is</a:t>
            </a:r>
            <a:r>
              <a:rPr lang="es-ES" b="1" dirty="0">
                <a:effectLst/>
              </a:rPr>
              <a:t> </a:t>
            </a:r>
            <a:r>
              <a:rPr lang="es-ES" b="1" dirty="0" err="1">
                <a:effectLst/>
              </a:rPr>
              <a:t>interesting</a:t>
            </a:r>
            <a:br>
              <a:rPr lang="es-ES" dirty="0">
                <a:effectLst/>
              </a:rPr>
            </a:br>
            <a:r>
              <a:rPr lang="es-ES" dirty="0"/>
              <a:t> </a:t>
            </a:r>
            <a:r>
              <a:rPr lang="en-US" dirty="0"/>
              <a:t>❑ Strongly agree          ❑ Agree          ❑ Disagree          ❑ Strongly disagree</a:t>
            </a:r>
            <a:br>
              <a:rPr lang="es-ES" dirty="0"/>
            </a:br>
            <a:r>
              <a:rPr lang="en-US" dirty="0"/>
              <a:t> </a:t>
            </a:r>
            <a:br>
              <a:rPr lang="es-ES" dirty="0"/>
            </a:br>
            <a:endParaRPr lang="es-ES" dirty="0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2758757"/>
            <a:ext cx="9563100" cy="409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1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n-US" b="1" dirty="0">
                <a:effectLst/>
              </a:rPr>
            </a:br>
            <a:br>
              <a:rPr lang="en-US" b="1" dirty="0">
                <a:effectLst/>
              </a:rPr>
            </a:br>
            <a:br>
              <a:rPr lang="en-US" b="1" dirty="0">
                <a:effectLst/>
              </a:rPr>
            </a:br>
            <a:br>
              <a:rPr lang="en-US" b="1" dirty="0">
                <a:effectLst/>
              </a:rPr>
            </a:br>
            <a:r>
              <a:rPr lang="en-US" b="1" dirty="0">
                <a:effectLst/>
              </a:rPr>
              <a:t>If you had the choice: I’d elect Chemistry class because…</a:t>
            </a:r>
            <a:br>
              <a:rPr lang="es-ES" dirty="0">
                <a:effectLst/>
              </a:rPr>
            </a:br>
            <a:r>
              <a:rPr lang="es-ES" sz="3100" dirty="0"/>
              <a:t>Of </a:t>
            </a:r>
            <a:r>
              <a:rPr lang="es-ES" sz="3100" dirty="0" err="1"/>
              <a:t>the</a:t>
            </a:r>
            <a:r>
              <a:rPr lang="es-ES" sz="3100" dirty="0"/>
              <a:t> </a:t>
            </a:r>
            <a:r>
              <a:rPr lang="es-ES" sz="3100" dirty="0" err="1"/>
              <a:t>interest</a:t>
            </a:r>
            <a:r>
              <a:rPr lang="es-ES" sz="3100" dirty="0"/>
              <a:t> in </a:t>
            </a:r>
            <a:r>
              <a:rPr lang="es-ES" sz="3100" dirty="0" err="1"/>
              <a:t>science</a:t>
            </a:r>
            <a:br>
              <a:rPr lang="es-ES" sz="3100" dirty="0"/>
            </a:br>
            <a:r>
              <a:rPr lang="en-US" sz="3100" dirty="0"/>
              <a:t>Of the dangerous chemicals. I like the risk</a:t>
            </a:r>
            <a:br>
              <a:rPr lang="es-ES" sz="3100" dirty="0"/>
            </a:br>
            <a:r>
              <a:rPr lang="en-US" sz="3100" dirty="0"/>
              <a:t>Of laboratory equipment which I like</a:t>
            </a:r>
            <a:br>
              <a:rPr lang="es-ES" sz="3100" dirty="0"/>
            </a:br>
            <a:r>
              <a:rPr lang="en-US" sz="3100" dirty="0"/>
              <a:t>Of the research. It is interesting</a:t>
            </a:r>
            <a:br>
              <a:rPr lang="es-ES" sz="3100" dirty="0"/>
            </a:br>
            <a:r>
              <a:rPr lang="en-US" sz="3100" dirty="0"/>
              <a:t>Of my future plans (to study chemistry, pharmacy, medicine </a:t>
            </a:r>
            <a:r>
              <a:rPr lang="en-US" sz="3100" dirty="0" err="1"/>
              <a:t>etc</a:t>
            </a:r>
            <a:r>
              <a:rPr lang="en-US" sz="3100" dirty="0"/>
              <a:t>)</a:t>
            </a:r>
            <a:br>
              <a:rPr lang="es-ES" dirty="0"/>
            </a:br>
            <a:endParaRPr lang="es-ES" dirty="0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90" y="3949701"/>
            <a:ext cx="883031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7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100" y="0"/>
            <a:ext cx="10515600" cy="1425575"/>
          </a:xfrm>
        </p:spPr>
        <p:txBody>
          <a:bodyPr>
            <a:normAutofit fontScale="90000"/>
          </a:bodyPr>
          <a:lstStyle/>
          <a:p>
            <a:br>
              <a:rPr lang="en-US" sz="2700" b="1" dirty="0"/>
            </a:br>
            <a:r>
              <a:rPr lang="en-US" sz="2000" b="1" dirty="0"/>
              <a:t>If you choose 1, 2, 3: why is Chemistry too complicated?</a:t>
            </a:r>
            <a:br>
              <a:rPr lang="es-ES" sz="2000" dirty="0"/>
            </a:br>
            <a:r>
              <a:rPr lang="en-US" sz="2000" dirty="0"/>
              <a:t>Because I don’t understand the formula</a:t>
            </a:r>
            <a:br>
              <a:rPr lang="es-ES" sz="2000" dirty="0"/>
            </a:br>
            <a:r>
              <a:rPr lang="en-US" sz="2000" dirty="0"/>
              <a:t>Because I can’t imagine how atoms could exist or  work (because we can’t see or watch them)</a:t>
            </a:r>
            <a:br>
              <a:rPr lang="es-ES" sz="2000" dirty="0"/>
            </a:br>
            <a:r>
              <a:rPr lang="en-US" sz="2000" dirty="0"/>
              <a:t>Because I can’t remember so much information</a:t>
            </a:r>
            <a:br>
              <a:rPr lang="es-ES" sz="2000" dirty="0"/>
            </a:br>
            <a:r>
              <a:rPr lang="en-US" sz="2000" dirty="0"/>
              <a:t> Because I  can not  distinguish different chemicals</a:t>
            </a:r>
            <a:br>
              <a:rPr lang="es-ES" sz="2000" dirty="0"/>
            </a:br>
            <a:r>
              <a:rPr lang="es-ES" sz="2000" dirty="0" err="1"/>
              <a:t>Other</a:t>
            </a:r>
            <a:r>
              <a:rPr lang="es-ES" sz="2000" dirty="0"/>
              <a:t> ___________________________________</a:t>
            </a:r>
            <a:endParaRPr lang="es-ES" sz="2000" dirty="0"/>
          </a:p>
        </p:txBody>
      </p:sp>
      <p:pic>
        <p:nvPicPr>
          <p:cNvPr id="5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01"/>
          <a:stretch/>
        </p:blipFill>
        <p:spPr>
          <a:xfrm>
            <a:off x="375371" y="5779019"/>
            <a:ext cx="10588779" cy="11683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705492"/>
            <a:ext cx="9499600" cy="4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5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2700" b="1" dirty="0"/>
            </a:br>
            <a:r>
              <a:rPr lang="en-US" sz="2000" b="1" dirty="0"/>
              <a:t>If you choose 4, 5, 6: why isn’t Chemistry complicated?</a:t>
            </a:r>
            <a:br>
              <a:rPr lang="es-ES" sz="2000" dirty="0"/>
            </a:br>
            <a:r>
              <a:rPr lang="en-US" sz="2000" dirty="0"/>
              <a:t>Because there is a relation (is linked) to everyday life</a:t>
            </a:r>
            <a:br>
              <a:rPr lang="es-ES" sz="2000" dirty="0"/>
            </a:br>
            <a:r>
              <a:rPr lang="en-US" sz="2000" dirty="0"/>
              <a:t>Because there are only similarities to other subjects</a:t>
            </a:r>
            <a:br>
              <a:rPr lang="es-ES" sz="2000" dirty="0"/>
            </a:br>
            <a:r>
              <a:rPr lang="en-US" sz="2000" dirty="0"/>
              <a:t>Because it is important for my future </a:t>
            </a:r>
            <a:br>
              <a:rPr lang="es-ES" sz="2000" dirty="0"/>
            </a:br>
            <a:r>
              <a:rPr lang="es-ES" sz="2000" dirty="0" err="1"/>
              <a:t>Because</a:t>
            </a:r>
            <a:r>
              <a:rPr lang="es-ES" sz="2000" dirty="0"/>
              <a:t>  I </a:t>
            </a:r>
            <a:r>
              <a:rPr lang="es-ES" sz="2000" dirty="0" err="1"/>
              <a:t>simply</a:t>
            </a:r>
            <a:r>
              <a:rPr lang="es-ES" sz="2000" dirty="0"/>
              <a:t> </a:t>
            </a:r>
            <a:r>
              <a:rPr lang="es-ES" sz="2000" dirty="0" err="1"/>
              <a:t>like</a:t>
            </a:r>
            <a:r>
              <a:rPr lang="es-ES" sz="2000" dirty="0"/>
              <a:t> </a:t>
            </a:r>
            <a:r>
              <a:rPr lang="es-ES" sz="2000" dirty="0" err="1"/>
              <a:t>it</a:t>
            </a:r>
            <a:br>
              <a:rPr lang="es-ES" sz="2000" dirty="0"/>
            </a:br>
            <a:r>
              <a:rPr lang="es-ES" sz="2000" dirty="0" err="1"/>
              <a:t>Other</a:t>
            </a:r>
            <a:r>
              <a:rPr lang="es-ES" sz="2000" dirty="0"/>
              <a:t> ___________________________________</a:t>
            </a:r>
            <a:endParaRPr lang="es-ES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33" y="2075133"/>
            <a:ext cx="10116567" cy="47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83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132</Words>
  <Application>Microsoft Office PowerPoint</Application>
  <PresentationFormat>Panorámica</PresentationFormat>
  <Paragraphs>26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Questionnaire</vt:lpstr>
      <vt:lpstr>Levels and ages of our students</vt:lpstr>
      <vt:lpstr>Nationality and gender of our students</vt:lpstr>
      <vt:lpstr> Do you like Chemistry?  ❑ Yes ❑ No  </vt:lpstr>
      <vt:lpstr> If you were allowed to drop Chemistry, what would you do?  ❑ I’d do it    ❑ No, I wouldn’t </vt:lpstr>
      <vt:lpstr>  Chemistry is interesting  ❑ Strongly agree          ❑ Agree          ❑ Disagree          ❑ Strongly disagree   </vt:lpstr>
      <vt:lpstr>    If you had the choice: I’d elect Chemistry class because… Of the interest in science Of the dangerous chemicals. I like the risk Of laboratory equipment which I like Of the research. It is interesting Of my future plans (to study chemistry, pharmacy, medicine etc) </vt:lpstr>
      <vt:lpstr> If you choose 1, 2, 3: why is Chemistry too complicated? Because I don’t understand the formula Because I can’t imagine how atoms could exist or  work (because we can’t see or watch them) Because I can’t remember so much information  Because I  can not  distinguish different chemicals Other ___________________________________</vt:lpstr>
      <vt:lpstr> If you choose 4, 5, 6: why isn’t Chemistry complicated? Because there is a relation (is linked) to everyday life Because there are only similarities to other subjects Because it is important for my future  Because  I simply like it Other ___________________________________</vt:lpstr>
      <vt:lpstr>Presentación de PowerPoint</vt:lpstr>
      <vt:lpstr>Presentación de PowerPoint</vt:lpstr>
      <vt:lpstr>Presentación de PowerPoint</vt:lpstr>
      <vt:lpstr>Presentación de PowerPoint</vt:lpstr>
      <vt:lpstr>  Have your expectations been fulfilled on your Chemistry lessons? (High classes) ❑ Totally agree     ❑ Agree        ❑ Disagree     ❑ Totally disagree </vt:lpstr>
      <vt:lpstr>  I choose Chemistry because of my teacher (High classes) ❑ Totally agree          ❑ Agree          ❑ Disagree          ❑ Totally disagree </vt:lpstr>
      <vt:lpstr>Questionnaire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Questionnaire</dc:title>
  <dc:creator>Inma Martín Perez</dc:creator>
  <cp:lastModifiedBy>Inma Martín Perez</cp:lastModifiedBy>
  <cp:revision>25</cp:revision>
  <dcterms:created xsi:type="dcterms:W3CDTF">2017-02-16T08:36:48Z</dcterms:created>
  <dcterms:modified xsi:type="dcterms:W3CDTF">2017-02-17T09:25:26Z</dcterms:modified>
</cp:coreProperties>
</file>