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60" r:id="rId4"/>
    <p:sldId id="258" r:id="rId5"/>
    <p:sldId id="259" r:id="rId6"/>
    <p:sldId id="261" r:id="rId7"/>
    <p:sldId id="262" r:id="rId8"/>
    <p:sldId id="265" r:id="rId9"/>
  </p:sldIdLst>
  <p:sldSz cx="12192000" cy="6858000"/>
  <p:notesSz cx="7104063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E035-A2B0-4BB8-BC3D-F3892E3E093F}" type="datetimeFigureOut">
              <a:rPr lang="es-ES" smtClean="0"/>
              <a:t>17/02/2017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1ADC-EA14-4FF8-B63F-0B006BFD4B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773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E035-A2B0-4BB8-BC3D-F3892E3E093F}" type="datetimeFigureOut">
              <a:rPr lang="es-ES" smtClean="0"/>
              <a:t>17/02/2017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1ADC-EA14-4FF8-B63F-0B006BFD4B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9182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E035-A2B0-4BB8-BC3D-F3892E3E093F}" type="datetimeFigureOut">
              <a:rPr lang="es-ES" smtClean="0"/>
              <a:t>17/02/2017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1ADC-EA14-4FF8-B63F-0B006BFD4B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8645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E035-A2B0-4BB8-BC3D-F3892E3E093F}" type="datetimeFigureOut">
              <a:rPr lang="es-ES" smtClean="0"/>
              <a:t>17/02/2017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1ADC-EA14-4FF8-B63F-0B006BFD4B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3205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E035-A2B0-4BB8-BC3D-F3892E3E093F}" type="datetimeFigureOut">
              <a:rPr lang="es-ES" smtClean="0"/>
              <a:t>17/02/2017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1ADC-EA14-4FF8-B63F-0B006BFD4B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2765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E035-A2B0-4BB8-BC3D-F3892E3E093F}" type="datetimeFigureOut">
              <a:rPr lang="es-ES" smtClean="0"/>
              <a:t>17/02/2017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1ADC-EA14-4FF8-B63F-0B006BFD4B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921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E035-A2B0-4BB8-BC3D-F3892E3E093F}" type="datetimeFigureOut">
              <a:rPr lang="es-ES" smtClean="0"/>
              <a:t>17/02/2017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1ADC-EA14-4FF8-B63F-0B006BFD4B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1561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E035-A2B0-4BB8-BC3D-F3892E3E093F}" type="datetimeFigureOut">
              <a:rPr lang="es-ES" smtClean="0"/>
              <a:t>17/02/2017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1ADC-EA14-4FF8-B63F-0B006BFD4B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0935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E035-A2B0-4BB8-BC3D-F3892E3E093F}" type="datetimeFigureOut">
              <a:rPr lang="es-ES" smtClean="0"/>
              <a:t>17/02/2017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1ADC-EA14-4FF8-B63F-0B006BFD4B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2379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E035-A2B0-4BB8-BC3D-F3892E3E093F}" type="datetimeFigureOut">
              <a:rPr lang="es-ES" smtClean="0"/>
              <a:t>17/02/2017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1ADC-EA14-4FF8-B63F-0B006BFD4B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0110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E035-A2B0-4BB8-BC3D-F3892E3E093F}" type="datetimeFigureOut">
              <a:rPr lang="es-ES" smtClean="0"/>
              <a:t>17/02/2017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1ADC-EA14-4FF8-B63F-0B006BFD4B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7793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AE035-A2B0-4BB8-BC3D-F3892E3E093F}" type="datetimeFigureOut">
              <a:rPr lang="es-ES" smtClean="0"/>
              <a:t>17/02/2017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81ADC-EA14-4FF8-B63F-0B006BFD4B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8080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921000" y="520699"/>
            <a:ext cx="9144000" cy="1630363"/>
          </a:xfrm>
        </p:spPr>
        <p:txBody>
          <a:bodyPr/>
          <a:lstStyle/>
          <a:p>
            <a:r>
              <a:rPr lang="es-ES" dirty="0" err="1"/>
              <a:t>Questionnaire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41600" y="2239555"/>
            <a:ext cx="9144000" cy="1655762"/>
          </a:xfrm>
        </p:spPr>
        <p:txBody>
          <a:bodyPr/>
          <a:lstStyle/>
          <a:p>
            <a:r>
              <a:rPr lang="en-US" b="1" u="sng" dirty="0"/>
              <a:t>Expectations</a:t>
            </a:r>
            <a:r>
              <a:rPr lang="en-US" b="1" dirty="0"/>
              <a:t> (pre-chemistry classes)</a:t>
            </a:r>
            <a:endParaRPr lang="es-ES" dirty="0"/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37" y="1496574"/>
            <a:ext cx="3433763" cy="3781486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10" b="53093"/>
          <a:stretch/>
        </p:blipFill>
        <p:spPr>
          <a:xfrm>
            <a:off x="4382823" y="3387317"/>
            <a:ext cx="7109353" cy="2743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152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/>
              <a:t>Ages</a:t>
            </a:r>
            <a:r>
              <a:rPr lang="es-ES" dirty="0"/>
              <a:t> and </a:t>
            </a:r>
            <a:r>
              <a:rPr lang="es-ES" dirty="0" err="1"/>
              <a:t>levels</a:t>
            </a:r>
            <a:r>
              <a:rPr lang="es-ES" dirty="0"/>
              <a:t> of </a:t>
            </a:r>
            <a:r>
              <a:rPr lang="es-ES" dirty="0" err="1"/>
              <a:t>our</a:t>
            </a:r>
            <a:r>
              <a:rPr lang="es-ES" dirty="0"/>
              <a:t> </a:t>
            </a:r>
            <a:r>
              <a:rPr lang="es-ES" dirty="0" err="1"/>
              <a:t>students</a:t>
            </a:r>
            <a:endParaRPr lang="es-ES" dirty="0"/>
          </a:p>
        </p:txBody>
      </p:sp>
      <p:pic>
        <p:nvPicPr>
          <p:cNvPr id="6" name="0 Imagen"/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54" t="2225" r="42951" b="27654"/>
          <a:stretch/>
        </p:blipFill>
        <p:spPr>
          <a:xfrm>
            <a:off x="1130300" y="1825625"/>
            <a:ext cx="3733800" cy="3051175"/>
          </a:xfrm>
          <a:prstGeom prst="rect">
            <a:avLst/>
          </a:prstGeom>
        </p:spPr>
      </p:pic>
      <p:pic>
        <p:nvPicPr>
          <p:cNvPr id="7" name="0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7180" y="2155825"/>
            <a:ext cx="5671820" cy="3576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721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" dirty="0" err="1"/>
              <a:t>Gender</a:t>
            </a:r>
            <a:r>
              <a:rPr lang="es-ES" dirty="0"/>
              <a:t> and </a:t>
            </a:r>
            <a:r>
              <a:rPr lang="es-ES" dirty="0" err="1"/>
              <a:t>nationality</a:t>
            </a:r>
            <a:r>
              <a:rPr lang="es-ES" dirty="0"/>
              <a:t> of </a:t>
            </a:r>
            <a:r>
              <a:rPr lang="es-ES" dirty="0" err="1"/>
              <a:t>our</a:t>
            </a:r>
            <a:r>
              <a:rPr lang="es-ES" dirty="0"/>
              <a:t> </a:t>
            </a:r>
            <a:r>
              <a:rPr lang="es-ES" dirty="0" err="1"/>
              <a:t>students</a:t>
            </a:r>
            <a:endParaRPr lang="es-ES" dirty="0"/>
          </a:p>
        </p:txBody>
      </p:sp>
      <p:pic>
        <p:nvPicPr>
          <p:cNvPr id="6" name="0 Imagen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275" b="22069"/>
          <a:stretch/>
        </p:blipFill>
        <p:spPr>
          <a:xfrm>
            <a:off x="6883400" y="2768600"/>
            <a:ext cx="4269740" cy="3171825"/>
          </a:xfrm>
          <a:prstGeom prst="rect">
            <a:avLst/>
          </a:prstGeom>
        </p:spPr>
      </p:pic>
      <p:pic>
        <p:nvPicPr>
          <p:cNvPr id="7" name="0 Imagen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930" b="21891"/>
          <a:stretch/>
        </p:blipFill>
        <p:spPr>
          <a:xfrm>
            <a:off x="838200" y="2451100"/>
            <a:ext cx="6299200" cy="292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033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17525"/>
            <a:ext cx="10515600" cy="1692275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b="1" dirty="0">
                <a:effectLst/>
              </a:rPr>
              <a:t>If you were allowed to drop Science, what would you do? </a:t>
            </a:r>
            <a:br>
              <a:rPr lang="es-ES" dirty="0">
                <a:effectLst/>
              </a:rPr>
            </a:br>
            <a:r>
              <a:rPr lang="en-US" dirty="0"/>
              <a:t>❑ I’d do it				❑ No, I wouldn’t</a:t>
            </a:r>
            <a:br>
              <a:rPr lang="es-ES" dirty="0"/>
            </a:br>
            <a:endParaRPr lang="es-ES" dirty="0"/>
          </a:p>
        </p:txBody>
      </p:sp>
      <p:pic>
        <p:nvPicPr>
          <p:cNvPr id="7" name="0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180" y="2553017"/>
            <a:ext cx="9278620" cy="4050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104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en-US" b="1" dirty="0">
                <a:effectLst/>
              </a:rPr>
            </a:br>
            <a:br>
              <a:rPr lang="en-US" b="1" dirty="0">
                <a:effectLst/>
              </a:rPr>
            </a:br>
            <a:br>
              <a:rPr lang="en-US" b="1" dirty="0">
                <a:effectLst/>
              </a:rPr>
            </a:br>
            <a:r>
              <a:rPr lang="en-US" b="1" dirty="0">
                <a:effectLst/>
              </a:rPr>
              <a:t>What do you expect from Chemistry lessons to be?</a:t>
            </a:r>
            <a:br>
              <a:rPr lang="es-ES" dirty="0">
                <a:effectLst/>
              </a:rPr>
            </a:br>
            <a:r>
              <a:rPr lang="en-US" dirty="0"/>
              <a:t>❑ Theoretic (reading texts, doing worksheets, problem solving…)</a:t>
            </a:r>
            <a:br>
              <a:rPr lang="es-ES" dirty="0"/>
            </a:br>
            <a:r>
              <a:rPr lang="en-US" dirty="0"/>
              <a:t>❑ Practical (experiments, excursions, simulation games, researches…)</a:t>
            </a:r>
            <a:br>
              <a:rPr lang="es-ES" dirty="0"/>
            </a:br>
            <a:endParaRPr lang="es-ES" dirty="0"/>
          </a:p>
        </p:txBody>
      </p:sp>
      <p:pic>
        <p:nvPicPr>
          <p:cNvPr id="4" name="0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090" y="3092450"/>
            <a:ext cx="9989820" cy="354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729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numCol="2">
            <a:normAutofit fontScale="90000"/>
          </a:bodyPr>
          <a:lstStyle/>
          <a:p>
            <a:pPr lvl="0"/>
            <a:br>
              <a:rPr lang="en-US" b="1" dirty="0">
                <a:effectLst/>
              </a:rPr>
            </a:br>
            <a:br>
              <a:rPr lang="en-US" b="1" dirty="0">
                <a:effectLst/>
              </a:rPr>
            </a:br>
            <a:r>
              <a:rPr lang="en-US" b="1" dirty="0">
                <a:effectLst/>
              </a:rPr>
              <a:t>I expect Chemistry to be complicated:</a:t>
            </a:r>
            <a:br>
              <a:rPr lang="es-ES" dirty="0">
                <a:effectLst/>
              </a:rPr>
            </a:br>
            <a:br>
              <a:rPr lang="es-ES" dirty="0">
                <a:effectLst/>
              </a:rPr>
            </a:br>
            <a:br>
              <a:rPr lang="es-ES" dirty="0">
                <a:effectLst/>
              </a:rPr>
            </a:br>
            <a:br>
              <a:rPr lang="es-ES" dirty="0">
                <a:effectLst/>
              </a:rPr>
            </a:br>
            <a:br>
              <a:rPr lang="es-ES" dirty="0">
                <a:effectLst/>
              </a:rPr>
            </a:br>
            <a:br>
              <a:rPr lang="es-ES" dirty="0">
                <a:effectLst/>
              </a:rPr>
            </a:br>
            <a:r>
              <a:rPr lang="en-US" dirty="0"/>
              <a:t>❑ </a:t>
            </a:r>
            <a:r>
              <a:rPr lang="es-ES" dirty="0"/>
              <a:t>I </a:t>
            </a:r>
            <a:r>
              <a:rPr lang="es-ES" dirty="0" err="1"/>
              <a:t>totally</a:t>
            </a:r>
            <a:r>
              <a:rPr lang="es-ES" dirty="0"/>
              <a:t> </a:t>
            </a:r>
            <a:r>
              <a:rPr lang="es-ES" dirty="0" err="1"/>
              <a:t>agree</a:t>
            </a:r>
            <a:br>
              <a:rPr lang="es-ES" dirty="0"/>
            </a:br>
            <a:r>
              <a:rPr lang="en-US" dirty="0"/>
              <a:t>❑ </a:t>
            </a:r>
            <a:r>
              <a:rPr lang="es-ES" dirty="0"/>
              <a:t>I </a:t>
            </a:r>
            <a:r>
              <a:rPr lang="es-ES" dirty="0" err="1"/>
              <a:t>agree</a:t>
            </a:r>
            <a:br>
              <a:rPr lang="es-ES" dirty="0"/>
            </a:br>
            <a:r>
              <a:rPr lang="en-US" dirty="0"/>
              <a:t>❑ </a:t>
            </a:r>
            <a:r>
              <a:rPr lang="es-ES" dirty="0" err="1"/>
              <a:t>Disagree</a:t>
            </a:r>
            <a:br>
              <a:rPr lang="es-ES" dirty="0"/>
            </a:br>
            <a:r>
              <a:rPr lang="en-US" dirty="0"/>
              <a:t>❑ </a:t>
            </a:r>
            <a:r>
              <a:rPr lang="es-ES" dirty="0"/>
              <a:t>I </a:t>
            </a:r>
            <a:r>
              <a:rPr lang="es-ES" dirty="0" err="1"/>
              <a:t>totally</a:t>
            </a:r>
            <a:r>
              <a:rPr lang="es-ES" dirty="0"/>
              <a:t> </a:t>
            </a:r>
            <a:r>
              <a:rPr lang="es-ES" dirty="0" err="1"/>
              <a:t>disagree</a:t>
            </a:r>
            <a:br>
              <a:rPr lang="es-ES" dirty="0"/>
            </a:br>
            <a:endParaRPr lang="es-ES" dirty="0"/>
          </a:p>
        </p:txBody>
      </p:sp>
      <p:pic>
        <p:nvPicPr>
          <p:cNvPr id="4" name="0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60" y="2472372"/>
            <a:ext cx="9565640" cy="3979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696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1200" y="377825"/>
            <a:ext cx="10515600" cy="1325563"/>
          </a:xfrm>
        </p:spPr>
        <p:txBody>
          <a:bodyPr numCol="2">
            <a:normAutofit fontScale="90000"/>
          </a:bodyPr>
          <a:lstStyle/>
          <a:p>
            <a:pPr lvl="0"/>
            <a:br>
              <a:rPr lang="en-US" b="1" dirty="0">
                <a:effectLst/>
              </a:rPr>
            </a:br>
            <a:br>
              <a:rPr lang="en-US" b="1" dirty="0">
                <a:effectLst/>
              </a:rPr>
            </a:br>
            <a:br>
              <a:rPr lang="en-US" b="1" dirty="0">
                <a:effectLst/>
              </a:rPr>
            </a:br>
            <a:r>
              <a:rPr lang="en-US" b="1" dirty="0">
                <a:effectLst/>
              </a:rPr>
              <a:t>I would like Science more if  classes had a variety of methods: research, internet, excursions, experiments, games … </a:t>
            </a:r>
            <a:br>
              <a:rPr lang="en-US" b="1" dirty="0">
                <a:effectLst/>
              </a:rPr>
            </a:br>
            <a:br>
              <a:rPr lang="en-US" b="1" dirty="0">
                <a:effectLst/>
              </a:rPr>
            </a:br>
            <a:br>
              <a:rPr lang="en-US" b="1" dirty="0">
                <a:effectLst/>
              </a:rPr>
            </a:br>
            <a:br>
              <a:rPr lang="en-US" b="1" dirty="0">
                <a:effectLst/>
              </a:rPr>
            </a:br>
            <a:br>
              <a:rPr lang="es-ES" dirty="0">
                <a:effectLst/>
              </a:rPr>
            </a:br>
            <a:r>
              <a:rPr lang="en-US" dirty="0"/>
              <a:t>❑ </a:t>
            </a:r>
            <a:r>
              <a:rPr lang="es-ES" dirty="0"/>
              <a:t>I </a:t>
            </a:r>
            <a:r>
              <a:rPr lang="es-ES" dirty="0" err="1"/>
              <a:t>totally</a:t>
            </a:r>
            <a:r>
              <a:rPr lang="es-ES" dirty="0"/>
              <a:t> </a:t>
            </a:r>
            <a:r>
              <a:rPr lang="es-ES" dirty="0" err="1"/>
              <a:t>agree</a:t>
            </a:r>
            <a:br>
              <a:rPr lang="es-ES" dirty="0"/>
            </a:br>
            <a:r>
              <a:rPr lang="en-US" dirty="0"/>
              <a:t>❑ </a:t>
            </a:r>
            <a:r>
              <a:rPr lang="es-ES" dirty="0"/>
              <a:t>I </a:t>
            </a:r>
            <a:r>
              <a:rPr lang="es-ES" dirty="0" err="1"/>
              <a:t>agree</a:t>
            </a:r>
            <a:br>
              <a:rPr lang="es-ES" dirty="0"/>
            </a:br>
            <a:r>
              <a:rPr lang="en-US" dirty="0"/>
              <a:t>❑ </a:t>
            </a:r>
            <a:r>
              <a:rPr lang="es-ES" dirty="0" err="1"/>
              <a:t>Disagree</a:t>
            </a:r>
            <a:br>
              <a:rPr lang="es-ES" dirty="0"/>
            </a:br>
            <a:r>
              <a:rPr lang="en-US" dirty="0"/>
              <a:t>❑ </a:t>
            </a:r>
            <a:r>
              <a:rPr lang="es-ES" dirty="0"/>
              <a:t>I </a:t>
            </a:r>
            <a:r>
              <a:rPr lang="es-ES" dirty="0" err="1"/>
              <a:t>totally</a:t>
            </a:r>
            <a:r>
              <a:rPr lang="es-ES" dirty="0"/>
              <a:t> </a:t>
            </a:r>
            <a:r>
              <a:rPr lang="es-ES" dirty="0" err="1"/>
              <a:t>disagree</a:t>
            </a:r>
            <a:br>
              <a:rPr lang="es-ES" dirty="0"/>
            </a:br>
            <a:r>
              <a:rPr lang="es-ES" dirty="0"/>
              <a:t> </a:t>
            </a:r>
            <a:br>
              <a:rPr lang="es-ES" dirty="0"/>
            </a:br>
            <a:endParaRPr lang="es-ES" dirty="0"/>
          </a:p>
        </p:txBody>
      </p:sp>
      <p:pic>
        <p:nvPicPr>
          <p:cNvPr id="8" name="0 Imagen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921"/>
          <a:stretch/>
        </p:blipFill>
        <p:spPr>
          <a:xfrm>
            <a:off x="1431290" y="3278505"/>
            <a:ext cx="9075420" cy="3579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641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921000" y="520699"/>
            <a:ext cx="9144000" cy="1630363"/>
          </a:xfrm>
        </p:spPr>
        <p:txBody>
          <a:bodyPr/>
          <a:lstStyle/>
          <a:p>
            <a:r>
              <a:rPr lang="es-ES" dirty="0" err="1"/>
              <a:t>Questionnaire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41600" y="2239555"/>
            <a:ext cx="9144000" cy="1655762"/>
          </a:xfrm>
        </p:spPr>
        <p:txBody>
          <a:bodyPr/>
          <a:lstStyle/>
          <a:p>
            <a:r>
              <a:rPr lang="en-US" b="1" u="sng" dirty="0"/>
              <a:t>Expectations</a:t>
            </a:r>
            <a:r>
              <a:rPr lang="en-US" b="1" dirty="0"/>
              <a:t> (pre-chemistry classes)</a:t>
            </a:r>
            <a:endParaRPr lang="es-ES" dirty="0"/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37" y="1496574"/>
            <a:ext cx="3433763" cy="3781486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10" b="53093"/>
          <a:stretch/>
        </p:blipFill>
        <p:spPr>
          <a:xfrm>
            <a:off x="4382823" y="3387317"/>
            <a:ext cx="7109353" cy="2743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3058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37</Words>
  <Application>Microsoft Office PowerPoint</Application>
  <PresentationFormat>Panorámica</PresentationFormat>
  <Paragraphs>10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Questionnaire</vt:lpstr>
      <vt:lpstr>Ages and levels of our students</vt:lpstr>
      <vt:lpstr>Gender and nationality of our students</vt:lpstr>
      <vt:lpstr>If you were allowed to drop Science, what would you do?  ❑ I’d do it    ❑ No, I wouldn’t </vt:lpstr>
      <vt:lpstr>   What do you expect from Chemistry lessons to be? ❑ Theoretic (reading texts, doing worksheets, problem solving…) ❑ Practical (experiments, excursions, simulation games, researches…) </vt:lpstr>
      <vt:lpstr>  I expect Chemistry to be complicated:      ❑ I totally agree ❑ I agree ❑ Disagree ❑ I totally disagree </vt:lpstr>
      <vt:lpstr>   I would like Science more if  classes had a variety of methods: research, internet, excursions, experiments, games …      ❑ I totally agree ❑ I agree ❑ Disagree ❑ I totally disagree   </vt:lpstr>
      <vt:lpstr>Questionnaire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Questionnaire </dc:title>
  <dc:creator>Inma Martín Perez</dc:creator>
  <cp:lastModifiedBy>Inma Martín Perez</cp:lastModifiedBy>
  <cp:revision>13</cp:revision>
  <cp:lastPrinted>2017-02-17T07:13:43Z</cp:lastPrinted>
  <dcterms:created xsi:type="dcterms:W3CDTF">2017-02-16T08:17:49Z</dcterms:created>
  <dcterms:modified xsi:type="dcterms:W3CDTF">2017-02-17T07:13:58Z</dcterms:modified>
</cp:coreProperties>
</file>