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6" r:id="rId1"/>
    <p:sldMasterId id="2147483961" r:id="rId2"/>
    <p:sldMasterId id="2147483963" r:id="rId3"/>
    <p:sldMasterId id="2147483966" r:id="rId4"/>
  </p:sldMasterIdLst>
  <p:notesMasterIdLst>
    <p:notesMasterId r:id="rId15"/>
  </p:notesMasterIdLst>
  <p:handoutMasterIdLst>
    <p:handoutMasterId r:id="rId16"/>
  </p:handoutMasterIdLst>
  <p:sldIdLst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</p:sldIdLst>
  <p:sldSz cx="9144000" cy="6858000" type="screen4x3"/>
  <p:notesSz cx="6781800" cy="9880600"/>
  <p:custDataLst>
    <p:tags r:id="rId17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000000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000000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000000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000000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83EE2"/>
    <a:srgbClr val="CCFFFF"/>
    <a:srgbClr val="FFFE8A"/>
    <a:srgbClr val="FDFD11"/>
    <a:srgbClr val="66FFFF"/>
    <a:srgbClr val="66CCFF"/>
    <a:srgbClr val="FF99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87120" autoAdjust="0"/>
  </p:normalViewPr>
  <p:slideViewPr>
    <p:cSldViewPr>
      <p:cViewPr varScale="1">
        <p:scale>
          <a:sx n="68" d="100"/>
          <a:sy n="68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8780" cy="494030"/>
          </a:xfrm>
          <a:prstGeom prst="rect">
            <a:avLst/>
          </a:prstGeom>
        </p:spPr>
        <p:txBody>
          <a:bodyPr vert="horz" lIns="95199" tIns="47600" rIns="95199" bIns="4760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1452" y="1"/>
            <a:ext cx="2938780" cy="494030"/>
          </a:xfrm>
          <a:prstGeom prst="rect">
            <a:avLst/>
          </a:prstGeom>
        </p:spPr>
        <p:txBody>
          <a:bodyPr vert="horz" lIns="95199" tIns="47600" rIns="95199" bIns="47600" rtlCol="0"/>
          <a:lstStyle>
            <a:lvl1pPr algn="r">
              <a:defRPr sz="1300"/>
            </a:lvl1pPr>
          </a:lstStyle>
          <a:p>
            <a:fld id="{283C4CA1-8DD9-48F9-81CC-BB36B79E2324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384856"/>
            <a:ext cx="2938780" cy="494030"/>
          </a:xfrm>
          <a:prstGeom prst="rect">
            <a:avLst/>
          </a:prstGeom>
        </p:spPr>
        <p:txBody>
          <a:bodyPr vert="horz" lIns="95199" tIns="47600" rIns="95199" bIns="4760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1452" y="9384856"/>
            <a:ext cx="2938780" cy="494030"/>
          </a:xfrm>
          <a:prstGeom prst="rect">
            <a:avLst/>
          </a:prstGeom>
        </p:spPr>
        <p:txBody>
          <a:bodyPr vert="horz" lIns="95199" tIns="47600" rIns="95199" bIns="47600" rtlCol="0" anchor="b"/>
          <a:lstStyle>
            <a:lvl1pPr algn="r">
              <a:defRPr sz="1300"/>
            </a:lvl1pPr>
          </a:lstStyle>
          <a:p>
            <a:fld id="{2CDDD393-3649-4D0B-801C-AD7658A04D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4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8780" cy="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9" tIns="47600" rIns="95199" bIns="4760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452" y="1"/>
            <a:ext cx="2938780" cy="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9" tIns="47600" rIns="95199" bIns="476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1363"/>
            <a:ext cx="4938712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80" y="4693285"/>
            <a:ext cx="5425440" cy="44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9" tIns="47600" rIns="95199" bIns="47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4856"/>
            <a:ext cx="2938780" cy="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9" tIns="47600" rIns="95199" bIns="47600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452" y="9384856"/>
            <a:ext cx="2938780" cy="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9" tIns="47600" rIns="95199" bIns="4760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CD0DBA7C-9D3A-4B4E-9F5C-21EAFB0AE9BF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135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A38CF-9C29-42F6-B197-C93C33E2D19F}" type="datetime1">
              <a:rPr lang="it-IT" altLang="ja-JP" smtClean="0"/>
              <a:pPr/>
              <a:t>10/03/2016</a:t>
            </a:fld>
            <a:endParaRPr lang="en-US" altLang="ja-JP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17E5-23CF-46D0-93C9-0C49668195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11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1189-AFA3-4104-A754-54E128B2F1CA}" type="datetime1">
              <a:rPr lang="it-IT" smtClean="0"/>
              <a:pPr>
                <a:defRPr/>
              </a:pPr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E388-457D-41F1-8F11-183C5DE40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68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55989-5609-4C3B-A9ED-4C7615BA9440}" type="datetime1">
              <a:rPr lang="it-IT" altLang="ja-JP" smtClean="0"/>
              <a:pPr/>
              <a:t>10/03/2016</a:t>
            </a:fld>
            <a:endParaRPr lang="en-US" altLang="ja-JP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EE63-2DB2-416D-ADA3-2307FB2064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5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FAA2A6-7AA5-4E02-9344-16FA75D56FB9}" type="datetime1">
              <a:rPr lang="it-IT" altLang="ja-JP" smtClean="0"/>
              <a:pPr/>
              <a:t>10/03/2016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DC09-3EE9-4E01-B998-406A55AC1CAE}" type="datetime1">
              <a:rPr lang="it-IT" smtClean="0"/>
              <a:pPr>
                <a:defRPr/>
              </a:pPr>
              <a:t>10/03/2016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7042-0A3B-4DEB-BFE4-6D5A5BF050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81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F1F4E-800D-4F0A-81B5-04A3A56042B2}" type="datetime1">
              <a:rPr lang="it-IT" altLang="ja-JP" smtClean="0"/>
              <a:pPr/>
              <a:t>10/03/2016</a:t>
            </a:fld>
            <a:endParaRPr lang="en-US" altLang="ja-JP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EE63-2DB2-416D-ADA3-2307FB2064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5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3B391-B502-4DB4-80E5-8B25F6A502D1}" type="datetime1">
              <a:rPr lang="it-IT" altLang="ja-JP" smtClean="0"/>
              <a:pPr/>
              <a:t>10/03/2016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96A75-6174-423E-AE7F-0D71CD789CFA}" type="datetime1">
              <a:rPr lang="it-IT" altLang="ja-JP" smtClean="0"/>
              <a:pPr/>
              <a:t>10/03/2016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FF55-D921-4A27-9631-B093AC4A692B}" type="datetime1">
              <a:rPr lang="it-IT" smtClean="0"/>
              <a:pPr>
                <a:defRPr/>
              </a:pPr>
              <a:t>10/03/2016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64A2-F09B-4212-B5BA-01DE63A86E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23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37B73-833E-4CCC-B3F9-9EDE5CABCA2F}" type="datetime1">
              <a:rPr lang="it-IT" altLang="ja-JP" smtClean="0"/>
              <a:pPr/>
              <a:t>10/03/2016</a:t>
            </a:fld>
            <a:endParaRPr lang="en-US" altLang="ja-JP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EE63-2DB2-416D-ADA3-2307FB2064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5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86FE0-8394-46BD-BE81-F9182B76EF94}" type="datetime1">
              <a:rPr lang="it-IT" altLang="ja-JP" smtClean="0"/>
              <a:pPr/>
              <a:t>10/03/2016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36C30D-A3CC-4FAE-8A21-78ADEB370062}" type="datetime1">
              <a:rPr lang="it-IT" altLang="ja-JP" smtClean="0"/>
              <a:pPr/>
              <a:t>10/03/2016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B523-B00F-4304-B9E9-3688C428BFB3}" type="datetime1">
              <a:rPr lang="it-IT" smtClean="0"/>
              <a:pPr>
                <a:defRPr/>
              </a:pPr>
              <a:t>10/03/2016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E7560-483F-448C-A5E7-CA2E99CA65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7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fld id="{387DB881-3299-49C7-9D9C-CAD6361D7F1E}" type="datetime1">
              <a:rPr lang="it-IT" altLang="ja-JP" smtClean="0"/>
              <a:pPr/>
              <a:t>10/03/2016</a:t>
            </a:fld>
            <a:endParaRPr lang="en-US" altLang="ja-JP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0E00F07-CE23-4C84-A505-2AD2C77C27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B457AA8-10DC-49AE-9EA0-F7B0AFA170FB}" type="datetime1">
              <a:rPr lang="it-IT" smtClean="0"/>
              <a:pPr>
                <a:defRPr/>
              </a:pPr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5318C75-A08C-4BE1-9F1B-161639BD72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8" r:id="rId2"/>
    <p:sldLayoutId id="2147483969" r:id="rId3"/>
    <p:sldLayoutId id="2147483970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EFC0233-2064-4F2F-968F-9436BAC2AB87}" type="datetime1">
              <a:rPr lang="it-IT" smtClean="0"/>
              <a:pPr>
                <a:defRPr/>
              </a:pPr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A51F605-1EA7-4A02-8E7F-96DBB4503C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71" r:id="rId3"/>
    <p:sldLayoutId id="214748397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98E0442-CE11-4881-A547-8749B4FCC8B5}" type="datetime1">
              <a:rPr lang="it-IT" smtClean="0"/>
              <a:pPr>
                <a:defRPr/>
              </a:pPr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8112A93-FE5E-4496-9808-29025B5D50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483768" y="-27384"/>
            <a:ext cx="8229600" cy="1143000"/>
          </a:xfrm>
        </p:spPr>
        <p:txBody>
          <a:bodyPr/>
          <a:lstStyle/>
          <a:p>
            <a:r>
              <a:rPr kumimoji="1" lang="it-IT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50" charset="-128"/>
                <a:cs typeface="+mn-cs"/>
              </a:rPr>
              <a:t>Who</a:t>
            </a:r>
            <a:r>
              <a:rPr kumimoji="1" lang="it-IT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50" charset="-128"/>
                <a:cs typeface="+mn-cs"/>
              </a:rPr>
              <a:t> </a:t>
            </a:r>
            <a:r>
              <a:rPr kumimoji="1" lang="it-IT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50" charset="-128"/>
                <a:cs typeface="+mn-cs"/>
              </a:rPr>
              <a:t>we</a:t>
            </a:r>
            <a:r>
              <a:rPr kumimoji="1" lang="it-IT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50" charset="-128"/>
                <a:cs typeface="+mn-cs"/>
              </a:rPr>
              <a:t> are</a:t>
            </a:r>
            <a:endParaRPr kumimoji="1" lang="it-IT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50" charset="-128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AEE63-2DB2-416D-ADA3-2307FB206402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50032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1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EE388-457D-41F1-8F11-183C5DE4043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10559"/>
            <a:ext cx="6408712" cy="413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53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EE388-457D-41F1-8F11-183C5DE4043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r="4182"/>
          <a:stretch/>
        </p:blipFill>
        <p:spPr bwMode="auto">
          <a:xfrm>
            <a:off x="2051721" y="1700433"/>
            <a:ext cx="5328592" cy="43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6"/>
          <p:cNvSpPr txBox="1">
            <a:spLocks noGrp="1"/>
          </p:cNvSpPr>
          <p:nvPr>
            <p:ph type="title"/>
          </p:nvPr>
        </p:nvSpPr>
        <p:spPr>
          <a:xfrm>
            <a:off x="662880" y="18441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Migh</a:t>
            </a:r>
            <a:r>
              <a:rPr lang="it-IT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it-IT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be</a:t>
            </a:r>
            <a:endParaRPr lang="it-IT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endParaRPr lang="it-IT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65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39888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GB" alt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“</a:t>
            </a:r>
            <a:r>
              <a:rPr lang="en-GB" alt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A”: </a:t>
            </a:r>
          </a:p>
          <a:p>
            <a:pPr>
              <a:defRPr/>
            </a:pPr>
            <a:endParaRPr lang="en-GB" altLang="en-US" sz="2400" b="1" i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GB" alt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GB" alt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GB" alt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GB" alt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GB" alt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GB" alt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GB" alt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7665" y="383758"/>
            <a:ext cx="8386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Q”: </a:t>
            </a:r>
            <a:r>
              <a:rPr lang="en-GB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What </a:t>
            </a:r>
            <a:r>
              <a:rPr lang="en-GB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does  </a:t>
            </a:r>
            <a:r>
              <a:rPr lang="en-GB" alt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SUSTAINABility</a:t>
            </a:r>
            <a:r>
              <a:rPr lang="en-GB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 is ?</a:t>
            </a:r>
            <a:endParaRPr lang="en-GB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7588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714500"/>
            <a:ext cx="6657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17665" y="383758"/>
            <a:ext cx="8386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Population increase</a:t>
            </a:r>
            <a:endParaRPr lang="en-GB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442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3694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524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17665" y="168315"/>
            <a:ext cx="83867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Less biodiversity, </a:t>
            </a:r>
          </a:p>
          <a:p>
            <a:pPr algn="r"/>
            <a:r>
              <a:rPr lang="en-GB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more pollution, climatic change</a:t>
            </a:r>
            <a:endParaRPr lang="en-GB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6182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213" y="1554162"/>
            <a:ext cx="5233988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520" y="2819400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943" y="1676400"/>
            <a:ext cx="23701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76400"/>
            <a:ext cx="2667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3912" y="4653136"/>
            <a:ext cx="3124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217665" y="383758"/>
            <a:ext cx="8386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altLang="en-US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Nonrewable</a:t>
            </a:r>
            <a:r>
              <a:rPr lang="en-GB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 resources</a:t>
            </a:r>
            <a:endParaRPr lang="en-GB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1571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EE388-457D-41F1-8F11-183C5DE4043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583277"/>
            <a:ext cx="6480720" cy="28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17665" y="383758"/>
            <a:ext cx="8386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Water is </a:t>
            </a:r>
            <a:r>
              <a:rPr lang="en-GB" altLang="en-US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renowable</a:t>
            </a:r>
            <a:r>
              <a:rPr lang="en-GB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/>
              </a:rPr>
              <a:t> limited</a:t>
            </a:r>
            <a:endParaRPr lang="en-GB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0"/>
              <a:cs typeface="ＭＳ Ｐゴシック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581" y="3356992"/>
            <a:ext cx="25146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17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04864"/>
            <a:ext cx="790212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58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EE388-457D-41F1-8F11-183C5DE40436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3505"/>
            <a:ext cx="7772388" cy="394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30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Diapositiva 16&quot;/&gt;&lt;property id=&quot;20307&quot; value=&quot;393&quot;/&gt;&lt;/object&gt;&lt;object type=&quot;3&quot; unique_id=&quot;10012&quot;&gt;&lt;property id=&quot;20148&quot; value=&quot;5&quot;/&gt;&lt;property id=&quot;20300&quot; value=&quot;Diapositiva 17&quot;/&gt;&lt;property id=&quot;20307&quot; value=&quot;360&quot;/&gt;&lt;/object&gt;&lt;object type=&quot;3&quot; unique_id=&quot;10013&quot;&gt;&lt;property id=&quot;20148&quot; value=&quot;5&quot;/&gt;&lt;property id=&quot;20300&quot; value=&quot;Diapositiva 21&quot;/&gt;&lt;property id=&quot;20307&quot; value=&quot;337&quot;/&gt;&lt;/object&gt;&lt;object type=&quot;3&quot; unique_id=&quot;10014&quot;&gt;&lt;property id=&quot;20148&quot; value=&quot;5&quot;/&gt;&lt;property id=&quot;20300&quot; value=&quot;Diapositiva 20&quot;/&gt;&lt;property id=&quot;20307&quot; value=&quot;332&quot;/&gt;&lt;/object&gt;&lt;object type=&quot;3&quot; unique_id=&quot;10016&quot;&gt;&lt;property id=&quot;20148&quot; value=&quot;5&quot;/&gt;&lt;property id=&quot;20300&quot; value=&quot;Diapositiva 22&quot;/&gt;&lt;property id=&quot;20307&quot; value=&quot;334&quot;/&gt;&lt;/object&gt;&lt;object type=&quot;3&quot; unique_id=&quot;10019&quot;&gt;&lt;property id=&quot;20148&quot; value=&quot;5&quot;/&gt;&lt;property id=&quot;20300&quot; value=&quot;Diapositiva 23&quot;/&gt;&lt;property id=&quot;20307&quot; value=&quot;333&quot;/&gt;&lt;/object&gt;&lt;object type=&quot;3&quot; unique_id=&quot;10020&quot;&gt;&lt;property id=&quot;20148&quot; value=&quot;5&quot;/&gt;&lt;property id=&quot;20300&quot; value=&quot;Diapositiva 24&quot;/&gt;&lt;property id=&quot;20307&quot; value=&quot;363&quot;/&gt;&lt;/object&gt;&lt;object type=&quot;3&quot; unique_id=&quot;10583&quot;&gt;&lt;property id=&quot;20148&quot; value=&quot;5&quot;/&gt;&lt;property id=&quot;20300&quot; value=&quot;Diapositiva 1 - &amp;quot;Health risk assessment for Lead released by e-waste recycling processes, using a multimedia exposure model (2&quot;/&gt;&lt;property id=&quot;20307&quot; value=&quot;401&quot;/&gt;&lt;/object&gt;&lt;object type=&quot;3&quot; unique_id=&quot;10584&quot;&gt;&lt;property id=&quot;20148&quot; value=&quot;5&quot;/&gt;&lt;property id=&quot;20300&quot; value=&quot;Diapositiva 2 - &amp;quot;Summary&amp;quot;&quot;/&gt;&lt;property id=&quot;20307&quot; value=&quot;402&quot;/&gt;&lt;/object&gt;&lt;object type=&quot;3&quot; unique_id=&quot;10585&quot;&gt;&lt;property id=&quot;20148&quot; value=&quot;5&quot;/&gt;&lt;property id=&quot;20300&quot; value=&quot;Diapositiva 3 - &amp;quot;What is E-Waste?&amp;#x0D;&amp;#x0A;&amp;quot;&quot;/&gt;&lt;property id=&quot;20307&quot; value=&quot;403&quot;/&gt;&lt;/object&gt;&lt;object type=&quot;3&quot; unique_id=&quot;10586&quot;&gt;&lt;property id=&quot;20148&quot; value=&quot;5&quot;/&gt;&lt;property id=&quot;20300&quot; value=&quot;Diapositiva 4&quot;/&gt;&lt;property id=&quot;20307&quot; value=&quot;404&quot;/&gt;&lt;/object&gt;&lt;object type=&quot;3&quot; unique_id=&quot;10587&quot;&gt;&lt;property id=&quot;20148&quot; value=&quot;5&quot;/&gt;&lt;property id=&quot;20300&quot; value=&quot;Diapositiva 5&quot;/&gt;&lt;property id=&quot;20307&quot; value=&quot;405&quot;/&gt;&lt;/object&gt;&lt;object type=&quot;3&quot; unique_id=&quot;10863&quot;&gt;&lt;property id=&quot;20148&quot; value=&quot;5&quot;/&gt;&lt;property id=&quot;20300&quot; value=&quot;Diapositiva 6 - &amp;quot;Why Guiyu Town?&amp;quot;&quot;/&gt;&lt;property id=&quot;20307&quot; value=&quot;407&quot;/&gt;&lt;/object&gt;&lt;object type=&quot;3&quot; unique_id=&quot;10864&quot;&gt;&lt;property id=&quot;20148&quot; value=&quot;5&quot;/&gt;&lt;property id=&quot;20300&quot; value=&quot;Diapositiva 7 - &amp;quot;Typical E-scrapping dismantling operation. Guiyu, China.&amp;quot;&quot;/&gt;&lt;property id=&quot;20307&quot; value=&quot;409&quot;/&gt;&lt;/object&gt;&lt;object type=&quot;3&quot; unique_id=&quot;10865&quot;&gt;&lt;property id=&quot;20148&quot; value=&quot;5&quot;/&gt;&lt;property id=&quot;20300&quot; value=&quot;Diapositiva 9 - &amp;quot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Worker heating aqua regia - a mix of 5% pure nitric acid and 75% pure hydrochloric acid – to di&quot;/&gt;&lt;property id=&quot;20307&quot; value=&quot;411&quot;/&gt;&lt;/object&gt;&lt;object type=&quot;3&quot; unique_id=&quot;10866&quot;&gt;&lt;property id=&quot;20148&quot; value=&quot;5&quot;/&gt;&lt;property id=&quot;20300&quot; value=&quot;Diapositiva 11 - &amp;quot;Imported e-wastes that cannot be recycled pile up along side the many waterways in the Guiyu region. Guiyu, &quot;/&gt;&lt;property id=&quot;20307&quot; value=&quot;412&quot;/&gt;&lt;/object&gt;&lt;object type=&quot;3&quot; unique_id=&quot;10867&quot;&gt;&lt;property id=&quot;20148&quot; value=&quot;5&quot;/&gt;&lt;property id=&quot;20300&quot; value=&quot;Diapositiva 12 - &amp;quot;Burn houses, e-waste “crematoria”, in distance and smoke where computer parts are burned. These e-waste &amp;quot;cre&quot;/&gt;&lt;property id=&quot;20307&quot; value=&quot;413&quot;/&gt;&lt;/object&gt;&lt;object type=&quot;3&quot; unique_id=&quot;10868&quot;&gt;&lt;property id=&quot;20148&quot; value=&quot;5&quot;/&gt;&lt;property id=&quot;20300&quot; value=&quot;Diapositiva 13 - &amp;quot;Why Lead?&amp;quot;&quot;/&gt;&lt;property id=&quot;20307&quot; value=&quot;406&quot;/&gt;&lt;/object&gt;&lt;object type=&quot;3&quot; unique_id=&quot;10994&quot;&gt;&lt;property id=&quot;20148&quot; value=&quot;5&quot;/&gt;&lt;property id=&quot;20300&quot; value=&quot;Diapositiva 14&quot;/&gt;&lt;property id=&quot;20307&quot; value=&quot;414&quot;/&gt;&lt;/object&gt;&lt;object type=&quot;3&quot; unique_id=&quot;11123&quot;&gt;&lt;property id=&quot;20148&quot; value=&quot;5&quot;/&gt;&lt;property id=&quot;20300&quot; value=&quot;Diapositiva 18&quot;/&gt;&lt;property id=&quot;20307&quot; value=&quot;415&quot;/&gt;&lt;/object&gt;&lt;object type=&quot;3&quot; unique_id=&quot;11213&quot;&gt;&lt;property id=&quot;20148&quot; value=&quot;5&quot;/&gt;&lt;property id=&quot;20300&quot; value=&quot;Diapositiva 8 - &amp;quot;Why Guiyu Town?&amp;quot;&quot;/&gt;&lt;property id=&quot;20307&quot; value=&quot;416&quot;/&gt;&lt;/object&gt;&lt;object type=&quot;3&quot; unique_id=&quot;11214&quot;&gt;&lt;property id=&quot;20148&quot; value=&quot;5&quot;/&gt;&lt;property id=&quot;20300&quot; value=&quot;Diapositiva 10 - &amp;quot;Why Guiyu Town?&amp;quot;&quot;/&gt;&lt;property id=&quot;20307&quot; value=&quot;417&quot;/&gt;&lt;/object&gt;&lt;object type=&quot;3&quot; unique_id=&quot;11215&quot;&gt;&lt;property id=&quot;20148&quot; value=&quot;5&quot;/&gt;&lt;property id=&quot;20300&quot; value=&quot;Diapositiva 15&quot;/&gt;&lt;property id=&quot;20307&quot; value=&quot;418&quot;/&gt;&lt;/object&gt;&lt;object type=&quot;3&quot; unique_id=&quot;11397&quot;&gt;&lt;property id=&quot;20148&quot; value=&quot;5&quot;/&gt;&lt;property id=&quot;20300&quot; value=&quot;Diapositiva 19&quot;/&gt;&lt;property id=&quot;20307&quot; value=&quot;419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unica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unicatt</Template>
  <TotalTime>27967</TotalTime>
  <Words>44</Words>
  <Application>Microsoft Office PowerPoint</Application>
  <PresentationFormat>Presentazione su schermo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unicatt</vt:lpstr>
      <vt:lpstr>1_Tema di Office</vt:lpstr>
      <vt:lpstr>2_Tema di Office</vt:lpstr>
      <vt:lpstr>4_Tema di Office</vt:lpstr>
      <vt:lpstr>Who we are</vt:lpstr>
      <vt:lpstr>Might be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Ettore Capri</cp:lastModifiedBy>
  <cp:revision>1696</cp:revision>
  <dcterms:created xsi:type="dcterms:W3CDTF">2009-01-27T12:56:08Z</dcterms:created>
  <dcterms:modified xsi:type="dcterms:W3CDTF">2016-03-10T19:56:46Z</dcterms:modified>
</cp:coreProperties>
</file>