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4" r:id="rId4"/>
    <p:sldId id="257" r:id="rId5"/>
    <p:sldId id="263" r:id="rId6"/>
    <p:sldId id="261" r:id="rId7"/>
    <p:sldId id="278" r:id="rId8"/>
    <p:sldId id="279" r:id="rId9"/>
    <p:sldId id="280" r:id="rId10"/>
    <p:sldId id="281" r:id="rId11"/>
    <p:sldId id="282" r:id="rId12"/>
    <p:sldId id="258" r:id="rId13"/>
    <p:sldId id="264" r:id="rId14"/>
    <p:sldId id="259" r:id="rId15"/>
    <p:sldId id="269" r:id="rId16"/>
    <p:sldId id="275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5E40-C82A-49A1-BA9E-C1ACC2B98B44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DFD0-5584-4472-B6B5-ED739328645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5E40-C82A-49A1-BA9E-C1ACC2B98B44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DFD0-5584-4472-B6B5-ED739328645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5E40-C82A-49A1-BA9E-C1ACC2B98B44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DFD0-5584-4472-B6B5-ED739328645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2600" cy="6858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5E40-C82A-49A1-BA9E-C1ACC2B98B44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DFD0-5584-4472-B6B5-ED739328645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5E40-C82A-49A1-BA9E-C1ACC2B98B44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DFD0-5584-4472-B6B5-ED739328645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5E40-C82A-49A1-BA9E-C1ACC2B98B44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DFD0-5584-4472-B6B5-ED739328645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5E40-C82A-49A1-BA9E-C1ACC2B98B44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DFD0-5584-4472-B6B5-ED739328645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5E40-C82A-49A1-BA9E-C1ACC2B98B44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DFD0-5584-4472-B6B5-ED739328645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5E40-C82A-49A1-BA9E-C1ACC2B98B44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DFD0-5584-4472-B6B5-ED739328645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5E40-C82A-49A1-BA9E-C1ACC2B98B44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DFD0-5584-4472-B6B5-ED739328645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5E40-C82A-49A1-BA9E-C1ACC2B98B44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DFD0-5584-4472-B6B5-ED739328645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93726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E5E40-C82A-49A1-BA9E-C1ACC2B98B44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7DFD0-5584-4472-B6B5-ED739328645E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r1b1YaUns" TargetMode="External"/><Relationship Id="rId2" Type="http://schemas.openxmlformats.org/officeDocument/2006/relationships/hyperlink" Target="https://vimeo.com/12947028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dGz8kJEMk0" TargetMode="External"/><Relationship Id="rId4" Type="http://schemas.openxmlformats.org/officeDocument/2006/relationships/hyperlink" Target="https://www.youtube.com/watch?v=jJamIjeGMy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raresearch.eu/" TargetMode="External"/><Relationship Id="rId2" Type="http://schemas.openxmlformats.org/officeDocument/2006/relationships/hyperlink" Target="mailto:ettore.capri@unicatt.i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2000" y="685800"/>
            <a:ext cx="7696200" cy="54102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C:\Documents and Settings\Halloran\Desktop\Photos for book\Afton Halloran - Rhinocerous Beetle Queensland, Australia - 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742" y="2057400"/>
            <a:ext cx="5435258" cy="3886200"/>
          </a:xfrm>
          <a:prstGeom prst="rect">
            <a:avLst/>
          </a:prstGeom>
          <a:noFill/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434644">
            <a:off x="6656040" y="924427"/>
            <a:ext cx="1291950" cy="122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led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571753">
            <a:off x="6010398" y="1911602"/>
            <a:ext cx="77311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led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616498" y="2679902"/>
            <a:ext cx="502639" cy="47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led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489772">
            <a:off x="7201323" y="3071639"/>
            <a:ext cx="361013" cy="34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led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489772">
            <a:off x="7507327" y="3582789"/>
            <a:ext cx="227111" cy="21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95400" y="44958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Ettore Capri</a:t>
            </a:r>
          </a:p>
          <a:p>
            <a:endParaRPr lang="en-US" i="1" dirty="0" smtClean="0"/>
          </a:p>
          <a:p>
            <a:r>
              <a:rPr lang="en-US" i="1" dirty="0" smtClean="0"/>
              <a:t>www.operaresearch.eu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859360"/>
            <a:ext cx="4800600" cy="323565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Why novel food ?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F:\insects\Insects T drive Afton 13 may 2013\Afton Halloran\insectFP publication fotos\Photos being sent to the designer\Agriprotein - Magm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3330" y="293431"/>
            <a:ext cx="5566745" cy="6564569"/>
          </a:xfrm>
          <a:prstGeom prst="rect">
            <a:avLst/>
          </a:prstGeom>
          <a:noFill/>
        </p:spPr>
      </p:pic>
      <p:pic>
        <p:nvPicPr>
          <p:cNvPr id="2051" name="Picture 3" descr="F:\insects\Insects T drive Afton 13 may 2013\Afton Halloran\insectFP publication fotos\Photos being sent to the designer\Agriprotein - feeding trials with magm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4338" y="1"/>
            <a:ext cx="5399663" cy="4050172"/>
          </a:xfrm>
          <a:prstGeom prst="rect">
            <a:avLst/>
          </a:prstGeom>
          <a:noFill/>
        </p:spPr>
      </p:pic>
      <p:pic>
        <p:nvPicPr>
          <p:cNvPr id="2052" name="Picture 4" descr="F:\insects\Insects T drive Afton 13 may 2013\Afton Halloran\insectFP publication fotos\Photos being sent to the designer\agriprotein - larvae on blood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2873" y="3760259"/>
            <a:ext cx="6008985" cy="3097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481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3710" y="-228600"/>
            <a:ext cx="10789709" cy="7467600"/>
          </a:xfrm>
        </p:spPr>
      </p:pic>
    </p:spTree>
    <p:extLst>
      <p:ext uri="{BB962C8B-B14F-4D97-AF65-F5344CB8AC3E}">
        <p14:creationId xmlns:p14="http://schemas.microsoft.com/office/powerpoint/2010/main" val="41484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609600" y="3276600"/>
            <a:ext cx="8229600" cy="2925763"/>
          </a:xfrm>
          <a:solidFill>
            <a:schemeClr val="tx1"/>
          </a:solidFill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en-US" dirty="0" smtClean="0"/>
              <a:t>No </a:t>
            </a:r>
            <a:r>
              <a:rPr lang="en-US" dirty="0"/>
              <a:t>regulatory frameworks explicitly govern insects as food and feed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/>
              <a:t>Limited supply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/>
              <a:t>Disgust factor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2"/>
                </a:solidFill>
              </a:rPr>
              <a:t>Three reasons why insects, </a:t>
            </a:r>
            <a:r>
              <a:rPr lang="en-US" sz="5400" dirty="0" err="1" smtClean="0">
                <a:solidFill>
                  <a:schemeClr val="accent2"/>
                </a:solidFill>
              </a:rPr>
              <a:t>jellfish</a:t>
            </a:r>
            <a:r>
              <a:rPr lang="en-US" sz="5400" dirty="0" smtClean="0">
                <a:solidFill>
                  <a:schemeClr val="accent2"/>
                </a:solidFill>
              </a:rPr>
              <a:t>, algae are not already on our plates in Europe:</a:t>
            </a:r>
            <a:endParaRPr lang="en-US" sz="5400" dirty="0">
              <a:solidFill>
                <a:schemeClr val="accent2"/>
              </a:solidFill>
            </a:endParaRPr>
          </a:p>
        </p:txBody>
      </p:sp>
      <p:pic>
        <p:nvPicPr>
          <p:cNvPr id="6" name="Picture 4" descr="C:\Documents and Settings\Halloran\Desktop\Photos for book\Afton Halloran - Cookies with 40 percent cricket fl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962400"/>
            <a:ext cx="3596976" cy="256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2000" y="685800"/>
            <a:ext cx="7696200" cy="54102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4000" y="990600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/>
              <a:t> Not explicitly stated within food and feed regulations: not allowed &amp; not forbidden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Few producers for feed and food due to regulatory barriers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Not a part of European food culture</a:t>
            </a:r>
            <a:endParaRPr lang="en-US" sz="2400" dirty="0"/>
          </a:p>
        </p:txBody>
      </p:sp>
      <p:pic>
        <p:nvPicPr>
          <p:cNvPr id="1030" name="Picture 6" descr="https://fbcdn-sphotos-c-a.akamaihd.net/hphotos-ak-ash3/1236597_10100739568605591_93071163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76600"/>
            <a:ext cx="3200400" cy="2286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4" descr="C:\Documents and Settings\Halloran\Desktop\Photos for book\Paul Vantomme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276600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609600" y="2286000"/>
            <a:ext cx="8229600" cy="2925763"/>
          </a:xfrm>
          <a:solidFill>
            <a:schemeClr val="tx1"/>
          </a:solidFill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en-US" dirty="0" smtClean="0"/>
              <a:t>Public </a:t>
            </a:r>
            <a:r>
              <a:rPr lang="en-US" b="1" dirty="0"/>
              <a:t>awareness</a:t>
            </a:r>
            <a:r>
              <a:rPr lang="en-US" dirty="0"/>
              <a:t> raising, networking and information sharing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/>
              <a:t>Knowledge, </a:t>
            </a:r>
            <a:r>
              <a:rPr lang="en-US" b="1" dirty="0"/>
              <a:t>research </a:t>
            </a:r>
            <a:r>
              <a:rPr lang="en-US" dirty="0"/>
              <a:t>&amp; pilot development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/>
              <a:t>Include insects into food and feed</a:t>
            </a:r>
            <a:r>
              <a:rPr lang="en-US" b="1" dirty="0"/>
              <a:t> legislation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Three of the most urgent actions that need to be taken:</a:t>
            </a:r>
          </a:p>
          <a:p>
            <a:pPr algn="ctr"/>
            <a:endParaRPr lang="en-US" sz="4000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C:\Documents and Settings\Halloran\Desktop\Photos for book\Afton Halloran - Leaf insect, New South Wales, Australia - 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724400"/>
            <a:ext cx="2988019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Vantomme\My Documents\insects\Forestry Paper series\insectFP publication fotos\Paul Vantomme own pics\Insetti\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02635" cy="7068734"/>
          </a:xfrm>
          <a:prstGeom prst="rect">
            <a:avLst/>
          </a:prstGeom>
          <a:noFill/>
        </p:spPr>
      </p:pic>
      <p:pic>
        <p:nvPicPr>
          <p:cNvPr id="5123" name="Picture 3" descr="C:\Documents and Settings\Vantomme\My Documents\insects\Forestry Paper series\insectFP publication fotos\Paul Vantomme own pics\Insetti\facilitate logistic facilities_trade and markets_PV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0814" y="0"/>
            <a:ext cx="5233187" cy="3429000"/>
          </a:xfrm>
          <a:prstGeom prst="rect">
            <a:avLst/>
          </a:prstGeom>
          <a:noFill/>
        </p:spPr>
      </p:pic>
      <p:pic>
        <p:nvPicPr>
          <p:cNvPr id="5124" name="Picture 4" descr="C:\Documents and Settings\Vantomme\My Documents\insects\Forestry Paper series\insectFP publication fotos\Paul Vantomme own pics\Insetti\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0094" y="3342592"/>
            <a:ext cx="5227427" cy="3809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87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686800" cy="66294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Let’s see some video: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vimeo.com/129470280</a:t>
            </a:r>
            <a:r>
              <a:rPr lang="en-US" dirty="0" smtClean="0"/>
              <a:t> (edible insects)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www.youtube.com/watch?v=Lxr1b1YaUns</a:t>
            </a:r>
            <a:r>
              <a:rPr lang="en-US" dirty="0" smtClean="0"/>
              <a:t> (edible </a:t>
            </a:r>
            <a:r>
              <a:rPr lang="en-US" dirty="0" err="1" smtClean="0"/>
              <a:t>jellfish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>
              <a:hlinkClick r:id="rId4"/>
            </a:endParaRP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www.youtube.com/watch?v=jJamIjeGMyU</a:t>
            </a:r>
            <a:r>
              <a:rPr lang="en-US" dirty="0"/>
              <a:t> (edible algae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www.youtube.com/watch?v=ldGz8kJEMk0</a:t>
            </a:r>
            <a:r>
              <a:rPr lang="en-US" dirty="0" smtClean="0"/>
              <a:t> (growing algae)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3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Thanks</a:t>
            </a:r>
            <a:r>
              <a:rPr lang="it-IT" dirty="0" smtClean="0"/>
              <a:t> for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attention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hlinkClick r:id="rId2"/>
              </a:rPr>
              <a:t>ettore.capri@unicatt.it</a:t>
            </a:r>
            <a:endParaRPr lang="it-IT" dirty="0" smtClean="0"/>
          </a:p>
          <a:p>
            <a:r>
              <a:rPr lang="it-IT" dirty="0" smtClean="0">
                <a:hlinkClick r:id="rId3"/>
              </a:rPr>
              <a:t>www.operaresearch.eu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45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686800" cy="6629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Context to feed in 2015:</a:t>
            </a:r>
          </a:p>
          <a:p>
            <a:r>
              <a:rPr lang="en-US" dirty="0" smtClean="0"/>
              <a:t>7   billion people</a:t>
            </a:r>
          </a:p>
          <a:p>
            <a:r>
              <a:rPr lang="en-US" dirty="0" smtClean="0"/>
              <a:t>20 billion chickens/ 1,4 b cattle/ 1 b sheep....</a:t>
            </a:r>
          </a:p>
          <a:p>
            <a:r>
              <a:rPr lang="en-US" dirty="0" smtClean="0"/>
              <a:t>75 million tons of fish (aquaculture).......</a:t>
            </a:r>
          </a:p>
          <a:p>
            <a:endParaRPr lang="en-US" dirty="0"/>
          </a:p>
          <a:p>
            <a:r>
              <a:rPr lang="en-US" dirty="0" smtClean="0"/>
              <a:t>38% of world land use is for AGRICULTURE</a:t>
            </a:r>
          </a:p>
          <a:p>
            <a:r>
              <a:rPr lang="en-US" dirty="0" smtClean="0"/>
              <a:t>70% of total agriculture land use is for feeding livestock</a:t>
            </a:r>
          </a:p>
          <a:p>
            <a:r>
              <a:rPr lang="en-US" dirty="0" smtClean="0"/>
              <a:t>70% of total fresh water use is for agriculture</a:t>
            </a:r>
          </a:p>
          <a:p>
            <a:endParaRPr lang="en-US" dirty="0"/>
          </a:p>
          <a:p>
            <a:r>
              <a:rPr lang="en-US" dirty="0" smtClean="0"/>
              <a:t>42 kg of MEAT/ 19 Kg of FISH  (average capita food availability)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4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686800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WHAT TO DO: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 smtClean="0"/>
          </a:p>
          <a:p>
            <a:r>
              <a:rPr lang="en-US" dirty="0" smtClean="0"/>
              <a:t>JELLFISH</a:t>
            </a:r>
          </a:p>
          <a:p>
            <a:endParaRPr lang="en-US" dirty="0" smtClean="0"/>
          </a:p>
          <a:p>
            <a:r>
              <a:rPr lang="en-US" dirty="0" smtClean="0"/>
              <a:t>ALGAE</a:t>
            </a:r>
          </a:p>
          <a:p>
            <a:endParaRPr lang="en-US" dirty="0" smtClean="0"/>
          </a:p>
          <a:p>
            <a:r>
              <a:rPr lang="en-US" dirty="0" smtClean="0"/>
              <a:t>INSECTS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914400" y="2667000"/>
            <a:ext cx="7696200" cy="2468563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pPr lvl="0">
              <a:buFont typeface="Wingdings" pitchFamily="2" charset="2"/>
              <a:buChar char="ü"/>
            </a:pPr>
            <a:r>
              <a:rPr lang="en-US" sz="4000" dirty="0" smtClean="0"/>
              <a:t>Good </a:t>
            </a:r>
            <a:r>
              <a:rPr lang="en-US" sz="4000" dirty="0"/>
              <a:t>for </a:t>
            </a:r>
            <a:r>
              <a:rPr lang="en-US" sz="4000" dirty="0" smtClean="0"/>
              <a:t>your nutrition</a:t>
            </a:r>
            <a:endParaRPr lang="en-US" sz="4000" dirty="0"/>
          </a:p>
          <a:p>
            <a:pPr lvl="0">
              <a:buFont typeface="Wingdings" pitchFamily="2" charset="2"/>
              <a:buChar char="ü"/>
            </a:pPr>
            <a:r>
              <a:rPr lang="en-US" sz="4000" dirty="0"/>
              <a:t>Good for the environment</a:t>
            </a:r>
          </a:p>
          <a:p>
            <a:pPr lvl="0">
              <a:buFont typeface="Wingdings" pitchFamily="2" charset="2"/>
              <a:buChar char="ü"/>
            </a:pPr>
            <a:r>
              <a:rPr lang="en-US" sz="4000" dirty="0"/>
              <a:t>Good for </a:t>
            </a:r>
            <a:r>
              <a:rPr lang="en-US" sz="4000" dirty="0" smtClean="0"/>
              <a:t>local business </a:t>
            </a:r>
            <a:r>
              <a:rPr lang="en-US" sz="4000" dirty="0"/>
              <a:t>opportunities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28600"/>
            <a:ext cx="7696200" cy="1143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5400" dirty="0">
                <a:solidFill>
                  <a:schemeClr val="accent2"/>
                </a:solidFill>
              </a:rPr>
              <a:t>Three reasons </a:t>
            </a:r>
            <a:r>
              <a:rPr lang="en-US" sz="5400" dirty="0" smtClean="0">
                <a:solidFill>
                  <a:schemeClr val="accent2"/>
                </a:solidFill>
              </a:rPr>
              <a:t>for novel food </a:t>
            </a:r>
            <a:r>
              <a:rPr lang="en-US" sz="5400" dirty="0">
                <a:solidFill>
                  <a:schemeClr val="accent2"/>
                </a:solidFill>
              </a:rPr>
              <a:t>as feed and food:</a:t>
            </a:r>
          </a:p>
        </p:txBody>
      </p:sp>
      <p:pic>
        <p:nvPicPr>
          <p:cNvPr id="7174" name="Picture 6" descr="http://us.cdn4.123rf.com/168nwm/androfroll/androfroll1010/androfroll101000010/8098574-locust-in-black-background-insect-mac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972050"/>
            <a:ext cx="25146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28600" y="152400"/>
            <a:ext cx="5029200" cy="2819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4800600" cy="1828800"/>
          </a:xfrm>
        </p:spPr>
        <p:txBody>
          <a:bodyPr>
            <a:normAutofit fontScale="77500" lnSpcReduction="20000"/>
          </a:bodyPr>
          <a:lstStyle/>
          <a:p>
            <a:pPr lvl="1">
              <a:buNone/>
            </a:pPr>
            <a:r>
              <a:rPr lang="en-US" sz="2900" b="1" dirty="0" smtClean="0">
                <a:solidFill>
                  <a:schemeClr val="accent2"/>
                </a:solidFill>
              </a:rPr>
              <a:t>Nutrition:</a:t>
            </a:r>
          </a:p>
          <a:p>
            <a:pPr lvl="1">
              <a:buFont typeface="Wingdings" pitchFamily="2" charset="2"/>
              <a:buChar char="ü"/>
            </a:pPr>
            <a:r>
              <a:rPr lang="en-US" sz="2900" b="1" dirty="0" smtClean="0">
                <a:solidFill>
                  <a:schemeClr val="tx1"/>
                </a:solidFill>
              </a:rPr>
              <a:t>Protein content </a:t>
            </a:r>
            <a:r>
              <a:rPr lang="en-US" sz="2900" b="1" dirty="0">
                <a:solidFill>
                  <a:schemeClr val="tx1"/>
                </a:solidFill>
              </a:rPr>
              <a:t>c</a:t>
            </a:r>
            <a:r>
              <a:rPr lang="en-US" sz="2900" b="1" dirty="0" smtClean="0">
                <a:solidFill>
                  <a:schemeClr val="tx1"/>
                </a:solidFill>
              </a:rPr>
              <a:t>omparable to meat and fish</a:t>
            </a:r>
          </a:p>
          <a:p>
            <a:pPr lvl="1">
              <a:buFont typeface="Wingdings" pitchFamily="2" charset="2"/>
              <a:buChar char="ü"/>
            </a:pPr>
            <a:r>
              <a:rPr lang="en-US" sz="2900" b="1" dirty="0" smtClean="0">
                <a:solidFill>
                  <a:schemeClr val="tx1"/>
                </a:solidFill>
              </a:rPr>
              <a:t>High in good fatty acids</a:t>
            </a:r>
          </a:p>
          <a:p>
            <a:pPr lvl="1">
              <a:buFont typeface="Wingdings" pitchFamily="2" charset="2"/>
              <a:buChar char="ü"/>
            </a:pPr>
            <a:r>
              <a:rPr lang="en-US" sz="2900" b="1" dirty="0" smtClean="0">
                <a:solidFill>
                  <a:schemeClr val="tx1"/>
                </a:solidFill>
              </a:rPr>
              <a:t>Rich in micronutrients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10993320">
            <a:off x="4878547" y="2020394"/>
            <a:ext cx="4187507" cy="2891408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2514600"/>
            <a:ext cx="3581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en-US" sz="2200" b="1" dirty="0" smtClean="0">
                <a:solidFill>
                  <a:schemeClr val="accent2"/>
                </a:solidFill>
              </a:rPr>
              <a:t>Environment: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b="1" dirty="0" smtClean="0"/>
              <a:t> Require less water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b="1" dirty="0"/>
              <a:t> </a:t>
            </a:r>
            <a:r>
              <a:rPr lang="en-US" sz="2200" b="1" dirty="0" smtClean="0"/>
              <a:t>Emit fewer greenhouse gasses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b="1" dirty="0" smtClean="0"/>
              <a:t>Efficient feed conversion rates</a:t>
            </a:r>
          </a:p>
          <a:p>
            <a:pPr lvl="1"/>
            <a:endParaRPr lang="en-US" sz="2000" b="1" dirty="0" smtClean="0"/>
          </a:p>
          <a:p>
            <a:pPr lvl="1">
              <a:buFont typeface="Wingdings" pitchFamily="2" charset="2"/>
              <a:buChar char="ü"/>
            </a:pPr>
            <a:endParaRPr lang="en-US" sz="2000" b="1" dirty="0" smtClean="0"/>
          </a:p>
        </p:txBody>
      </p:sp>
      <p:sp>
        <p:nvSpPr>
          <p:cNvPr id="7" name="Cloud 6"/>
          <p:cNvSpPr/>
          <p:nvPr/>
        </p:nvSpPr>
        <p:spPr>
          <a:xfrm rot="15739279">
            <a:off x="2058445" y="3108488"/>
            <a:ext cx="2253113" cy="4451242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4495800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2"/>
                </a:solidFill>
              </a:rPr>
              <a:t>Business:</a:t>
            </a:r>
          </a:p>
          <a:p>
            <a:pPr>
              <a:buFont typeface="Wingdings" pitchFamily="2" charset="2"/>
              <a:buChar char="ü"/>
            </a:pPr>
            <a:r>
              <a:rPr lang="en-US" sz="2200" b="1" dirty="0" smtClean="0"/>
              <a:t> Rapidly growing industry</a:t>
            </a:r>
          </a:p>
          <a:p>
            <a:pPr>
              <a:buFont typeface="Wingdings" pitchFamily="2" charset="2"/>
              <a:buChar char="ü"/>
            </a:pPr>
            <a:r>
              <a:rPr lang="en-US" sz="2200" b="1" dirty="0"/>
              <a:t> </a:t>
            </a:r>
            <a:r>
              <a:rPr lang="en-US" sz="2200" b="1" dirty="0" smtClean="0"/>
              <a:t>Entrepreneurship </a:t>
            </a:r>
          </a:p>
          <a:p>
            <a:pPr>
              <a:buFont typeface="Wingdings" pitchFamily="2" charset="2"/>
              <a:buChar char="ü"/>
            </a:pPr>
            <a:r>
              <a:rPr lang="en-US" sz="2200" b="1" dirty="0"/>
              <a:t> </a:t>
            </a:r>
            <a:r>
              <a:rPr lang="en-US" sz="2200" b="1" dirty="0" smtClean="0"/>
              <a:t>local Socio-economic benefits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Halloran\Desktop\Photos for book\Arnold - selected photos\Thomas Calame - Saep Laai Laai! 2010 - 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48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Documents and Settings\Vantomme\My Documents\insects\Forestry Paper series\insectFP publication fotos\Paul Vantomme own pics\DSC09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9269"/>
            <a:ext cx="3527257" cy="4703504"/>
          </a:xfrm>
          <a:prstGeom prst="rect">
            <a:avLst/>
          </a:prstGeom>
          <a:noFill/>
        </p:spPr>
      </p:pic>
      <p:pic>
        <p:nvPicPr>
          <p:cNvPr id="4099" name="Picture 3" descr="C:\Documents and Settings\Vantomme\My Documents\insects\Forestry Paper series\insectFP publication fotos\Paul Vantomme own pics\DSC093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0080" y="0"/>
            <a:ext cx="2653920" cy="3539892"/>
          </a:xfrm>
          <a:prstGeom prst="rect">
            <a:avLst/>
          </a:prstGeom>
          <a:noFill/>
        </p:spPr>
      </p:pic>
      <p:pic>
        <p:nvPicPr>
          <p:cNvPr id="4100" name="Picture 4" descr="C:\Documents and Settings\Vantomme\My Documents\insects\Forestry Paper series\insectFP publication fotos\Paul Vantomme own pics\DSC093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9697" y="2482190"/>
            <a:ext cx="5964436" cy="4375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31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F:\insects\Forestry Paper series\insectFP publication fotos\Vietnam kweek\P1010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8880" cy="3539892"/>
          </a:xfrm>
          <a:prstGeom prst="rect">
            <a:avLst/>
          </a:prstGeom>
          <a:noFill/>
        </p:spPr>
      </p:pic>
      <p:pic>
        <p:nvPicPr>
          <p:cNvPr id="1027" name="Picture 3" descr="F:\insects\Forestry Paper series\insectFP publication fotos\Vietnam kweek\P1010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9300" y="3318109"/>
            <a:ext cx="4718880" cy="3539892"/>
          </a:xfrm>
          <a:prstGeom prst="rect">
            <a:avLst/>
          </a:prstGeom>
          <a:noFill/>
        </p:spPr>
      </p:pic>
      <p:pic>
        <p:nvPicPr>
          <p:cNvPr id="1028" name="Picture 4" descr="F:\insects\Forestry Paper series\insectFP publication fotos\Vietnam kweek\P10106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5120" y="0"/>
            <a:ext cx="4718880" cy="3539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4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292</Words>
  <Application>Microsoft Office PowerPoint</Application>
  <PresentationFormat>Presentazione su schermo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Office Theme</vt:lpstr>
      <vt:lpstr>Why novel food ?</vt:lpstr>
      <vt:lpstr>Presentazione standard di PowerPoint</vt:lpstr>
      <vt:lpstr>Presentazione standard di PowerPoint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Presentazione standard di PowerPoint</vt:lpstr>
      <vt:lpstr> </vt:lpstr>
      <vt:lpstr>Presentazione standard di PowerPoint</vt:lpstr>
      <vt:lpstr>Presentazione standard di PowerPoint</vt:lpstr>
      <vt:lpstr>Thanks for your attention</vt:lpstr>
    </vt:vector>
  </TitlesOfParts>
  <Company>FAO of the 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Afton Halloran (FOE)</dc:creator>
  <cp:lastModifiedBy>Ettore Capri</cp:lastModifiedBy>
  <cp:revision>35</cp:revision>
  <dcterms:created xsi:type="dcterms:W3CDTF">2013-10-14T08:34:47Z</dcterms:created>
  <dcterms:modified xsi:type="dcterms:W3CDTF">2016-03-10T20:09:29Z</dcterms:modified>
</cp:coreProperties>
</file>