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Comfortaa" panose="020B0604020202020204" charset="0"/>
      <p:regular r:id="rId9"/>
      <p:bold r:id="rId10"/>
    </p:embeddedFont>
    <p:embeddedFont>
      <p:font typeface="Pacifico" panose="020B0604020202020204" charset="0"/>
      <p:regular r:id="rId11"/>
    </p:embeddedFont>
    <p:embeddedFont>
      <p:font typeface="Raleway" pitchFamily="2" charset="0"/>
      <p:regular r:id="rId12"/>
      <p:bold r:id="rId13"/>
      <p:italic r:id="rId14"/>
      <p:boldItalic r:id="rId15"/>
    </p:embeddedFont>
    <p:embeddedFont>
      <p:font typeface="Source Sans Pro" panose="020B0503030403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ableStyles" Target="tableStyle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d264c58c0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d264c58c0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d264c58c06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d264c58c0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264c58c06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264c58c0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d264c58c06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d264c58c0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264c58c06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264c58c0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eutschland.de/es/topic/saber/universidad-y-investigac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hyperlink" Target="https://www.deutschland.de/es/topic/economia/navegacion-aeroespacial-innovaciones-de-alemani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s://www.deutschland.de/es/topic/economia/patentes-que-tan-innovadora-es-alemani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dwih-netzwerk.de/en/"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11708" y="1545450"/>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es" sz="4980">
                <a:latin typeface="Comfortaa"/>
                <a:ea typeface="Comfortaa"/>
                <a:cs typeface="Comfortaa"/>
                <a:sym typeface="Comfortaa"/>
              </a:rPr>
              <a:t>CAPACIDAD</a:t>
            </a:r>
            <a:endParaRPr sz="4980">
              <a:latin typeface="Comfortaa"/>
              <a:ea typeface="Comfortaa"/>
              <a:cs typeface="Comfortaa"/>
              <a:sym typeface="Comfortaa"/>
            </a:endParaRPr>
          </a:p>
          <a:p>
            <a:pPr marL="0" lvl="0" indent="0" algn="l" rtl="0">
              <a:spcBef>
                <a:spcPts val="0"/>
              </a:spcBef>
              <a:spcAft>
                <a:spcPts val="0"/>
              </a:spcAft>
              <a:buSzPts val="990"/>
              <a:buNone/>
            </a:pPr>
            <a:r>
              <a:rPr lang="es" sz="4980">
                <a:latin typeface="Comfortaa"/>
                <a:ea typeface="Comfortaa"/>
                <a:cs typeface="Comfortaa"/>
                <a:sym typeface="Comfortaa"/>
              </a:rPr>
              <a:t>TECNOLÓGICA</a:t>
            </a:r>
            <a:endParaRPr sz="4980">
              <a:latin typeface="Comfortaa"/>
              <a:ea typeface="Comfortaa"/>
              <a:cs typeface="Comfortaa"/>
              <a:sym typeface="Comfortaa"/>
            </a:endParaRPr>
          </a:p>
          <a:p>
            <a:pPr marL="0" lvl="0" indent="0" algn="l" rtl="0">
              <a:spcBef>
                <a:spcPts val="0"/>
              </a:spcBef>
              <a:spcAft>
                <a:spcPts val="0"/>
              </a:spcAft>
              <a:buSzPts val="990"/>
              <a:buNone/>
            </a:pPr>
            <a:r>
              <a:rPr lang="es" sz="4980">
                <a:latin typeface="Comfortaa"/>
                <a:ea typeface="Comfortaa"/>
                <a:cs typeface="Comfortaa"/>
                <a:sym typeface="Comfortaa"/>
              </a:rPr>
              <a:t>ALEMANA</a:t>
            </a:r>
            <a:endParaRPr sz="4980">
              <a:latin typeface="Comfortaa"/>
              <a:ea typeface="Comfortaa"/>
              <a:cs typeface="Comfortaa"/>
              <a:sym typeface="Comfortaa"/>
            </a:endParaRPr>
          </a:p>
        </p:txBody>
      </p:sp>
      <p:sp>
        <p:nvSpPr>
          <p:cNvPr id="59" name="Google Shape;59;p13"/>
          <p:cNvSpPr txBox="1"/>
          <p:nvPr/>
        </p:nvSpPr>
        <p:spPr>
          <a:xfrm>
            <a:off x="5794400" y="3678975"/>
            <a:ext cx="340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latin typeface="Source Sans Pro"/>
                <a:ea typeface="Source Sans Pro"/>
                <a:cs typeface="Source Sans Pro"/>
                <a:sym typeface="Source Sans Pro"/>
              </a:rPr>
              <a:t>Daniel Segurado</a:t>
            </a:r>
            <a:endParaRPr>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lnSpc>
                <a:spcPct val="133000"/>
              </a:lnSpc>
              <a:spcBef>
                <a:spcPts val="0"/>
              </a:spcBef>
              <a:spcAft>
                <a:spcPts val="0"/>
              </a:spcAft>
              <a:buClr>
                <a:schemeClr val="dk2"/>
              </a:buClr>
              <a:buSzPts val="990"/>
              <a:buFont typeface="Arial"/>
              <a:buNone/>
            </a:pPr>
            <a:r>
              <a:rPr lang="es" sz="2020">
                <a:solidFill>
                  <a:srgbClr val="222222"/>
                </a:solidFill>
                <a:latin typeface="Pacifico"/>
                <a:ea typeface="Pacifico"/>
                <a:cs typeface="Pacifico"/>
                <a:sym typeface="Pacifico"/>
              </a:rPr>
              <a:t>Nuevo récord de financiación para investigación y desarrollo</a:t>
            </a:r>
            <a:endParaRPr sz="2020">
              <a:solidFill>
                <a:srgbClr val="222222"/>
              </a:solidFill>
              <a:latin typeface="Pacifico"/>
              <a:ea typeface="Pacifico"/>
              <a:cs typeface="Pacifico"/>
              <a:sym typeface="Pacifico"/>
            </a:endParaRPr>
          </a:p>
          <a:p>
            <a:pPr marL="0" lvl="0" indent="0" algn="l" rtl="0">
              <a:spcBef>
                <a:spcPts val="0"/>
              </a:spcBef>
              <a:spcAft>
                <a:spcPts val="0"/>
              </a:spcAft>
              <a:buSzPts val="990"/>
              <a:buNone/>
            </a:pPr>
            <a:endParaRPr sz="2700"/>
          </a:p>
        </p:txBody>
      </p:sp>
      <p:sp>
        <p:nvSpPr>
          <p:cNvPr id="65" name="Google Shape;6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5000"/>
              </a:lnSpc>
              <a:spcBef>
                <a:spcPts val="0"/>
              </a:spcBef>
              <a:spcAft>
                <a:spcPts val="0"/>
              </a:spcAft>
              <a:buClr>
                <a:schemeClr val="dk1"/>
              </a:buClr>
              <a:buSzPts val="1100"/>
              <a:buFont typeface="Arial"/>
              <a:buNone/>
            </a:pPr>
            <a:r>
              <a:rPr lang="es" sz="1650">
                <a:solidFill>
                  <a:srgbClr val="222222"/>
                </a:solidFill>
              </a:rPr>
              <a:t>En 2016, el Gobierno alemán, la industria y la ciencia alemanas gastaron una suma récord de 92.200 millones de euros en investigación y desarrollo, lo que equivale al 2,94 por ciento del producto interior bruto (PIB) de Alemania. En comparación, los 28 países de la Unión Europea gastaron según los últimos datos una media del 2,03 por ciento de su PIB en </a:t>
            </a:r>
            <a:r>
              <a:rPr lang="es" sz="1650">
                <a:solidFill>
                  <a:srgbClr val="222222"/>
                </a:solidFill>
                <a:uFill>
                  <a:noFill/>
                </a:uFill>
                <a:hlinkClick r:id="rId3">
                  <a:extLst>
                    <a:ext uri="{A12FA001-AC4F-418D-AE19-62706E023703}">
                      <ahyp:hlinkClr xmlns:ahyp="http://schemas.microsoft.com/office/drawing/2018/hyperlinkcolor" val="tx"/>
                    </a:ext>
                  </a:extLst>
                </a:hlinkClick>
              </a:rPr>
              <a:t>investigación</a:t>
            </a:r>
            <a:r>
              <a:rPr lang="es" sz="1650">
                <a:solidFill>
                  <a:srgbClr val="222222"/>
                </a:solidFill>
              </a:rPr>
              <a:t> y desarrollo. Alemania tiene previsto invertir anualmente el 3,5 por ciento del PIB en investigación y desarrollo hasta 2025.</a:t>
            </a:r>
            <a:endParaRPr sz="1650">
              <a:solidFill>
                <a:srgbClr val="222222"/>
              </a:solidFill>
            </a:endParaRPr>
          </a:p>
          <a:p>
            <a:pPr marL="0" lvl="0" indent="0" algn="l" rtl="0">
              <a:spcBef>
                <a:spcPts val="0"/>
              </a:spcBef>
              <a:spcAft>
                <a:spcPts val="1200"/>
              </a:spcAft>
              <a:buNone/>
            </a:pPr>
            <a:endParaRPr/>
          </a:p>
        </p:txBody>
      </p:sp>
      <p:pic>
        <p:nvPicPr>
          <p:cNvPr id="66" name="Google Shape;66;p14" descr="Alemania en la encrucijada geopolítica - Escuela de Inteligencia Económica  y Relaciones Internacionales de la UAM (La_SEI)"/>
          <p:cNvPicPr preferRelativeResize="0"/>
          <p:nvPr/>
        </p:nvPicPr>
        <p:blipFill>
          <a:blip r:embed="rId4">
            <a:alphaModFix/>
          </a:blip>
          <a:stretch>
            <a:fillRect/>
          </a:stretch>
        </p:blipFill>
        <p:spPr>
          <a:xfrm>
            <a:off x="4809700" y="3289850"/>
            <a:ext cx="1506449" cy="13513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lnSpc>
                <a:spcPct val="133000"/>
              </a:lnSpc>
              <a:spcBef>
                <a:spcPts val="0"/>
              </a:spcBef>
              <a:spcAft>
                <a:spcPts val="0"/>
              </a:spcAft>
              <a:buClr>
                <a:schemeClr val="dk2"/>
              </a:buClr>
              <a:buSzPts val="990"/>
              <a:buFont typeface="Arial"/>
              <a:buNone/>
            </a:pPr>
            <a:r>
              <a:rPr lang="es" sz="2020">
                <a:solidFill>
                  <a:srgbClr val="222222"/>
                </a:solidFill>
                <a:latin typeface="Pacifico"/>
                <a:ea typeface="Pacifico"/>
                <a:cs typeface="Pacifico"/>
                <a:sym typeface="Pacifico"/>
              </a:rPr>
              <a:t>Temas con futuro</a:t>
            </a:r>
            <a:endParaRPr sz="2020">
              <a:solidFill>
                <a:srgbClr val="222222"/>
              </a:solidFill>
              <a:latin typeface="Pacifico"/>
              <a:ea typeface="Pacifico"/>
              <a:cs typeface="Pacifico"/>
              <a:sym typeface="Pacifico"/>
            </a:endParaRPr>
          </a:p>
          <a:p>
            <a:pPr marL="0" lvl="0" indent="0" algn="l" rtl="0">
              <a:spcBef>
                <a:spcPts val="0"/>
              </a:spcBef>
              <a:spcAft>
                <a:spcPts val="0"/>
              </a:spcAft>
              <a:buSzPts val="990"/>
              <a:buNone/>
            </a:pPr>
            <a:endParaRPr sz="1620">
              <a:solidFill>
                <a:srgbClr val="222222"/>
              </a:solidFill>
              <a:latin typeface="Source Sans Pro"/>
              <a:ea typeface="Source Sans Pro"/>
              <a:cs typeface="Source Sans Pro"/>
              <a:sym typeface="Source Sans Pro"/>
            </a:endParaRPr>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5000"/>
              </a:lnSpc>
              <a:spcBef>
                <a:spcPts val="0"/>
              </a:spcBef>
              <a:spcAft>
                <a:spcPts val="0"/>
              </a:spcAft>
              <a:buClr>
                <a:schemeClr val="dk1"/>
              </a:buClr>
              <a:buSzPts val="1100"/>
              <a:buFont typeface="Arial"/>
              <a:buNone/>
            </a:pPr>
            <a:r>
              <a:rPr lang="es" sz="1650">
                <a:solidFill>
                  <a:srgbClr val="222222"/>
                </a:solidFill>
              </a:rPr>
              <a:t>En la actualidad, el Gobierno alemán está invirtiendo las sumas más elevadas en las áreas de investigación sanitaria y sector de la salud, </a:t>
            </a:r>
            <a:r>
              <a:rPr lang="es" sz="1650">
                <a:solidFill>
                  <a:srgbClr val="222222"/>
                </a:solidFill>
                <a:uFill>
                  <a:noFill/>
                </a:uFill>
                <a:hlinkClick r:id="rId3">
                  <a:extLst>
                    <a:ext uri="{A12FA001-AC4F-418D-AE19-62706E023703}">
                      <ahyp:hlinkClr xmlns:ahyp="http://schemas.microsoft.com/office/drawing/2018/hyperlinkcolor" val="tx"/>
                    </a:ext>
                  </a:extLst>
                </a:hlinkClick>
              </a:rPr>
              <a:t>industria aeroespacial</a:t>
            </a:r>
            <a:r>
              <a:rPr lang="es" sz="1650">
                <a:solidFill>
                  <a:srgbClr val="222222"/>
                </a:solidFill>
              </a:rPr>
              <a:t>, investigación energética y tecnologías energéticas, así como en grandes equipamientos para la investigación básica.</a:t>
            </a:r>
            <a:endParaRPr sz="1650">
              <a:solidFill>
                <a:srgbClr val="222222"/>
              </a:solidFill>
            </a:endParaRPr>
          </a:p>
          <a:p>
            <a:pPr marL="0" lvl="0" indent="0" algn="l" rtl="0">
              <a:spcBef>
                <a:spcPts val="0"/>
              </a:spcBef>
              <a:spcAft>
                <a:spcPts val="1200"/>
              </a:spcAft>
              <a:buNone/>
            </a:pPr>
            <a:endParaRPr/>
          </a:p>
        </p:txBody>
      </p:sp>
      <p:pic>
        <p:nvPicPr>
          <p:cNvPr id="73" name="Google Shape;73;p15" descr="Arianespace identifica la causa del fallo del cohete Vega y crea una  comisión de investigación – Actualidad Aeroespacial"/>
          <p:cNvPicPr preferRelativeResize="0"/>
          <p:nvPr/>
        </p:nvPicPr>
        <p:blipFill>
          <a:blip r:embed="rId4">
            <a:alphaModFix/>
          </a:blip>
          <a:stretch>
            <a:fillRect/>
          </a:stretch>
        </p:blipFill>
        <p:spPr>
          <a:xfrm>
            <a:off x="2808744" y="2669045"/>
            <a:ext cx="2914999" cy="16397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lnSpc>
                <a:spcPct val="133000"/>
              </a:lnSpc>
              <a:spcBef>
                <a:spcPts val="0"/>
              </a:spcBef>
              <a:spcAft>
                <a:spcPts val="0"/>
              </a:spcAft>
              <a:buClr>
                <a:schemeClr val="dk2"/>
              </a:buClr>
              <a:buSzPts val="990"/>
              <a:buFont typeface="Arial"/>
              <a:buNone/>
            </a:pPr>
            <a:r>
              <a:rPr lang="es" sz="2020">
                <a:solidFill>
                  <a:srgbClr val="222222"/>
                </a:solidFill>
                <a:latin typeface="Pacifico"/>
                <a:ea typeface="Pacifico"/>
                <a:cs typeface="Pacifico"/>
                <a:sym typeface="Pacifico"/>
              </a:rPr>
              <a:t>Economía con visión</a:t>
            </a:r>
            <a:endParaRPr sz="2020">
              <a:solidFill>
                <a:srgbClr val="222222"/>
              </a:solidFill>
              <a:latin typeface="Pacifico"/>
              <a:ea typeface="Pacifico"/>
              <a:cs typeface="Pacifico"/>
              <a:sym typeface="Pacifico"/>
            </a:endParaRPr>
          </a:p>
          <a:p>
            <a:pPr marL="0" lvl="0" indent="0" algn="l" rtl="0">
              <a:spcBef>
                <a:spcPts val="0"/>
              </a:spcBef>
              <a:spcAft>
                <a:spcPts val="0"/>
              </a:spcAft>
              <a:buSzPts val="990"/>
              <a:buNone/>
            </a:pPr>
            <a:endParaRPr sz="1620">
              <a:solidFill>
                <a:srgbClr val="222222"/>
              </a:solidFill>
              <a:latin typeface="Source Sans Pro"/>
              <a:ea typeface="Source Sans Pro"/>
              <a:cs typeface="Source Sans Pro"/>
              <a:sym typeface="Source Sans Pro"/>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5000"/>
              </a:lnSpc>
              <a:spcBef>
                <a:spcPts val="0"/>
              </a:spcBef>
              <a:spcAft>
                <a:spcPts val="0"/>
              </a:spcAft>
              <a:buClr>
                <a:schemeClr val="dk1"/>
              </a:buClr>
              <a:buSzPts val="1100"/>
              <a:buFont typeface="Arial"/>
              <a:buNone/>
            </a:pPr>
            <a:r>
              <a:rPr lang="es" sz="1650">
                <a:solidFill>
                  <a:srgbClr val="222222"/>
                </a:solidFill>
              </a:rPr>
              <a:t>En cuanto a </a:t>
            </a:r>
            <a:r>
              <a:rPr lang="es" sz="1650">
                <a:solidFill>
                  <a:srgbClr val="222222"/>
                </a:solidFill>
                <a:uFill>
                  <a:noFill/>
                </a:uFill>
                <a:hlinkClick r:id="rId3">
                  <a:extLst>
                    <a:ext uri="{A12FA001-AC4F-418D-AE19-62706E023703}">
                      <ahyp:hlinkClr xmlns:ahyp="http://schemas.microsoft.com/office/drawing/2018/hyperlinkcolor" val="tx"/>
                    </a:ext>
                  </a:extLst>
                </a:hlinkClick>
              </a:rPr>
              <a:t>patentes</a:t>
            </a:r>
            <a:r>
              <a:rPr lang="es" sz="1650">
                <a:solidFill>
                  <a:srgbClr val="222222"/>
                </a:solidFill>
              </a:rPr>
              <a:t> relevantes para el mercado mundial por millón de habitantes, Alemania, con 371 en 2015, está situado por delante de Estados Unidos (200) y China (27), aunque por detrás de Suiza (612), Suecia (445) y Japón (387). En 2016, las empresas alemanas invirtieron 158.800 millones de euros en innovación. Más de tres cuartas partes de esta cifra correspondieron a empresas industriales.</a:t>
            </a:r>
            <a:endParaRPr sz="1650">
              <a:solidFill>
                <a:srgbClr val="222222"/>
              </a:solidFill>
            </a:endParaRPr>
          </a:p>
          <a:p>
            <a:pPr marL="0" lvl="0" indent="0" algn="l" rtl="0">
              <a:spcBef>
                <a:spcPts val="0"/>
              </a:spcBef>
              <a:spcAft>
                <a:spcPts val="1200"/>
              </a:spcAft>
              <a:buNone/>
            </a:pPr>
            <a:endParaRPr/>
          </a:p>
        </p:txBody>
      </p:sp>
      <p:pic>
        <p:nvPicPr>
          <p:cNvPr id="80" name="Google Shape;80;p16" descr="Stonks! El famoso meme se cuela en Fortnite Temporada 6 con una skin propia  - HobbyConsolas Juegos"/>
          <p:cNvPicPr preferRelativeResize="0"/>
          <p:nvPr/>
        </p:nvPicPr>
        <p:blipFill>
          <a:blip r:embed="rId4">
            <a:alphaModFix/>
          </a:blip>
          <a:stretch>
            <a:fillRect/>
          </a:stretch>
        </p:blipFill>
        <p:spPr>
          <a:xfrm>
            <a:off x="4787901" y="3212025"/>
            <a:ext cx="2719650" cy="1567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9CB9C"/>
        </a:solidFill>
        <a:effectLst/>
      </p:bgPr>
    </p:bg>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lnSpc>
                <a:spcPct val="133000"/>
              </a:lnSpc>
              <a:spcBef>
                <a:spcPts val="0"/>
              </a:spcBef>
              <a:spcAft>
                <a:spcPts val="0"/>
              </a:spcAft>
              <a:buClr>
                <a:schemeClr val="dk2"/>
              </a:buClr>
              <a:buSzPts val="990"/>
              <a:buFont typeface="Arial"/>
              <a:buNone/>
            </a:pPr>
            <a:r>
              <a:rPr lang="es" sz="2020">
                <a:solidFill>
                  <a:srgbClr val="222222"/>
                </a:solidFill>
                <a:latin typeface="Pacifico"/>
                <a:ea typeface="Pacifico"/>
                <a:cs typeface="Pacifico"/>
                <a:sym typeface="Pacifico"/>
              </a:rPr>
              <a:t>Valor de la ciencia</a:t>
            </a:r>
            <a:endParaRPr sz="2020">
              <a:solidFill>
                <a:srgbClr val="222222"/>
              </a:solidFill>
              <a:latin typeface="Pacifico"/>
              <a:ea typeface="Pacifico"/>
              <a:cs typeface="Pacifico"/>
              <a:sym typeface="Pacifico"/>
            </a:endParaRPr>
          </a:p>
          <a:p>
            <a:pPr marL="0" lvl="0" indent="0" algn="l" rtl="0">
              <a:spcBef>
                <a:spcPts val="0"/>
              </a:spcBef>
              <a:spcAft>
                <a:spcPts val="0"/>
              </a:spcAft>
              <a:buSzPts val="990"/>
              <a:buNone/>
            </a:pPr>
            <a:endParaRPr sz="1620">
              <a:solidFill>
                <a:srgbClr val="222222"/>
              </a:solidFill>
              <a:latin typeface="Source Sans Pro"/>
              <a:ea typeface="Source Sans Pro"/>
              <a:cs typeface="Source Sans Pro"/>
              <a:sym typeface="Source Sans Pro"/>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5000"/>
              </a:lnSpc>
              <a:spcBef>
                <a:spcPts val="0"/>
              </a:spcBef>
              <a:spcAft>
                <a:spcPts val="0"/>
              </a:spcAft>
              <a:buClr>
                <a:schemeClr val="dk1"/>
              </a:buClr>
              <a:buSzPts val="1100"/>
              <a:buFont typeface="Arial"/>
              <a:buNone/>
            </a:pPr>
            <a:r>
              <a:rPr lang="es" sz="1650">
                <a:solidFill>
                  <a:srgbClr val="222222"/>
                </a:solidFill>
              </a:rPr>
              <a:t>El número de publicaciones científicas por millón de habitantes ha aumentado continuamente en Alemania en las últimas dos décadas. En 2016 se publicaron en Alemania 1367 publicaciones por millón de habitantes. De este modo, la intensidad de publicación es mayor que en Estados Unidos o Japón. Sin embargo, los países escandinavos, Austria y Gran Bretaña publican con mayor intensidad que Alemania.</a:t>
            </a:r>
            <a:endParaRPr sz="1650">
              <a:solidFill>
                <a:srgbClr val="222222"/>
              </a:solidFill>
            </a:endParaRPr>
          </a:p>
          <a:p>
            <a:pPr marL="0" lvl="0" indent="0" algn="l" rtl="0">
              <a:spcBef>
                <a:spcPts val="0"/>
              </a:spcBef>
              <a:spcAft>
                <a:spcPts val="1200"/>
              </a:spcAft>
              <a:buNone/>
            </a:pPr>
            <a:endParaRPr/>
          </a:p>
        </p:txBody>
      </p:sp>
      <p:pic>
        <p:nvPicPr>
          <p:cNvPr id="87" name="Google Shape;87;p17" descr="Científicos en la sombra - Rosalind Franklin (1920-1958)"/>
          <p:cNvPicPr preferRelativeResize="0"/>
          <p:nvPr/>
        </p:nvPicPr>
        <p:blipFill>
          <a:blip r:embed="rId3">
            <a:alphaModFix/>
          </a:blip>
          <a:stretch>
            <a:fillRect/>
          </a:stretch>
        </p:blipFill>
        <p:spPr>
          <a:xfrm>
            <a:off x="4308650" y="3021700"/>
            <a:ext cx="3042224" cy="1768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D7E6B"/>
        </a:solid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lnSpc>
                <a:spcPct val="133000"/>
              </a:lnSpc>
              <a:spcBef>
                <a:spcPts val="0"/>
              </a:spcBef>
              <a:spcAft>
                <a:spcPts val="0"/>
              </a:spcAft>
              <a:buClr>
                <a:schemeClr val="dk2"/>
              </a:buClr>
              <a:buSzPts val="990"/>
              <a:buFont typeface="Arial"/>
              <a:buNone/>
            </a:pPr>
            <a:r>
              <a:rPr lang="es" sz="2020">
                <a:solidFill>
                  <a:srgbClr val="222222"/>
                </a:solidFill>
                <a:latin typeface="Pacifico"/>
                <a:ea typeface="Pacifico"/>
                <a:cs typeface="Pacifico"/>
                <a:sym typeface="Pacifico"/>
              </a:rPr>
              <a:t>Fuerte conexión entre política, empresa y ciencia</a:t>
            </a:r>
            <a:endParaRPr sz="2020">
              <a:solidFill>
                <a:srgbClr val="222222"/>
              </a:solidFill>
              <a:latin typeface="Pacifico"/>
              <a:ea typeface="Pacifico"/>
              <a:cs typeface="Pacifico"/>
              <a:sym typeface="Pacifico"/>
            </a:endParaRPr>
          </a:p>
          <a:p>
            <a:pPr marL="0" lvl="0" indent="0" algn="l" rtl="0">
              <a:spcBef>
                <a:spcPts val="0"/>
              </a:spcBef>
              <a:spcAft>
                <a:spcPts val="0"/>
              </a:spcAft>
              <a:buSzPts val="990"/>
              <a:buNone/>
            </a:pPr>
            <a:endParaRPr sz="1620">
              <a:solidFill>
                <a:srgbClr val="222222"/>
              </a:solidFill>
              <a:latin typeface="Source Sans Pro"/>
              <a:ea typeface="Source Sans Pro"/>
              <a:cs typeface="Source Sans Pro"/>
              <a:sym typeface="Source Sans Pro"/>
            </a:endParaRPr>
          </a:p>
        </p:txBody>
      </p:sp>
      <p:sp>
        <p:nvSpPr>
          <p:cNvPr id="93" name="Google Shape;9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5000"/>
              </a:lnSpc>
              <a:spcBef>
                <a:spcPts val="0"/>
              </a:spcBef>
              <a:spcAft>
                <a:spcPts val="0"/>
              </a:spcAft>
              <a:buClr>
                <a:schemeClr val="dk1"/>
              </a:buClr>
              <a:buSzPts val="1100"/>
              <a:buFont typeface="Arial"/>
              <a:buNone/>
            </a:pPr>
            <a:r>
              <a:rPr lang="es" sz="1650">
                <a:solidFill>
                  <a:srgbClr val="222222"/>
                </a:solidFill>
              </a:rPr>
              <a:t>Una extraordinaria red demuestra también la amplia colaboración entre la política, la empresa y la ciencia alemanas: los </a:t>
            </a:r>
            <a:r>
              <a:rPr lang="es" sz="1650">
                <a:solidFill>
                  <a:srgbClr val="222222"/>
                </a:solidFill>
                <a:uFill>
                  <a:noFill/>
                </a:uFill>
                <a:hlinkClick r:id="rId3">
                  <a:extLst>
                    <a:ext uri="{A12FA001-AC4F-418D-AE19-62706E023703}">
                      <ahyp:hlinkClr xmlns:ahyp="http://schemas.microsoft.com/office/drawing/2018/hyperlinkcolor" val="tx"/>
                    </a:ext>
                  </a:extLst>
                </a:hlinkClick>
              </a:rPr>
              <a:t>Centros alemanes de ciencia e innovación</a:t>
            </a:r>
            <a:r>
              <a:rPr lang="es" sz="1650">
                <a:solidFill>
                  <a:srgbClr val="222222"/>
                </a:solidFill>
              </a:rPr>
              <a:t> (DWIH, por sus siglas en alemán) reúnen a los principales actores del ámbito de la innovación alemana en las cinco megalópolis mundiales Nueva York, São Paulo, Moscú, Nueva Delhi y Tokio.</a:t>
            </a:r>
            <a:endParaRPr sz="1650">
              <a:solidFill>
                <a:srgbClr val="222222"/>
              </a:solidFill>
            </a:endParaRPr>
          </a:p>
          <a:p>
            <a:pPr marL="0" lvl="0" indent="0" algn="l" rtl="0">
              <a:spcBef>
                <a:spcPts val="0"/>
              </a:spcBef>
              <a:spcAft>
                <a:spcPts val="1200"/>
              </a:spcAft>
              <a:buNone/>
            </a:pPr>
            <a:endParaRPr/>
          </a:p>
        </p:txBody>
      </p:sp>
      <p:pic>
        <p:nvPicPr>
          <p:cNvPr id="94" name="Google Shape;94;p18" descr="Tecnologías para las conexiones remotas y sus diferencias"/>
          <p:cNvPicPr preferRelativeResize="0"/>
          <p:nvPr/>
        </p:nvPicPr>
        <p:blipFill>
          <a:blip r:embed="rId4">
            <a:alphaModFix/>
          </a:blip>
          <a:stretch>
            <a:fillRect/>
          </a:stretch>
        </p:blipFill>
        <p:spPr>
          <a:xfrm>
            <a:off x="3094812" y="3091669"/>
            <a:ext cx="2954375" cy="1477200"/>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Presentación en pantalla (16:9)</PresentationFormat>
  <Paragraphs>14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Comfortaa</vt:lpstr>
      <vt:lpstr>Source Sans Pro</vt:lpstr>
      <vt:lpstr>Pacifico</vt:lpstr>
      <vt:lpstr>Arial</vt:lpstr>
      <vt:lpstr>Raleway</vt:lpstr>
      <vt:lpstr>Plum</vt:lpstr>
      <vt:lpstr>CAPACIDAD TECNOLÓGICA ALEMANA</vt:lpstr>
      <vt:lpstr>Nuevo récord de financiación para investigación y desarrollo </vt:lpstr>
      <vt:lpstr>Temas con futuro </vt:lpstr>
      <vt:lpstr>Economía con visión </vt:lpstr>
      <vt:lpstr>Valor de la ciencia </vt:lpstr>
      <vt:lpstr>Fuerte conexión entre política, empresa y ciencia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CAPACIDAD TECNOLÓGICA ALEMANA</dc:title>
  <dc:creator>equipo</dc:creator>
  <cp:lastModifiedBy>Jamón con queso</cp:lastModifiedBy>
  <cp:revision>1</cp:revision>
  <dcterms:modified xsi:type="dcterms:W3CDTF">2021-04-15T19:26:50Z</dcterms:modified>
</cp:coreProperties>
</file>