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6" r:id="rId8"/>
    <p:sldId id="265" r:id="rId9"/>
    <p:sldId id="264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A4C621-E828-42AA-9DDB-4CFAD6889503}" v="36" dt="2021-04-08T15:12:20.5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0" autoAdjust="0"/>
    <p:restoredTop sz="94660"/>
  </p:normalViewPr>
  <p:slideViewPr>
    <p:cSldViewPr snapToGrid="0">
      <p:cViewPr>
        <p:scale>
          <a:sx n="66" d="100"/>
          <a:sy n="66" d="100"/>
        </p:scale>
        <p:origin x="51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>
            <a:extLst>
              <a:ext uri="{FF2B5EF4-FFF2-40B4-BE49-F238E27FC236}">
                <a16:creationId xmlns:a16="http://schemas.microsoft.com/office/drawing/2014/main" id="{4D66B099-A095-4D41-B1B0-9854FDDD6B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Контейнер за дата 2">
            <a:extLst>
              <a:ext uri="{FF2B5EF4-FFF2-40B4-BE49-F238E27FC236}">
                <a16:creationId xmlns:a16="http://schemas.microsoft.com/office/drawing/2014/main" id="{5099AFB0-12A1-4D51-AECA-89E380FEF5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691CAC-202E-4D17-B04C-B358308F57BE}" type="datetimeFigureOut">
              <a:rPr lang="es-ES" smtClean="0"/>
              <a:t>13/04/2021</a:t>
            </a:fld>
            <a:endParaRPr lang="es-ES"/>
          </a:p>
        </p:txBody>
      </p:sp>
      <p:sp>
        <p:nvSpPr>
          <p:cNvPr id="4" name="Контейнер за долния колонтитул 3">
            <a:extLst>
              <a:ext uri="{FF2B5EF4-FFF2-40B4-BE49-F238E27FC236}">
                <a16:creationId xmlns:a16="http://schemas.microsoft.com/office/drawing/2014/main" id="{FA11E0C5-E309-49E2-9582-E52F37E9A16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Контейнер за номер на слайда 4">
            <a:extLst>
              <a:ext uri="{FF2B5EF4-FFF2-40B4-BE49-F238E27FC236}">
                <a16:creationId xmlns:a16="http://schemas.microsoft.com/office/drawing/2014/main" id="{0E016710-2A15-4E65-93F2-E667B1304A8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C20E9-66DE-4AD5-B1F9-95261E8190B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5657901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253195-47D8-41C7-9850-F0E3AAD36129}" type="datetimeFigureOut">
              <a:rPr lang="es-ES" smtClean="0"/>
              <a:t>13/04/2021</a:t>
            </a:fld>
            <a:endParaRPr lang="es-ES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s-E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1DC73-C365-43A7-9B7F-9A1D624D053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2678178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5B4FE-A4D1-47E6-89B4-8A6DB0C7B0A1}" type="datetime1">
              <a:rPr lang="es-ES" smtClean="0"/>
              <a:t>13/04/2021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6B659-042D-40EA-AA4B-6C9D7BA29C2F}" type="datetime1">
              <a:rPr lang="es-ES" smtClean="0"/>
              <a:t>13/04/2021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B2103-AB96-4BCA-8A15-6B467B1D02B3}" type="datetime1">
              <a:rPr lang="es-ES" smtClean="0"/>
              <a:t>13/04/2021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83552-72B6-4E0D-989A-E3ACDF5B411E}" type="datetime1">
              <a:rPr lang="es-ES" smtClean="0"/>
              <a:t>13/04/2021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915F-7CDB-4A58-9279-CE3406F04653}" type="datetime1">
              <a:rPr lang="es-ES" smtClean="0"/>
              <a:t>13/04/2021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7B20-634E-4C7E-8604-E2E8064B414E}" type="datetime1">
              <a:rPr lang="es-ES" smtClean="0"/>
              <a:t>13/04/2021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2BCD-EDE8-42D8-9E57-753B85A03D60}" type="datetime1">
              <a:rPr lang="es-ES" smtClean="0"/>
              <a:t>13/04/2021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A4FD3-B3CF-4D1B-BF77-297D6127EC77}" type="datetime1">
              <a:rPr lang="es-ES" smtClean="0"/>
              <a:t>13/04/2021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234A6-D172-4C48-82B6-0027D6CC85C0}" type="datetime1">
              <a:rPr lang="es-ES" smtClean="0"/>
              <a:t>13/04/2021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CECA-C808-4CB6-B8A3-78231704ED23}" type="datetime1">
              <a:rPr lang="es-ES" smtClean="0"/>
              <a:t>13/04/2021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4372-3C7F-4D35-A2FE-93CDE1635417}" type="datetime1">
              <a:rPr lang="es-ES" smtClean="0"/>
              <a:t>13/04/2021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E05DE-9A91-42E8-A630-BDF98A1C02E0}" type="datetime1">
              <a:rPr lang="es-ES" smtClean="0"/>
              <a:t>13/04/2021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microsoft.com/office/2007/relationships/hdphoto" Target="../media/hdphoto1.wdp"/><Relationship Id="rId9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microsoft.com/office/2007/relationships/hdphoto" Target="../media/hdphoto1.wdp"/><Relationship Id="rId9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microsoft.com/office/2007/relationships/hdphoto" Target="../media/hdphoto1.wdp"/><Relationship Id="rId9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microsoft.com/office/2007/relationships/hdphoto" Target="../media/hdphoto1.wdp"/><Relationship Id="rId9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microsoft.com/office/2007/relationships/hdphoto" Target="../media/hdphoto1.wdp"/><Relationship Id="rId9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11" descr="Patrón de fondo&#10;&#10;Descripción generada automáticamente">
            <a:extLst>
              <a:ext uri="{FF2B5EF4-FFF2-40B4-BE49-F238E27FC236}">
                <a16:creationId xmlns:a16="http://schemas.microsoft.com/office/drawing/2014/main" id="{3534C02D-3E28-48D6-B155-4A0E3379F1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40" t="277" r="1623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s-ES" sz="3400">
                <a:latin typeface="Arial Black"/>
                <a:ea typeface="+mj-lt"/>
                <a:cs typeface="+mj-lt"/>
              </a:rPr>
              <a:t>EL AVANCE TECNOLÓGICO EN ESPAÑA</a:t>
            </a:r>
            <a:endParaRPr lang="es-ES" sz="3400">
              <a:latin typeface="Arial Black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s-ES" sz="2000">
                <a:latin typeface="Franklin Gothic Medium"/>
                <a:ea typeface="+mn-lt"/>
                <a:cs typeface="+mn-lt"/>
              </a:rPr>
              <a:t>Sofía Stefanova Ileva 1bach B</a:t>
            </a:r>
            <a:endParaRPr lang="es-ES" sz="2000">
              <a:latin typeface="Franklin Gothic Medium"/>
            </a:endParaRPr>
          </a:p>
          <a:p>
            <a:pPr algn="l"/>
            <a:endParaRPr lang="es-ES" sz="2000">
              <a:cs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8266E49F-CE41-4D0D-90F0-A0ADFE2C10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18"/>
            <a:ext cx="1713297" cy="872224"/>
          </a:xfrm>
          <a:prstGeom prst="rect">
            <a:avLst/>
          </a:prstGeom>
        </p:spPr>
      </p:pic>
      <p:pic>
        <p:nvPicPr>
          <p:cNvPr id="9" name="Картина 8">
            <a:extLst>
              <a:ext uri="{FF2B5EF4-FFF2-40B4-BE49-F238E27FC236}">
                <a16:creationId xmlns:a16="http://schemas.microsoft.com/office/drawing/2014/main" id="{82742125-9FDB-4AD3-885B-64542EC44F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" t="5573" r="2506" b="8535"/>
          <a:stretch/>
        </p:blipFill>
        <p:spPr>
          <a:xfrm>
            <a:off x="2019219" y="418354"/>
            <a:ext cx="1667143" cy="443552"/>
          </a:xfrm>
          <a:prstGeom prst="rect">
            <a:avLst/>
          </a:prstGeom>
        </p:spPr>
      </p:pic>
      <p:pic>
        <p:nvPicPr>
          <p:cNvPr id="11" name="Картина 10">
            <a:extLst>
              <a:ext uri="{FF2B5EF4-FFF2-40B4-BE49-F238E27FC236}">
                <a16:creationId xmlns:a16="http://schemas.microsoft.com/office/drawing/2014/main" id="{49E37677-E121-4BB4-ABF4-BEC0A1EDD0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210" y="547620"/>
            <a:ext cx="1552792" cy="314286"/>
          </a:xfrm>
          <a:prstGeom prst="rect">
            <a:avLst/>
          </a:prstGeom>
        </p:spPr>
      </p:pic>
      <p:pic>
        <p:nvPicPr>
          <p:cNvPr id="15" name="Картина 14">
            <a:extLst>
              <a:ext uri="{FF2B5EF4-FFF2-40B4-BE49-F238E27FC236}">
                <a16:creationId xmlns:a16="http://schemas.microsoft.com/office/drawing/2014/main" id="{469CE5B2-CFBA-4626-8D0B-4F760ABE808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7" r="6738"/>
          <a:stretch/>
        </p:blipFill>
        <p:spPr>
          <a:xfrm>
            <a:off x="10923627" y="0"/>
            <a:ext cx="1268374" cy="9625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Картина 18">
            <a:extLst>
              <a:ext uri="{FF2B5EF4-FFF2-40B4-BE49-F238E27FC236}">
                <a16:creationId xmlns:a16="http://schemas.microsoft.com/office/drawing/2014/main" id="{B3EFE5CF-62E3-4D32-94AF-EF136ABD642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016" y="5862429"/>
            <a:ext cx="2678388" cy="765059"/>
          </a:xfrm>
          <a:prstGeom prst="rect">
            <a:avLst/>
          </a:prstGeom>
        </p:spPr>
      </p:pic>
      <p:pic>
        <p:nvPicPr>
          <p:cNvPr id="21" name="Картина 20">
            <a:extLst>
              <a:ext uri="{FF2B5EF4-FFF2-40B4-BE49-F238E27FC236}">
                <a16:creationId xmlns:a16="http://schemas.microsoft.com/office/drawing/2014/main" id="{604B0089-E608-4C06-95E7-6C3208242A9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598" y="6004839"/>
            <a:ext cx="2563214" cy="6226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06273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3625FA-4C47-44BC-9662-455730CD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0278"/>
            <a:ext cx="10515600" cy="670410"/>
          </a:xfrm>
        </p:spPr>
        <p:txBody>
          <a:bodyPr>
            <a:normAutofit fontScale="90000"/>
          </a:bodyPr>
          <a:lstStyle/>
          <a:p>
            <a:r>
              <a:rPr lang="es-ES" dirty="0">
                <a:latin typeface="Bahnschrift Condensed" panose="020B0502040204020203" pitchFamily="34" charset="0"/>
              </a:rPr>
              <a:t>España…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A26B10-DFD2-4EA1-9B27-6CA61370E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0" i="0" dirty="0">
                <a:solidFill>
                  <a:srgbClr val="222222"/>
                </a:solidFill>
                <a:effectLst/>
                <a:latin typeface="Bahnschrift Condensed" panose="020B0502040204020203" pitchFamily="34" charset="0"/>
              </a:rPr>
              <a:t>se considera un referente internacional en muchos ámbitos gracias a los resultados de la apuesta por la inversión en investigación, desarrollo e innovación. </a:t>
            </a:r>
            <a:r>
              <a:rPr lang="es-ES" dirty="0">
                <a:solidFill>
                  <a:srgbClr val="222222"/>
                </a:solidFill>
                <a:latin typeface="Bahnschrift Condensed" panose="020B0502040204020203" pitchFamily="34" charset="0"/>
              </a:rPr>
              <a:t>A</a:t>
            </a:r>
            <a:r>
              <a:rPr lang="es-ES" b="0" i="0" dirty="0">
                <a:solidFill>
                  <a:srgbClr val="222222"/>
                </a:solidFill>
                <a:effectLst/>
                <a:latin typeface="Bahnschrift Condensed" panose="020B0502040204020203" pitchFamily="34" charset="0"/>
              </a:rPr>
              <a:t>demás ocupa el sexto lugar en la lista de los diez primeros países europeos en materia de desarrollo y negocio tecnológico, por detrás de Reino Unido, Alemania, Francia, Suecia y Suiza. </a:t>
            </a:r>
            <a:endParaRPr lang="es-ES" dirty="0">
              <a:latin typeface="Bahnschrift Condensed" panose="020B0502040204020203" pitchFamily="34" charset="0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1EBF2A73-33F9-4CDF-BF62-E8E077ED9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237" y="3609975"/>
            <a:ext cx="5343525" cy="281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BE74B63E-BC98-48E2-BFC7-43A3AD80B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18"/>
            <a:ext cx="1713297" cy="872224"/>
          </a:xfrm>
          <a:prstGeom prst="rect">
            <a:avLst/>
          </a:prstGeom>
        </p:spPr>
      </p:pic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99F62C3D-C035-49D6-A0AD-3B8B1ED166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" t="5573" r="2506" b="8535"/>
          <a:stretch/>
        </p:blipFill>
        <p:spPr>
          <a:xfrm>
            <a:off x="2019219" y="418354"/>
            <a:ext cx="1667143" cy="443552"/>
          </a:xfrm>
          <a:prstGeom prst="rect">
            <a:avLst/>
          </a:prstGeom>
        </p:spPr>
      </p:pic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9210D285-4CBF-4104-A5AF-31D649C45C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210" y="547620"/>
            <a:ext cx="1552792" cy="314286"/>
          </a:xfrm>
          <a:prstGeom prst="rect">
            <a:avLst/>
          </a:prstGeom>
        </p:spPr>
      </p:pic>
      <p:pic>
        <p:nvPicPr>
          <p:cNvPr id="8" name="Картина 7">
            <a:extLst>
              <a:ext uri="{FF2B5EF4-FFF2-40B4-BE49-F238E27FC236}">
                <a16:creationId xmlns:a16="http://schemas.microsoft.com/office/drawing/2014/main" id="{FF747AEC-1C13-4542-8A9C-3F091B2F1EC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7" r="6738"/>
          <a:stretch/>
        </p:blipFill>
        <p:spPr>
          <a:xfrm>
            <a:off x="10923627" y="0"/>
            <a:ext cx="1268374" cy="9625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Картина 8">
            <a:extLst>
              <a:ext uri="{FF2B5EF4-FFF2-40B4-BE49-F238E27FC236}">
                <a16:creationId xmlns:a16="http://schemas.microsoft.com/office/drawing/2014/main" id="{42675CF6-67BD-47DC-B9EF-6BC4BFB6BDF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016" y="5862429"/>
            <a:ext cx="2678388" cy="765059"/>
          </a:xfrm>
          <a:prstGeom prst="rect">
            <a:avLst/>
          </a:prstGeom>
        </p:spPr>
      </p:pic>
      <p:pic>
        <p:nvPicPr>
          <p:cNvPr id="10" name="Картина 9">
            <a:extLst>
              <a:ext uri="{FF2B5EF4-FFF2-40B4-BE49-F238E27FC236}">
                <a16:creationId xmlns:a16="http://schemas.microsoft.com/office/drawing/2014/main" id="{A0D04A5F-10BF-4530-A18F-34ABCDA9620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598" y="6004839"/>
            <a:ext cx="2563214" cy="6226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970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93062D7-79B4-495D-846B-097A6FED1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8464"/>
            <a:ext cx="10515600" cy="872224"/>
          </a:xfrm>
        </p:spPr>
        <p:txBody>
          <a:bodyPr/>
          <a:lstStyle/>
          <a:p>
            <a:r>
              <a:rPr lang="es-ES" dirty="0">
                <a:latin typeface="Bahnschrift Condensed" panose="020B0502040204020203" pitchFamily="34" charset="0"/>
              </a:rPr>
              <a:t>Robótica médica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ACF28410-61DD-4C52-A650-9603CFC91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>
                <a:latin typeface="Bahnschrift Condensed" panose="020B0502040204020203" pitchFamily="34" charset="0"/>
              </a:rPr>
              <a:t>La ingenieria española destaca especialmente en el ámbito de la robótica médica.</a:t>
            </a:r>
          </a:p>
        </p:txBody>
      </p:sp>
      <p:pic>
        <p:nvPicPr>
          <p:cNvPr id="2050" name="Picture 2" descr="5 Robots para Medicina y Cirugía Robótica ⛑">
            <a:extLst>
              <a:ext uri="{FF2B5EF4-FFF2-40B4-BE49-F238E27FC236}">
                <a16:creationId xmlns:a16="http://schemas.microsoft.com/office/drawing/2014/main" id="{6B246C68-6E9B-4004-907E-F7C966F64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373" y="2522581"/>
            <a:ext cx="6757254" cy="3789319"/>
          </a:xfrm>
          <a:prstGeom prst="rect">
            <a:avLst/>
          </a:prstGeom>
          <a:noFill/>
        </p:spPr>
      </p:pic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0F19D1F2-5248-45E4-85FD-3A8B43E6D5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18"/>
            <a:ext cx="1713297" cy="872224"/>
          </a:xfrm>
          <a:prstGeom prst="rect">
            <a:avLst/>
          </a:prstGeom>
        </p:spPr>
      </p:pic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BC7EB822-DEA7-4E40-B413-5EA7291FA6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" t="5573" r="2506" b="8535"/>
          <a:stretch/>
        </p:blipFill>
        <p:spPr>
          <a:xfrm>
            <a:off x="2019219" y="418354"/>
            <a:ext cx="1667143" cy="443552"/>
          </a:xfrm>
          <a:prstGeom prst="rect">
            <a:avLst/>
          </a:prstGeom>
        </p:spPr>
      </p:pic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7DAF5D30-2D8E-49EF-B37D-7063DD0336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210" y="547620"/>
            <a:ext cx="1552792" cy="314286"/>
          </a:xfrm>
          <a:prstGeom prst="rect">
            <a:avLst/>
          </a:prstGeom>
        </p:spPr>
      </p:pic>
      <p:pic>
        <p:nvPicPr>
          <p:cNvPr id="8" name="Картина 7">
            <a:extLst>
              <a:ext uri="{FF2B5EF4-FFF2-40B4-BE49-F238E27FC236}">
                <a16:creationId xmlns:a16="http://schemas.microsoft.com/office/drawing/2014/main" id="{65E68C06-F581-458D-9FC4-FC094805284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7" r="6738"/>
          <a:stretch/>
        </p:blipFill>
        <p:spPr>
          <a:xfrm>
            <a:off x="10923627" y="0"/>
            <a:ext cx="1268374" cy="9625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Картина 8">
            <a:extLst>
              <a:ext uri="{FF2B5EF4-FFF2-40B4-BE49-F238E27FC236}">
                <a16:creationId xmlns:a16="http://schemas.microsoft.com/office/drawing/2014/main" id="{AA34C69C-E2C9-41D5-AE52-25DCBF71AAC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016" y="5862429"/>
            <a:ext cx="2678388" cy="765059"/>
          </a:xfrm>
          <a:prstGeom prst="rect">
            <a:avLst/>
          </a:prstGeom>
        </p:spPr>
      </p:pic>
      <p:pic>
        <p:nvPicPr>
          <p:cNvPr id="10" name="Картина 9">
            <a:extLst>
              <a:ext uri="{FF2B5EF4-FFF2-40B4-BE49-F238E27FC236}">
                <a16:creationId xmlns:a16="http://schemas.microsoft.com/office/drawing/2014/main" id="{7E7DA057-5D11-454C-B32E-2B8D63ED280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598" y="6004839"/>
            <a:ext cx="2563214" cy="6226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9744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9611B87-A5DF-4F63-9EFD-291A9E534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021" y="1025571"/>
            <a:ext cx="10583779" cy="665117"/>
          </a:xfrm>
        </p:spPr>
        <p:txBody>
          <a:bodyPr>
            <a:normAutofit fontScale="90000"/>
          </a:bodyPr>
          <a:lstStyle/>
          <a:p>
            <a:r>
              <a:rPr lang="es-ES" dirty="0">
                <a:latin typeface="Bahnschrift Condensed" panose="020B0502040204020203" pitchFamily="34" charset="0"/>
              </a:rPr>
              <a:t>Atrofia muscular espinal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065DE502-544C-4627-A257-03452B03C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dirty="0">
                <a:latin typeface="Bahnschrift Condensed" panose="020B0502040204020203" pitchFamily="34" charset="0"/>
              </a:rPr>
              <a:t>Hace unos años el Consejo Superior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dirty="0">
                <a:latin typeface="Bahnschrift Condensed" panose="020B0502040204020203" pitchFamily="34" charset="0"/>
              </a:rPr>
              <a:t>de Investigaciones Científicas (CSIC),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dirty="0">
                <a:latin typeface="Bahnschrift Condensed" panose="020B0502040204020203" pitchFamily="34" charset="0"/>
              </a:rPr>
              <a:t>la empresa Marsi Bionics y los hospitales Ramón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dirty="0">
                <a:latin typeface="Bahnschrift Condensed" panose="020B0502040204020203" pitchFamily="34" charset="0"/>
              </a:rPr>
              <a:t>y Cajal, en Madrid, y San Juan de Dios, en Barcelona,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dirty="0">
                <a:latin typeface="Bahnschrift Condensed" panose="020B0502040204020203" pitchFamily="34" charset="0"/>
              </a:rPr>
              <a:t>habían conseguido construir un exoesqueleto de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dirty="0">
                <a:latin typeface="Bahnschrift Condensed" panose="020B0502040204020203" pitchFamily="34" charset="0"/>
              </a:rPr>
              <a:t>Aluminio y Titanio para mejorar la calidad de vida 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dirty="0">
                <a:latin typeface="Bahnschrift Condensed" panose="020B0502040204020203" pitchFamily="34" charset="0"/>
              </a:rPr>
              <a:t>autonimía de los niños con atrofia muscular espinal.</a:t>
            </a:r>
          </a:p>
        </p:txBody>
      </p:sp>
      <p:pic>
        <p:nvPicPr>
          <p:cNvPr id="3074" name="Picture 2" descr="El exoesqueleto de los auténticos superhéroes">
            <a:extLst>
              <a:ext uri="{FF2B5EF4-FFF2-40B4-BE49-F238E27FC236}">
                <a16:creationId xmlns:a16="http://schemas.microsoft.com/office/drawing/2014/main" id="{6D990372-82D1-4BE2-AE5F-DD992B69D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189" y="1083510"/>
            <a:ext cx="3987114" cy="474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5E296A2A-E116-4BEE-B929-0FCCBA653A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18"/>
            <a:ext cx="1713297" cy="872224"/>
          </a:xfrm>
          <a:prstGeom prst="rect">
            <a:avLst/>
          </a:prstGeom>
        </p:spPr>
      </p:pic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3530D4C0-1472-45C3-A8DE-5CB39AF195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" t="5573" r="2506" b="8535"/>
          <a:stretch/>
        </p:blipFill>
        <p:spPr>
          <a:xfrm>
            <a:off x="2019219" y="418354"/>
            <a:ext cx="1667143" cy="443552"/>
          </a:xfrm>
          <a:prstGeom prst="rect">
            <a:avLst/>
          </a:prstGeom>
        </p:spPr>
      </p:pic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6A847120-7162-496D-B1D1-F919DC5827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210" y="547620"/>
            <a:ext cx="1552792" cy="314286"/>
          </a:xfrm>
          <a:prstGeom prst="rect">
            <a:avLst/>
          </a:prstGeom>
        </p:spPr>
      </p:pic>
      <p:pic>
        <p:nvPicPr>
          <p:cNvPr id="8" name="Картина 7">
            <a:extLst>
              <a:ext uri="{FF2B5EF4-FFF2-40B4-BE49-F238E27FC236}">
                <a16:creationId xmlns:a16="http://schemas.microsoft.com/office/drawing/2014/main" id="{FF71A82F-8878-43E5-9793-629407AF111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7" r="6738"/>
          <a:stretch/>
        </p:blipFill>
        <p:spPr>
          <a:xfrm>
            <a:off x="10923627" y="0"/>
            <a:ext cx="1268374" cy="9625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Картина 8">
            <a:extLst>
              <a:ext uri="{FF2B5EF4-FFF2-40B4-BE49-F238E27FC236}">
                <a16:creationId xmlns:a16="http://schemas.microsoft.com/office/drawing/2014/main" id="{B54325FD-791D-49D8-ACC4-EA0A0B96D9F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016" y="5862429"/>
            <a:ext cx="2678388" cy="765059"/>
          </a:xfrm>
          <a:prstGeom prst="rect">
            <a:avLst/>
          </a:prstGeom>
        </p:spPr>
      </p:pic>
      <p:pic>
        <p:nvPicPr>
          <p:cNvPr id="10" name="Картина 9">
            <a:extLst>
              <a:ext uri="{FF2B5EF4-FFF2-40B4-BE49-F238E27FC236}">
                <a16:creationId xmlns:a16="http://schemas.microsoft.com/office/drawing/2014/main" id="{9875ED1D-DAE9-47E0-8A31-257024B5D4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598" y="6004839"/>
            <a:ext cx="2563214" cy="6226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4392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DB96281-5F43-41AA-8C1B-2A2DC5114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2526"/>
            <a:ext cx="10515600" cy="728162"/>
          </a:xfrm>
        </p:spPr>
        <p:txBody>
          <a:bodyPr/>
          <a:lstStyle/>
          <a:p>
            <a:r>
              <a:rPr lang="es-ES" dirty="0">
                <a:latin typeface="Bahnschrift Condensed" panose="020B0502040204020203" pitchFamily="34" charset="0"/>
              </a:rPr>
              <a:t>Tecnología para detectar crisis epilépticas 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5D9AAA6D-1C56-44F7-89E1-32D28360E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>
                <a:latin typeface="Bahnschrift Condensed" panose="020B0502040204020203" pitchFamily="34" charset="0"/>
              </a:rPr>
              <a:t>El insituto Catalán de la Nanociencia y Nanotecnología (ICN2) presentó </a:t>
            </a:r>
          </a:p>
          <a:p>
            <a:pPr marL="0" indent="0">
              <a:buNone/>
            </a:pPr>
            <a:r>
              <a:rPr lang="es-ES" dirty="0">
                <a:latin typeface="Bahnschrift Condensed" panose="020B0502040204020203" pitchFamily="34" charset="0"/>
              </a:rPr>
              <a:t>una tecnología que podría ayudar a la detección precoz de una crisis </a:t>
            </a:r>
          </a:p>
          <a:p>
            <a:pPr marL="0" indent="0">
              <a:buNone/>
            </a:pPr>
            <a:r>
              <a:rPr lang="es-ES" dirty="0">
                <a:latin typeface="Bahnschrift Condensed" panose="020B0502040204020203" pitchFamily="34" charset="0"/>
              </a:rPr>
              <a:t>epiléptica en un paciente.Esto será </a:t>
            </a:r>
          </a:p>
          <a:p>
            <a:pPr marL="0" indent="0">
              <a:buNone/>
            </a:pPr>
            <a:r>
              <a:rPr lang="es-ES" dirty="0">
                <a:latin typeface="Bahnschrift Condensed" panose="020B0502040204020203" pitchFamily="34" charset="0"/>
              </a:rPr>
              <a:t>posible gracias a unos sensores </a:t>
            </a:r>
          </a:p>
          <a:p>
            <a:pPr marL="0" indent="0">
              <a:buNone/>
            </a:pPr>
            <a:r>
              <a:rPr lang="es-ES" dirty="0">
                <a:latin typeface="Bahnschrift Condensed" panose="020B0502040204020203" pitchFamily="34" charset="0"/>
              </a:rPr>
              <a:t>compuestos con grafeno que, </a:t>
            </a:r>
          </a:p>
          <a:p>
            <a:pPr marL="0" indent="0">
              <a:buNone/>
            </a:pPr>
            <a:r>
              <a:rPr lang="es-ES" dirty="0">
                <a:latin typeface="Bahnschrift Condensed" panose="020B0502040204020203" pitchFamily="34" charset="0"/>
              </a:rPr>
              <a:t>implantados en el celebro, </a:t>
            </a:r>
          </a:p>
          <a:p>
            <a:pPr marL="0" indent="0">
              <a:buNone/>
            </a:pPr>
            <a:r>
              <a:rPr lang="es-ES" dirty="0">
                <a:latin typeface="Bahnschrift Condensed" panose="020B0502040204020203" pitchFamily="34" charset="0"/>
              </a:rPr>
              <a:t>permiten realizar el registro </a:t>
            </a:r>
          </a:p>
          <a:p>
            <a:pPr marL="0" indent="0">
              <a:buNone/>
            </a:pPr>
            <a:r>
              <a:rPr lang="es-ES" dirty="0">
                <a:latin typeface="Bahnschrift Condensed" panose="020B0502040204020203" pitchFamily="34" charset="0"/>
              </a:rPr>
              <a:t>simultáneo de la actividad eléctrica en diferentes regiones del córtex.</a:t>
            </a:r>
          </a:p>
        </p:txBody>
      </p:sp>
      <p:pic>
        <p:nvPicPr>
          <p:cNvPr id="4100" name="Picture 4" descr="Implantes de grafeno en el cerebro para tratar la epilepsia y los ictus |  Salud">
            <a:extLst>
              <a:ext uri="{FF2B5EF4-FFF2-40B4-BE49-F238E27FC236}">
                <a16:creationId xmlns:a16="http://schemas.microsoft.com/office/drawing/2014/main" id="{45E66677-E877-47FD-98D0-29C882547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2878666"/>
            <a:ext cx="4495800" cy="252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EB4C85D9-F0D0-4A2C-9929-3B4ACA34B9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598" y="6004839"/>
            <a:ext cx="2563214" cy="6226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8274062A-68CA-498F-98BD-F528EF057C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016" y="5862429"/>
            <a:ext cx="2678388" cy="765059"/>
          </a:xfrm>
          <a:prstGeom prst="rect">
            <a:avLst/>
          </a:prstGeom>
        </p:spPr>
      </p:pic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EA35E511-388E-455B-9230-5484EAC90D9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7" r="6738"/>
          <a:stretch/>
        </p:blipFill>
        <p:spPr>
          <a:xfrm>
            <a:off x="10923627" y="0"/>
            <a:ext cx="1268374" cy="9625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Картина 7">
            <a:extLst>
              <a:ext uri="{FF2B5EF4-FFF2-40B4-BE49-F238E27FC236}">
                <a16:creationId xmlns:a16="http://schemas.microsoft.com/office/drawing/2014/main" id="{220460CC-DAA5-404A-800A-6431902F1A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210" y="547620"/>
            <a:ext cx="1552792" cy="314286"/>
          </a:xfrm>
          <a:prstGeom prst="rect">
            <a:avLst/>
          </a:prstGeom>
        </p:spPr>
      </p:pic>
      <p:pic>
        <p:nvPicPr>
          <p:cNvPr id="9" name="Картина 8">
            <a:extLst>
              <a:ext uri="{FF2B5EF4-FFF2-40B4-BE49-F238E27FC236}">
                <a16:creationId xmlns:a16="http://schemas.microsoft.com/office/drawing/2014/main" id="{8E625E85-606C-447C-9F38-D3E1E5E66EB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" t="5573" r="2506" b="8535"/>
          <a:stretch/>
        </p:blipFill>
        <p:spPr>
          <a:xfrm>
            <a:off x="2019219" y="418354"/>
            <a:ext cx="1667143" cy="443552"/>
          </a:xfrm>
          <a:prstGeom prst="rect">
            <a:avLst/>
          </a:prstGeom>
        </p:spPr>
      </p:pic>
      <p:pic>
        <p:nvPicPr>
          <p:cNvPr id="10" name="Картина 9">
            <a:extLst>
              <a:ext uri="{FF2B5EF4-FFF2-40B4-BE49-F238E27FC236}">
                <a16:creationId xmlns:a16="http://schemas.microsoft.com/office/drawing/2014/main" id="{00846586-2391-4075-83D0-BDA499B6CB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18"/>
            <a:ext cx="1713297" cy="87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75811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F0CD8B7-F13F-4D48-957A-6A5DC9CB7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6518"/>
            <a:ext cx="10515600" cy="734170"/>
          </a:xfrm>
        </p:spPr>
        <p:txBody>
          <a:bodyPr/>
          <a:lstStyle/>
          <a:p>
            <a:r>
              <a:rPr lang="es-ES" dirty="0">
                <a:latin typeface="Bahnschrift Condensed" panose="020B0502040204020203" pitchFamily="34" charset="0"/>
              </a:rPr>
              <a:t>Primer Robot Quirúrgico español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9A9FCF56-D5C8-493E-AC03-9BE0570A3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>
                <a:latin typeface="Bahnschrift Condensed" panose="020B0502040204020203" pitchFamily="34" charset="0"/>
              </a:rPr>
              <a:t>El Instituto Maimónides de Investigación Biomédica </a:t>
            </a:r>
          </a:p>
          <a:p>
            <a:pPr marL="0" indent="0">
              <a:buNone/>
            </a:pPr>
            <a:r>
              <a:rPr lang="es-ES" dirty="0">
                <a:latin typeface="Bahnschrift Condensed" panose="020B0502040204020203" pitchFamily="34" charset="0"/>
              </a:rPr>
              <a:t>de Córdoba (Imibic) presentó el primer robot </a:t>
            </a:r>
          </a:p>
          <a:p>
            <a:pPr marL="0" indent="0">
              <a:buNone/>
            </a:pPr>
            <a:r>
              <a:rPr lang="es-ES" dirty="0">
                <a:latin typeface="Bahnschrift Condensed" panose="020B0502040204020203" pitchFamily="34" charset="0"/>
              </a:rPr>
              <a:t>quirúrgico español con visión tridimensional. </a:t>
            </a:r>
          </a:p>
          <a:p>
            <a:pPr marL="0" indent="0">
              <a:buNone/>
            </a:pPr>
            <a:r>
              <a:rPr lang="es-ES" dirty="0">
                <a:latin typeface="Bahnschrift Condensed" panose="020B0502040204020203" pitchFamily="34" charset="0"/>
              </a:rPr>
              <a:t>El robot cuenta con tres brazos que el cirujano</a:t>
            </a:r>
          </a:p>
          <a:p>
            <a:pPr marL="0" indent="0">
              <a:buNone/>
            </a:pPr>
            <a:r>
              <a:rPr lang="es-ES" dirty="0">
                <a:latin typeface="Bahnschrift Condensed" panose="020B0502040204020203" pitchFamily="34" charset="0"/>
              </a:rPr>
              <a:t>puede adaptar en función de las características </a:t>
            </a:r>
          </a:p>
          <a:p>
            <a:pPr marL="0" indent="0">
              <a:buNone/>
            </a:pPr>
            <a:r>
              <a:rPr lang="es-ES" dirty="0">
                <a:latin typeface="Bahnschrift Condensed" panose="020B0502040204020203" pitchFamily="34" charset="0"/>
              </a:rPr>
              <a:t>de las intervenciones y estos son capaces de </a:t>
            </a:r>
          </a:p>
          <a:p>
            <a:pPr marL="0" indent="0">
              <a:buNone/>
            </a:pPr>
            <a:r>
              <a:rPr lang="es-ES" dirty="0">
                <a:latin typeface="Bahnschrift Condensed" panose="020B0502040204020203" pitchFamily="34" charset="0"/>
              </a:rPr>
              <a:t>operar tanto de forma coordinada como de forma individual.</a:t>
            </a:r>
          </a:p>
        </p:txBody>
      </p:sp>
      <p:pic>
        <p:nvPicPr>
          <p:cNvPr id="5122" name="Picture 2" descr="Cinco hitos del Instituto de Biomedicina Maimónides de Córdoba">
            <a:extLst>
              <a:ext uri="{FF2B5EF4-FFF2-40B4-BE49-F238E27FC236}">
                <a16:creationId xmlns:a16="http://schemas.microsoft.com/office/drawing/2014/main" id="{5A04BAAD-C4D5-44E0-89E0-141F3ECA0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533" y="2021644"/>
            <a:ext cx="5215467" cy="291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B3DF7E5A-A3E8-425F-B0B5-1331EEE6CE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598" y="6004839"/>
            <a:ext cx="2563214" cy="6226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BB46B7E0-53FE-4DAB-8F13-702E49F837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016" y="5862429"/>
            <a:ext cx="2678388" cy="765059"/>
          </a:xfrm>
          <a:prstGeom prst="rect">
            <a:avLst/>
          </a:prstGeom>
        </p:spPr>
      </p:pic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2FEE5264-ABE9-4156-AB8D-1E9CDECB92D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7" r="6738"/>
          <a:stretch/>
        </p:blipFill>
        <p:spPr>
          <a:xfrm>
            <a:off x="10923627" y="0"/>
            <a:ext cx="1268374" cy="9625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Картина 7">
            <a:extLst>
              <a:ext uri="{FF2B5EF4-FFF2-40B4-BE49-F238E27FC236}">
                <a16:creationId xmlns:a16="http://schemas.microsoft.com/office/drawing/2014/main" id="{24C0F67E-825E-4B5C-B4A2-0615CDB046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210" y="547620"/>
            <a:ext cx="1552792" cy="314286"/>
          </a:xfrm>
          <a:prstGeom prst="rect">
            <a:avLst/>
          </a:prstGeom>
        </p:spPr>
      </p:pic>
      <p:pic>
        <p:nvPicPr>
          <p:cNvPr id="10" name="Картина 9">
            <a:extLst>
              <a:ext uri="{FF2B5EF4-FFF2-40B4-BE49-F238E27FC236}">
                <a16:creationId xmlns:a16="http://schemas.microsoft.com/office/drawing/2014/main" id="{4B0671A1-A65A-4067-9FEC-946F5C86EC8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" t="5573" r="2506" b="8535"/>
          <a:stretch/>
        </p:blipFill>
        <p:spPr>
          <a:xfrm>
            <a:off x="2019219" y="418354"/>
            <a:ext cx="1667143" cy="443552"/>
          </a:xfrm>
          <a:prstGeom prst="rect">
            <a:avLst/>
          </a:prstGeom>
        </p:spPr>
      </p:pic>
      <p:pic>
        <p:nvPicPr>
          <p:cNvPr id="12" name="Картина 11">
            <a:extLst>
              <a:ext uri="{FF2B5EF4-FFF2-40B4-BE49-F238E27FC236}">
                <a16:creationId xmlns:a16="http://schemas.microsoft.com/office/drawing/2014/main" id="{B3E140D5-69A8-4662-A8E1-6F74E7FD28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18"/>
            <a:ext cx="1713297" cy="87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28857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F0CD8B7-F13F-4D48-957A-6A5DC9CB7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2526"/>
            <a:ext cx="10515600" cy="728162"/>
          </a:xfrm>
        </p:spPr>
        <p:txBody>
          <a:bodyPr/>
          <a:lstStyle/>
          <a:p>
            <a:r>
              <a:rPr lang="es-ES" dirty="0">
                <a:latin typeface="Bahnschrift Condensed" panose="020B0502040204020203" pitchFamily="34" charset="0"/>
              </a:rPr>
              <a:t>Tecnología de Edición Genética 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9A9FCF56-D5C8-493E-AC03-9BE0570A3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s-ES" dirty="0">
                <a:latin typeface="Bahnschrift Condensed" panose="020B0502040204020203" pitchFamily="34" charset="0"/>
              </a:rPr>
              <a:t>Otro invento español muy famoso es la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dirty="0">
                <a:latin typeface="Bahnschrift Condensed" panose="020B0502040204020203" pitchFamily="34" charset="0"/>
              </a:rPr>
              <a:t>tecnología de edición genética conocida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dirty="0">
                <a:latin typeface="Bahnschrift Condensed" panose="020B0502040204020203" pitchFamily="34" charset="0"/>
              </a:rPr>
              <a:t>como Crispr. Se trata de una tecnología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dirty="0">
                <a:latin typeface="Bahnschrift Condensed" panose="020B0502040204020203" pitchFamily="34" charset="0"/>
              </a:rPr>
              <a:t>que, con un sencillo método, es capaz de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dirty="0">
                <a:latin typeface="Bahnschrift Condensed" panose="020B0502040204020203" pitchFamily="34" charset="0"/>
              </a:rPr>
              <a:t>corregir mutaciones y transtornos genéticos,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dirty="0">
                <a:latin typeface="Bahnschrift Condensed" panose="020B0502040204020203" pitchFamily="34" charset="0"/>
              </a:rPr>
              <a:t>activar genes latentes y desactivar otros,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dirty="0">
                <a:latin typeface="Bahnschrift Condensed" panose="020B0502040204020203" pitchFamily="34" charset="0"/>
              </a:rPr>
              <a:t>e insertar genes mutados de animales para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dirty="0">
                <a:latin typeface="Bahnschrift Condensed" panose="020B0502040204020203" pitchFamily="34" charset="0"/>
              </a:rPr>
              <a:t>crear modelos de enfermedades humanas. El descubrimiento se debe al español Francisco Juan Martinez Mojica, profesor del Departamiento de Fisiología, Genética y Microbiología de la Universidad de Alicante.</a:t>
            </a:r>
          </a:p>
        </p:txBody>
      </p:sp>
      <p:pic>
        <p:nvPicPr>
          <p:cNvPr id="6146" name="Picture 2" descr="Qué es la técnica CRISPR? | Actualidad | Investigación y Ciencia">
            <a:extLst>
              <a:ext uri="{FF2B5EF4-FFF2-40B4-BE49-F238E27FC236}">
                <a16:creationId xmlns:a16="http://schemas.microsoft.com/office/drawing/2014/main" id="{2C4296FB-C60C-4860-AB90-0D86C39AC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933" y="1793874"/>
            <a:ext cx="54864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2B6E70F3-24E5-42DC-9E1A-344F54ECA8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215" y="6004839"/>
            <a:ext cx="2563214" cy="6226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FA17D7B6-73B7-47F5-A80C-206E8866CC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016" y="5862429"/>
            <a:ext cx="2678388" cy="765059"/>
          </a:xfrm>
          <a:prstGeom prst="rect">
            <a:avLst/>
          </a:prstGeom>
        </p:spPr>
      </p:pic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C7CAF3A9-A076-401C-961E-504422ECCDB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7" r="6738"/>
          <a:stretch/>
        </p:blipFill>
        <p:spPr>
          <a:xfrm>
            <a:off x="10923627" y="0"/>
            <a:ext cx="1268374" cy="9625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Картина 7">
            <a:extLst>
              <a:ext uri="{FF2B5EF4-FFF2-40B4-BE49-F238E27FC236}">
                <a16:creationId xmlns:a16="http://schemas.microsoft.com/office/drawing/2014/main" id="{D2E26E11-A25B-4C98-9B7B-C67C3A08DC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210" y="547620"/>
            <a:ext cx="1552792" cy="314286"/>
          </a:xfrm>
          <a:prstGeom prst="rect">
            <a:avLst/>
          </a:prstGeom>
        </p:spPr>
      </p:pic>
      <p:pic>
        <p:nvPicPr>
          <p:cNvPr id="9" name="Картина 8">
            <a:extLst>
              <a:ext uri="{FF2B5EF4-FFF2-40B4-BE49-F238E27FC236}">
                <a16:creationId xmlns:a16="http://schemas.microsoft.com/office/drawing/2014/main" id="{860C2010-2F5C-4217-AE39-3D17FFBDCA2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" t="5573" r="2506" b="8535"/>
          <a:stretch/>
        </p:blipFill>
        <p:spPr>
          <a:xfrm>
            <a:off x="2019219" y="418354"/>
            <a:ext cx="1667143" cy="443552"/>
          </a:xfrm>
          <a:prstGeom prst="rect">
            <a:avLst/>
          </a:prstGeom>
        </p:spPr>
      </p:pic>
      <p:pic>
        <p:nvPicPr>
          <p:cNvPr id="10" name="Картина 9">
            <a:extLst>
              <a:ext uri="{FF2B5EF4-FFF2-40B4-BE49-F238E27FC236}">
                <a16:creationId xmlns:a16="http://schemas.microsoft.com/office/drawing/2014/main" id="{31694B8B-11F4-4D75-9A6D-0F5F1048E0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18"/>
            <a:ext cx="1713297" cy="87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123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F0CD8B7-F13F-4D48-957A-6A5DC9CB7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2526"/>
            <a:ext cx="10515600" cy="728162"/>
          </a:xfrm>
        </p:spPr>
        <p:txBody>
          <a:bodyPr/>
          <a:lstStyle/>
          <a:p>
            <a:r>
              <a:rPr lang="es-ES" dirty="0">
                <a:latin typeface="Bahnschrift Condensed" panose="020B0502040204020203" pitchFamily="34" charset="0"/>
              </a:rPr>
              <a:t>Seguimiento Médico con Wearables y Apps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9A9FCF56-D5C8-493E-AC03-9BE0570A3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>
                <a:latin typeface="Bahnschrift Condensed" panose="020B0502040204020203" pitchFamily="34" charset="0"/>
              </a:rPr>
              <a:t>Y por último tenemos la tecnología de la compañía de Medtep </a:t>
            </a:r>
          </a:p>
          <a:p>
            <a:pPr marL="0" indent="0">
              <a:buNone/>
            </a:pPr>
            <a:r>
              <a:rPr lang="es-ES" dirty="0">
                <a:latin typeface="Bahnschrift Condensed" panose="020B0502040204020203" pitchFamily="34" charset="0"/>
              </a:rPr>
              <a:t>que permite al médico hacer un seguimiento exhaustivo de lo </a:t>
            </a:r>
          </a:p>
          <a:p>
            <a:pPr marL="0" indent="0">
              <a:buNone/>
            </a:pPr>
            <a:r>
              <a:rPr lang="es-ES" dirty="0">
                <a:latin typeface="Bahnschrift Condensed" panose="020B0502040204020203" pitchFamily="34" charset="0"/>
              </a:rPr>
              <a:t>que hace el paciente con el medicamento prescrito, de la </a:t>
            </a:r>
          </a:p>
          <a:p>
            <a:pPr marL="0" indent="0">
              <a:buNone/>
            </a:pPr>
            <a:r>
              <a:rPr lang="es-ES" dirty="0">
                <a:latin typeface="Bahnschrift Condensed" panose="020B0502040204020203" pitchFamily="34" charset="0"/>
              </a:rPr>
              <a:t>dieta o de las actividades deportivas que realiza en tiempo </a:t>
            </a:r>
          </a:p>
          <a:p>
            <a:pPr marL="0" indent="0">
              <a:buNone/>
            </a:pPr>
            <a:r>
              <a:rPr lang="es-ES" dirty="0">
                <a:latin typeface="Bahnschrift Condensed" panose="020B0502040204020203" pitchFamily="34" charset="0"/>
              </a:rPr>
              <a:t>real. Para poder hacerlo, Medtep usa más de 100 wearables </a:t>
            </a:r>
          </a:p>
          <a:p>
            <a:pPr marL="0" indent="0">
              <a:buNone/>
            </a:pPr>
            <a:r>
              <a:rPr lang="es-ES" dirty="0">
                <a:latin typeface="Bahnschrift Condensed" panose="020B0502040204020203" pitchFamily="34" charset="0"/>
              </a:rPr>
              <a:t>y aplicaciones especializadas con el objetivo de controlar a</a:t>
            </a:r>
          </a:p>
          <a:p>
            <a:pPr marL="0" indent="0">
              <a:buNone/>
            </a:pPr>
            <a:r>
              <a:rPr lang="es-ES" dirty="0">
                <a:latin typeface="Bahnschrift Condensed" panose="020B0502040204020203" pitchFamily="34" charset="0"/>
              </a:rPr>
              <a:t> los pacientes y corregir sobre la marcha lo que detecte que </a:t>
            </a:r>
          </a:p>
          <a:p>
            <a:pPr marL="0" indent="0">
              <a:buNone/>
            </a:pPr>
            <a:r>
              <a:rPr lang="es-ES" dirty="0">
                <a:latin typeface="Bahnschrift Condensed" panose="020B0502040204020203" pitchFamily="34" charset="0"/>
              </a:rPr>
              <a:t>está funcionando mal.</a:t>
            </a:r>
          </a:p>
        </p:txBody>
      </p:sp>
      <p:pic>
        <p:nvPicPr>
          <p:cNvPr id="7176" name="Picture 8" descr="Medtep for Android - APK Download">
            <a:extLst>
              <a:ext uri="{FF2B5EF4-FFF2-40B4-BE49-F238E27FC236}">
                <a16:creationId xmlns:a16="http://schemas.microsoft.com/office/drawing/2014/main" id="{0D55B338-10E6-40A4-8120-B9753D244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996" y="1690688"/>
            <a:ext cx="2768403" cy="492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45537B9B-E081-44FD-82AB-FB392E87B7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945" y="5933633"/>
            <a:ext cx="2563214" cy="6226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7EFB4C7C-B824-49C3-B02A-F21AFFD03E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016" y="5862429"/>
            <a:ext cx="2678388" cy="765059"/>
          </a:xfrm>
          <a:prstGeom prst="rect">
            <a:avLst/>
          </a:prstGeom>
        </p:spPr>
      </p:pic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BB912C7E-B66F-45E6-B6C2-6E7842840E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7" r="6738"/>
          <a:stretch/>
        </p:blipFill>
        <p:spPr>
          <a:xfrm>
            <a:off x="10923627" y="0"/>
            <a:ext cx="1268374" cy="9625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Картина 7">
            <a:extLst>
              <a:ext uri="{FF2B5EF4-FFF2-40B4-BE49-F238E27FC236}">
                <a16:creationId xmlns:a16="http://schemas.microsoft.com/office/drawing/2014/main" id="{36B16CC2-D3F5-4705-AC90-8285DEA0B0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210" y="547620"/>
            <a:ext cx="1552792" cy="314286"/>
          </a:xfrm>
          <a:prstGeom prst="rect">
            <a:avLst/>
          </a:prstGeom>
        </p:spPr>
      </p:pic>
      <p:pic>
        <p:nvPicPr>
          <p:cNvPr id="9" name="Картина 8">
            <a:extLst>
              <a:ext uri="{FF2B5EF4-FFF2-40B4-BE49-F238E27FC236}">
                <a16:creationId xmlns:a16="http://schemas.microsoft.com/office/drawing/2014/main" id="{892DBE13-5CAE-440C-84AC-A530F4B63B7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" t="5573" r="2506" b="8535"/>
          <a:stretch/>
        </p:blipFill>
        <p:spPr>
          <a:xfrm>
            <a:off x="2019219" y="418354"/>
            <a:ext cx="1667143" cy="443552"/>
          </a:xfrm>
          <a:prstGeom prst="rect">
            <a:avLst/>
          </a:prstGeom>
        </p:spPr>
      </p:pic>
      <p:pic>
        <p:nvPicPr>
          <p:cNvPr id="10" name="Картина 9">
            <a:extLst>
              <a:ext uri="{FF2B5EF4-FFF2-40B4-BE49-F238E27FC236}">
                <a16:creationId xmlns:a16="http://schemas.microsoft.com/office/drawing/2014/main" id="{E9129B64-DC52-4EDC-823C-00039C8062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18"/>
            <a:ext cx="1713297" cy="87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430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9257719A-91DD-4329-90FA-556BC7A73A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346" y="5933633"/>
            <a:ext cx="2563214" cy="6226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D0A409AE-3F5F-473C-8165-3A29A0359E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497" y="5862427"/>
            <a:ext cx="2678388" cy="765059"/>
          </a:xfrm>
          <a:prstGeom prst="rect">
            <a:avLst/>
          </a:prstGeom>
        </p:spPr>
      </p:pic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9485EA69-6B1F-4DB1-ACB0-1B60E9A65DA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7" r="6738"/>
          <a:stretch/>
        </p:blipFill>
        <p:spPr>
          <a:xfrm>
            <a:off x="10923627" y="0"/>
            <a:ext cx="1268374" cy="9625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692FAFEB-ACD9-4204-823A-A560C08AD5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210" y="547620"/>
            <a:ext cx="1552792" cy="314286"/>
          </a:xfrm>
          <a:prstGeom prst="rect">
            <a:avLst/>
          </a:prstGeom>
        </p:spPr>
      </p:pic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D4149E0E-AFE6-43E8-9ABF-9290E3BADE9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" t="5573" r="2506" b="8535"/>
          <a:stretch/>
        </p:blipFill>
        <p:spPr>
          <a:xfrm>
            <a:off x="2094617" y="418354"/>
            <a:ext cx="1667143" cy="443552"/>
          </a:xfrm>
          <a:prstGeom prst="rect">
            <a:avLst/>
          </a:prstGeom>
        </p:spPr>
      </p:pic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882A65BE-1C81-4C50-942E-682FF76669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18"/>
            <a:ext cx="1713297" cy="87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629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447</Words>
  <Application>Microsoft Office PowerPoint</Application>
  <PresentationFormat>Широк екран</PresentationFormat>
  <Paragraphs>49</Paragraphs>
  <Slides>9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Bahnschrift Condensed</vt:lpstr>
      <vt:lpstr>Calibri</vt:lpstr>
      <vt:lpstr>Calibri Light</vt:lpstr>
      <vt:lpstr>Franklin Gothic Medium</vt:lpstr>
      <vt:lpstr>Tema de Office</vt:lpstr>
      <vt:lpstr>EL AVANCE TECNOLÓGICO EN ESPAÑA</vt:lpstr>
      <vt:lpstr>España…</vt:lpstr>
      <vt:lpstr>Robótica médica</vt:lpstr>
      <vt:lpstr>Atrofia muscular espinal</vt:lpstr>
      <vt:lpstr>Tecnología para detectar crisis epilépticas </vt:lpstr>
      <vt:lpstr>Primer Robot Quirúrgico español</vt:lpstr>
      <vt:lpstr>Tecnología de Edición Genética </vt:lpstr>
      <vt:lpstr>Seguimiento Médico con Wearables y Apps</vt:lpstr>
      <vt:lpstr>Презентация на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>Sofia Ileva</cp:lastModifiedBy>
  <cp:revision>31</cp:revision>
  <dcterms:created xsi:type="dcterms:W3CDTF">2021-04-08T15:06:08Z</dcterms:created>
  <dcterms:modified xsi:type="dcterms:W3CDTF">2021-04-13T18:57:46Z</dcterms:modified>
</cp:coreProperties>
</file>