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matic SC"/>
      <p:regular r:id="rId12"/>
      <p:bold r:id="rId13"/>
    </p:embeddedFont>
    <p:embeddedFont>
      <p:font typeface="Source Code Pro"/>
      <p:regular r:id="rId14"/>
      <p:bold r:id="rId15"/>
      <p:italic r:id="rId16"/>
      <p:boldItalic r:id="rId17"/>
    </p:embeddedFont>
    <p:embeddedFont>
      <p:font typeface="Lora"/>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ra-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ora-boldItalic.fntdata"/><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bold.fntdata"/><Relationship Id="rId14" Type="http://schemas.openxmlformats.org/officeDocument/2006/relationships/font" Target="fonts/SourceCodePro-regular.fntdata"/><Relationship Id="rId17" Type="http://schemas.openxmlformats.org/officeDocument/2006/relationships/font" Target="fonts/SourceCodePro-boldItalic.fntdata"/><Relationship Id="rId16" Type="http://schemas.openxmlformats.org/officeDocument/2006/relationships/font" Target="fonts/SourceCodePro-italic.fntdata"/><Relationship Id="rId5" Type="http://schemas.openxmlformats.org/officeDocument/2006/relationships/notesMaster" Target="notesMasters/notesMaster1.xml"/><Relationship Id="rId19" Type="http://schemas.openxmlformats.org/officeDocument/2006/relationships/font" Target="fonts/Lora-bold.fntdata"/><Relationship Id="rId6" Type="http://schemas.openxmlformats.org/officeDocument/2006/relationships/slide" Target="slides/slide1.xml"/><Relationship Id="rId18" Type="http://schemas.openxmlformats.org/officeDocument/2006/relationships/font" Target="fonts/Lora-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cdace7d61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cdace7d61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cdace7d611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dace7d611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dace7d61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dace7d61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dace7d61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dace7d61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cdace7d611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cdace7d611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0"/>
              </a:spcBef>
              <a:spcAft>
                <a:spcPts val="0"/>
              </a:spcAft>
              <a:buClr>
                <a:schemeClr val="accent1"/>
              </a:buClr>
              <a:buSzPts val="1400"/>
              <a:buChar char="○"/>
              <a:defRPr>
                <a:solidFill>
                  <a:schemeClr val="accent1"/>
                </a:solidFill>
                <a:highlight>
                  <a:schemeClr val="lt1"/>
                </a:highlight>
              </a:defRPr>
            </a:lvl2pPr>
            <a:lvl3pPr indent="-317500" lvl="2" marL="1371600">
              <a:spcBef>
                <a:spcPts val="0"/>
              </a:spcBef>
              <a:spcAft>
                <a:spcPts val="0"/>
              </a:spcAft>
              <a:buClr>
                <a:schemeClr val="accent1"/>
              </a:buClr>
              <a:buSzPts val="1400"/>
              <a:buChar char="■"/>
              <a:defRPr>
                <a:solidFill>
                  <a:schemeClr val="accent1"/>
                </a:solidFill>
                <a:highlight>
                  <a:schemeClr val="lt1"/>
                </a:highlight>
              </a:defRPr>
            </a:lvl3pPr>
            <a:lvl4pPr indent="-317500" lvl="3" marL="1828800">
              <a:spcBef>
                <a:spcPts val="0"/>
              </a:spcBef>
              <a:spcAft>
                <a:spcPts val="0"/>
              </a:spcAft>
              <a:buClr>
                <a:schemeClr val="accent1"/>
              </a:buClr>
              <a:buSzPts val="1400"/>
              <a:buChar char="●"/>
              <a:defRPr>
                <a:solidFill>
                  <a:schemeClr val="accent1"/>
                </a:solidFill>
                <a:highlight>
                  <a:schemeClr val="lt1"/>
                </a:highlight>
              </a:defRPr>
            </a:lvl4pPr>
            <a:lvl5pPr indent="-317500" lvl="4" marL="2286000">
              <a:spcBef>
                <a:spcPts val="0"/>
              </a:spcBef>
              <a:spcAft>
                <a:spcPts val="0"/>
              </a:spcAft>
              <a:buClr>
                <a:schemeClr val="accent1"/>
              </a:buClr>
              <a:buSzPts val="1400"/>
              <a:buChar char="○"/>
              <a:defRPr>
                <a:solidFill>
                  <a:schemeClr val="accent1"/>
                </a:solidFill>
                <a:highlight>
                  <a:schemeClr val="lt1"/>
                </a:highlight>
              </a:defRPr>
            </a:lvl5pPr>
            <a:lvl6pPr indent="-317500" lvl="5" marL="2743200">
              <a:spcBef>
                <a:spcPts val="0"/>
              </a:spcBef>
              <a:spcAft>
                <a:spcPts val="0"/>
              </a:spcAft>
              <a:buClr>
                <a:schemeClr val="accent1"/>
              </a:buClr>
              <a:buSzPts val="1400"/>
              <a:buChar char="■"/>
              <a:defRPr>
                <a:solidFill>
                  <a:schemeClr val="accent1"/>
                </a:solidFill>
                <a:highlight>
                  <a:schemeClr val="lt1"/>
                </a:highlight>
              </a:defRPr>
            </a:lvl6pPr>
            <a:lvl7pPr indent="-317500" lvl="6" marL="3200400">
              <a:spcBef>
                <a:spcPts val="0"/>
              </a:spcBef>
              <a:spcAft>
                <a:spcPts val="0"/>
              </a:spcAft>
              <a:buClr>
                <a:schemeClr val="accent1"/>
              </a:buClr>
              <a:buSzPts val="1400"/>
              <a:buChar char="●"/>
              <a:defRPr>
                <a:solidFill>
                  <a:schemeClr val="accent1"/>
                </a:solidFill>
                <a:highlight>
                  <a:schemeClr val="lt1"/>
                </a:highlight>
              </a:defRPr>
            </a:lvl7pPr>
            <a:lvl8pPr indent="-317500" lvl="7" marL="3657600">
              <a:spcBef>
                <a:spcPts val="0"/>
              </a:spcBef>
              <a:spcAft>
                <a:spcPts val="0"/>
              </a:spcAft>
              <a:buClr>
                <a:schemeClr val="accent1"/>
              </a:buClr>
              <a:buSzPts val="1400"/>
              <a:buChar char="○"/>
              <a:defRPr>
                <a:solidFill>
                  <a:schemeClr val="accent1"/>
                </a:solidFill>
                <a:highlight>
                  <a:schemeClr val="lt1"/>
                </a:highlight>
              </a:defRPr>
            </a:lvl8pPr>
            <a:lvl9pPr indent="-317500" lvl="8" marL="4114800">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farmaindustria.es/web/otra-noticia/espana-supera-el-centenar-de-ensayos-clinicos-de-tratamientos-contra-el-coronavirus-y-se-consolida-como-primer-pais-de-europa-en-numero-de-investigaciones/" TargetMode="External"/><Relationship Id="rId4" Type="http://schemas.openxmlformats.org/officeDocument/2006/relationships/hyperlink" Target="https://www.who.int/publications/m/item/draft-landscape-of-covid-19-candidate-vaccin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s"/>
              <a:t>Investigación Covid-19 España</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s"/>
              <a:t>María García Molina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idx="1" type="body"/>
          </p:nvPr>
        </p:nvSpPr>
        <p:spPr>
          <a:xfrm>
            <a:off x="151350" y="501450"/>
            <a:ext cx="8841300" cy="4140600"/>
          </a:xfrm>
          <a:prstGeom prst="rect">
            <a:avLst/>
          </a:prstGeom>
        </p:spPr>
        <p:txBody>
          <a:bodyPr anchorCtr="0" anchor="t" bIns="91425" lIns="91425" spcFirstLastPara="1" rIns="91425" wrap="square" tIns="91425">
            <a:normAutofit fontScale="25000" lnSpcReduction="20000"/>
          </a:bodyPr>
          <a:lstStyle/>
          <a:p>
            <a:pPr indent="0" lvl="0" marL="0" rtl="0" algn="l">
              <a:lnSpc>
                <a:spcPct val="115000"/>
              </a:lnSpc>
              <a:spcBef>
                <a:spcPts val="0"/>
              </a:spcBef>
              <a:spcAft>
                <a:spcPts val="0"/>
              </a:spcAft>
              <a:buClr>
                <a:schemeClr val="dk1"/>
              </a:buClr>
              <a:buSzPts val="275"/>
              <a:buFont typeface="Arial"/>
              <a:buNone/>
            </a:pPr>
            <a:r>
              <a:rPr lang="es" sz="7200">
                <a:solidFill>
                  <a:srgbClr val="000000"/>
                </a:solidFill>
                <a:highlight>
                  <a:srgbClr val="FFFFFF"/>
                </a:highlight>
                <a:latin typeface="Lora"/>
                <a:ea typeface="Lora"/>
                <a:cs typeface="Lora"/>
                <a:sym typeface="Lora"/>
              </a:rPr>
              <a:t>Nuestro país es el primer país de Europa y el cuarto del mundo en número de ensayos con medicamentos</a:t>
            </a:r>
            <a:endParaRPr sz="7200">
              <a:solidFill>
                <a:srgbClr val="000000"/>
              </a:solidFill>
              <a:highlight>
                <a:srgbClr val="FFFFFF"/>
              </a:highlight>
              <a:latin typeface="Lora"/>
              <a:ea typeface="Lora"/>
              <a:cs typeface="Lora"/>
              <a:sym typeface="Lora"/>
            </a:endParaRPr>
          </a:p>
          <a:p>
            <a:pPr indent="0" lvl="0" marL="0" rtl="0" algn="l">
              <a:lnSpc>
                <a:spcPct val="115000"/>
              </a:lnSpc>
              <a:spcBef>
                <a:spcPts val="1200"/>
              </a:spcBef>
              <a:spcAft>
                <a:spcPts val="0"/>
              </a:spcAft>
              <a:buNone/>
            </a:pPr>
            <a:r>
              <a:rPr lang="es" sz="7200">
                <a:solidFill>
                  <a:srgbClr val="000000"/>
                </a:solidFill>
                <a:highlight>
                  <a:srgbClr val="FFFFFF"/>
                </a:highlight>
                <a:latin typeface="Lora"/>
                <a:ea typeface="Lora"/>
                <a:cs typeface="Lora"/>
                <a:sym typeface="Lora"/>
              </a:rPr>
              <a:t>España ha reforzado su papel como una de las mayores potencias en la realización de ensayos clínicos de un tratamiento eficaz contra el coronavirus. Si ya era </a:t>
            </a:r>
            <a:r>
              <a:rPr lang="es" sz="7200">
                <a:solidFill>
                  <a:srgbClr val="000000"/>
                </a:solidFill>
                <a:highlight>
                  <a:srgbClr val="FFFFFF"/>
                </a:highlight>
                <a:uFill>
                  <a:noFill/>
                </a:uFill>
                <a:latin typeface="Lora"/>
                <a:ea typeface="Lora"/>
                <a:cs typeface="Lora"/>
                <a:sym typeface="Lora"/>
                <a:hlinkClick r:id="rId3">
                  <a:extLst>
                    <a:ext uri="{A12FA001-AC4F-418D-AE19-62706E023703}">
                      <ahyp:hlinkClr val="tx"/>
                    </a:ext>
                  </a:extLst>
                </a:hlinkClick>
              </a:rPr>
              <a:t>el primer país de Europa y el cuarto del mundo en número de ensayos con medicamentos</a:t>
            </a:r>
            <a:r>
              <a:rPr lang="es" sz="7200">
                <a:solidFill>
                  <a:srgbClr val="000000"/>
                </a:solidFill>
                <a:highlight>
                  <a:srgbClr val="FFFFFF"/>
                </a:highlight>
                <a:latin typeface="Lora"/>
                <a:ea typeface="Lora"/>
                <a:cs typeface="Lora"/>
                <a:sym typeface="Lora"/>
              </a:rPr>
              <a:t> para probar su eficacia frente al virus, también es protagonista en los ensayos que se están llevando a cabo con tres de las vacunas frente al SARS-CoV-2 que se están investigando en todo el mundo, las que desarrollan la compañías farmacéuticas Janssen, AstraZeneca y Curevac. </a:t>
            </a:r>
            <a:r>
              <a:rPr lang="es" sz="7200">
                <a:solidFill>
                  <a:srgbClr val="000000"/>
                </a:solidFill>
                <a:highlight>
                  <a:srgbClr val="FFFFFF"/>
                </a:highlight>
                <a:uFill>
                  <a:noFill/>
                </a:uFill>
                <a:latin typeface="Lora"/>
                <a:ea typeface="Lora"/>
                <a:cs typeface="Lora"/>
                <a:sym typeface="Lora"/>
                <a:hlinkClick r:id="rId4">
                  <a:extLst>
                    <a:ext uri="{A12FA001-AC4F-418D-AE19-62706E023703}">
                      <ahyp:hlinkClr val="tx"/>
                    </a:ext>
                  </a:extLst>
                </a:hlinkClick>
              </a:rPr>
              <a:t>Según los últimos datos de la OMS</a:t>
            </a:r>
            <a:r>
              <a:rPr lang="es" sz="7200">
                <a:solidFill>
                  <a:srgbClr val="000000"/>
                </a:solidFill>
                <a:highlight>
                  <a:srgbClr val="FFFFFF"/>
                </a:highlight>
                <a:latin typeface="Lora"/>
                <a:ea typeface="Lora"/>
                <a:cs typeface="Lora"/>
                <a:sym typeface="Lora"/>
              </a:rPr>
              <a:t>, ya existen 251 vacunas en investigación, de las que 70 se encuentran en fase clínica de investigación probándose en humanos, y de ellas dieciocho en fase III, la última de las etapas necesarias.</a:t>
            </a:r>
            <a:endParaRPr sz="7200">
              <a:solidFill>
                <a:srgbClr val="000000"/>
              </a:solidFill>
              <a:highlight>
                <a:srgbClr val="FFFFFF"/>
              </a:highlight>
              <a:latin typeface="Lora"/>
              <a:ea typeface="Lora"/>
              <a:cs typeface="Lora"/>
              <a:sym typeface="Lora"/>
            </a:endParaRPr>
          </a:p>
          <a:p>
            <a:pPr indent="0" lvl="0" marL="0" rtl="0" algn="l">
              <a:lnSpc>
                <a:spcPct val="115000"/>
              </a:lnSpc>
              <a:spcBef>
                <a:spcPts val="1800"/>
              </a:spcBef>
              <a:spcAft>
                <a:spcPts val="0"/>
              </a:spcAft>
              <a:buNone/>
            </a:pPr>
            <a:r>
              <a:t/>
            </a:r>
            <a:endParaRPr sz="5600">
              <a:solidFill>
                <a:srgbClr val="000000"/>
              </a:solidFill>
              <a:highlight>
                <a:srgbClr val="FFFFFF"/>
              </a:highlight>
              <a:latin typeface="Lora"/>
              <a:ea typeface="Lora"/>
              <a:cs typeface="Lora"/>
              <a:sym typeface="Lora"/>
            </a:endParaRPr>
          </a:p>
          <a:p>
            <a:pPr indent="0" lvl="0" marL="0" rtl="0" algn="l">
              <a:spcBef>
                <a:spcPts val="1800"/>
              </a:spcBef>
              <a:spcAft>
                <a:spcPts val="1200"/>
              </a:spcAft>
              <a:buNone/>
            </a:pPr>
            <a:r>
              <a:t/>
            </a:r>
            <a:endParaRPr sz="1600">
              <a:solidFill>
                <a:srgbClr val="000000"/>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311700" y="481850"/>
            <a:ext cx="8520600" cy="4086900"/>
          </a:xfrm>
          <a:prstGeom prst="rect">
            <a:avLst/>
          </a:prstGeom>
          <a:ln cap="flat" cmpd="sng" w="9525">
            <a:solidFill>
              <a:srgbClr val="00FFFF"/>
            </a:solidFill>
            <a:prstDash val="solid"/>
            <a:round/>
            <a:headEnd len="sm" w="sm" type="none"/>
            <a:tailEnd len="sm" w="sm" type="none"/>
          </a:ln>
        </p:spPr>
        <p:txBody>
          <a:bodyPr anchorCtr="0" anchor="t" bIns="91425" lIns="91425" spcFirstLastPara="1" rIns="91425" wrap="square" tIns="91425">
            <a:normAutofit fontScale="32500" lnSpcReduction="20000"/>
          </a:bodyPr>
          <a:lstStyle/>
          <a:p>
            <a:pPr indent="0" lvl="0" marL="0" rtl="0" algn="l">
              <a:spcBef>
                <a:spcPts val="0"/>
              </a:spcBef>
              <a:spcAft>
                <a:spcPts val="0"/>
              </a:spcAft>
              <a:buNone/>
            </a:pPr>
            <a:r>
              <a:rPr b="1" lang="es" sz="5600">
                <a:solidFill>
                  <a:srgbClr val="000000"/>
                </a:solidFill>
                <a:highlight>
                  <a:schemeClr val="dk1"/>
                </a:highlight>
                <a:latin typeface="Lora"/>
                <a:ea typeface="Lora"/>
                <a:cs typeface="Lora"/>
                <a:sym typeface="Lora"/>
              </a:rPr>
              <a:t>Acuerdos de fabricación en España</a:t>
            </a:r>
            <a:endParaRPr b="1" sz="5600">
              <a:solidFill>
                <a:srgbClr val="000000"/>
              </a:solidFill>
              <a:highlight>
                <a:schemeClr val="dk1"/>
              </a:highlight>
              <a:latin typeface="Lora"/>
              <a:ea typeface="Lora"/>
              <a:cs typeface="Lora"/>
              <a:sym typeface="Lora"/>
            </a:endParaRPr>
          </a:p>
          <a:p>
            <a:pPr indent="0" lvl="0" marL="0" rtl="0" algn="l">
              <a:spcBef>
                <a:spcPts val="1800"/>
              </a:spcBef>
              <a:spcAft>
                <a:spcPts val="0"/>
              </a:spcAft>
              <a:buNone/>
            </a:pPr>
            <a:r>
              <a:rPr lang="es" sz="5600">
                <a:solidFill>
                  <a:srgbClr val="000000"/>
                </a:solidFill>
                <a:highlight>
                  <a:srgbClr val="FFFFFF"/>
                </a:highlight>
                <a:latin typeface="Lora"/>
                <a:ea typeface="Lora"/>
                <a:cs typeface="Lora"/>
                <a:sym typeface="Lora"/>
              </a:rPr>
              <a:t>Varios de estos proyectos están siendo desarrollados por compañías asociadas a Farmaindustria y con una importante presencia en nuestro país y algunos de estos laboratorios han llegado a acuerdos con compañías españolas para llevar a cabo en nuestro país una parte de la fabricación final de sus vacunas. Así, el laboratorio Moderna ha llegado a un acuerdo con la española Rovi para la fabricación en nuestro país del llenado y acabado de su vacuna candidata. Igualmente, la compañía farmacéutica española Reig Jofre ha firmado con el laboratorio Janssen un acuerdo para fabricar la vacuna contra el coronavirus en su nueva planta de Barcelona. Reig Jofre será responsable de la formulación, llenado y envasado de la candidata a vacuna, que será distribuida por Janssen.</a:t>
            </a:r>
            <a:endParaRPr sz="5600">
              <a:solidFill>
                <a:srgbClr val="000000"/>
              </a:solidFill>
              <a:highlight>
                <a:srgbClr val="FFFFFF"/>
              </a:highlight>
              <a:latin typeface="Lora"/>
              <a:ea typeface="Lora"/>
              <a:cs typeface="Lora"/>
              <a:sym typeface="Lora"/>
            </a:endParaRPr>
          </a:p>
          <a:p>
            <a:pPr indent="0" lvl="0" marL="0" rtl="0" algn="l">
              <a:spcBef>
                <a:spcPts val="18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idx="1" type="body"/>
          </p:nvPr>
        </p:nvSpPr>
        <p:spPr>
          <a:xfrm>
            <a:off x="307200" y="481850"/>
            <a:ext cx="8529600" cy="46167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50000"/>
              <a:buFont typeface="Arial"/>
              <a:buNone/>
            </a:pPr>
            <a:r>
              <a:rPr lang="es" sz="2200">
                <a:solidFill>
                  <a:schemeClr val="accent1"/>
                </a:solidFill>
                <a:highlight>
                  <a:srgbClr val="FFFFFF"/>
                </a:highlight>
                <a:latin typeface="Lora"/>
                <a:ea typeface="Lora"/>
                <a:cs typeface="Lora"/>
                <a:sym typeface="Lora"/>
              </a:rPr>
              <a:t>Además de los ensayos con la vacuna, hasta 216 hospitales en España tienen en marcha ensayos clínicos en busca de un medicamento que pueda ser eficaz contra el coronavirus. Actualmente, hay 160 ensayos en fase clínica en marcha para probar tratamientos eficaces frente al coronavirus y hasta 20 compañías farmacéuticas asentadas en España, tanto nacionales como multinacionales, son las que están participando en buena parte de estos ensayos clínicos y colaborando en otros de iniciativa pública proporcionando la medicación necesaria. Se trata de seis compañías nacionales: Laboratorios Rovi, Laboratorios Rubió, Reig Jofré, Ferrer, Faes Farma y Esteve, y otras catorce internacionales: Gebro Pharma, Novartis, Roche, Sanofi, AbbVie, Jazz Pharmaceuticals, Sobi, AstraZeneca, GSK, Lilly, ViiV Healthcare, Janssen, MSD y Boehringer Ingelheim.</a:t>
            </a:r>
            <a:endParaRPr sz="2200">
              <a:solidFill>
                <a:schemeClr val="accent1"/>
              </a:solidFill>
              <a:highlight>
                <a:srgbClr val="FFFFFF"/>
              </a:highlight>
              <a:latin typeface="Lora"/>
              <a:ea typeface="Lora"/>
              <a:cs typeface="Lora"/>
              <a:sym typeface="Lora"/>
            </a:endParaRPr>
          </a:p>
          <a:p>
            <a:pPr indent="0" lvl="0" marL="0" rtl="0" algn="l">
              <a:spcBef>
                <a:spcPts val="18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idx="1" type="body"/>
          </p:nvPr>
        </p:nvSpPr>
        <p:spPr>
          <a:xfrm>
            <a:off x="311700" y="379300"/>
            <a:ext cx="8520600" cy="4540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770"/>
              <a:buNone/>
            </a:pPr>
            <a:r>
              <a:rPr lang="es">
                <a:solidFill>
                  <a:schemeClr val="accent1"/>
                </a:solidFill>
                <a:highlight>
                  <a:srgbClr val="FFFFFF"/>
                </a:highlight>
                <a:latin typeface="Lora"/>
                <a:ea typeface="Lora"/>
                <a:cs typeface="Lora"/>
                <a:sym typeface="Lora"/>
              </a:rPr>
              <a:t>De los 160 ensayos clínicos, 35 de ellos están probando nuevas moléculas (entre ellas una vacuna); 117 son reposicionamientos terapéuticos de moléculas ya existentes; y 7 son tratamientos con terapias celulares. Los principales tratamientos de Covid-19 que se están analizando en España incluyen tratamientos antipalúdicos, antiinflamatorios, antivirales, tratamientos autoinmunes, antiinflamatorios, inhibidores; tratamientos con plasma y anticuerpos monoclonales.</a:t>
            </a:r>
            <a:endParaRPr>
              <a:solidFill>
                <a:schemeClr val="accent1"/>
              </a:solidFill>
              <a:highlight>
                <a:srgbClr val="FFFFFF"/>
              </a:highlight>
              <a:latin typeface="Lora"/>
              <a:ea typeface="Lora"/>
              <a:cs typeface="Lora"/>
              <a:sym typeface="Lora"/>
            </a:endParaRPr>
          </a:p>
          <a:p>
            <a:pPr indent="0" lvl="0" marL="0" rtl="0" algn="l">
              <a:lnSpc>
                <a:spcPct val="95000"/>
              </a:lnSpc>
              <a:spcBef>
                <a:spcPts val="1800"/>
              </a:spcBef>
              <a:spcAft>
                <a:spcPts val="1200"/>
              </a:spcAft>
              <a:buSzPts val="770"/>
              <a:buNone/>
            </a:pPr>
            <a:r>
              <a:rPr lang="es">
                <a:solidFill>
                  <a:schemeClr val="accent1"/>
                </a:solidFill>
                <a:highlight>
                  <a:srgbClr val="FFFFFF"/>
                </a:highlight>
                <a:latin typeface="Lora"/>
                <a:ea typeface="Lora"/>
                <a:cs typeface="Lora"/>
                <a:sym typeface="Lora"/>
              </a:rPr>
              <a:t>El ensayo clínico es el paso definitivo para que un potencial fármaco o vacuna pueda llegar a los pacientes que lo necesitan. Se trata del proceso que sirve para comprobar la seguridad y eficacia de los nuevos fármacos, que será la clave para poder someterlos a aprobación por parte de las agencias del medicamento. Es un proceso complejo, que habitualmente necesita unos 6-7 años de trabajo y en el que se involucran, junto a la compañía farmacéutica promotora, autoridades, investigadores, centros hospitalarios y, por supuesto, pacientes.</a:t>
            </a:r>
            <a:endParaRPr>
              <a:solidFill>
                <a:schemeClr val="accent1"/>
              </a:solidFill>
              <a:latin typeface="Lora"/>
              <a:ea typeface="Lora"/>
              <a:cs typeface="Lora"/>
              <a:sym typeface="Lor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8"/>
          <p:cNvSpPr txBox="1"/>
          <p:nvPr>
            <p:ph type="title"/>
          </p:nvPr>
        </p:nvSpPr>
        <p:spPr>
          <a:xfrm>
            <a:off x="311700" y="292850"/>
            <a:ext cx="8520600" cy="801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3" name="Google Shape;83;p18"/>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