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9"/>
  </p:notesMasterIdLst>
  <p:handoutMasterIdLst>
    <p:handoutMasterId r:id="rId10"/>
  </p:handoutMasterIdLst>
  <p:sldIdLst>
    <p:sldId id="292" r:id="rId4"/>
    <p:sldId id="283" r:id="rId5"/>
    <p:sldId id="299" r:id="rId6"/>
    <p:sldId id="300" r:id="rId7"/>
    <p:sldId id="294" r:id="rId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CC9900"/>
    <a:srgbClr val="404040"/>
    <a:srgbClr val="362E33"/>
    <a:srgbClr val="995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91B65-4AC6-43FE-A8BD-3A7675CE1145}" v="47" dt="2021-01-08T00:29:40.727"/>
    <p1510:client id="{D152A9E0-5E28-4B51-A5FF-7813B7912293}" v="4" dt="2021-01-08T00:33:10.725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31" autoAdjust="0"/>
  </p:normalViewPr>
  <p:slideViewPr>
    <p:cSldViewPr snapToGrid="0">
      <p:cViewPr varScale="1">
        <p:scale>
          <a:sx n="75" d="100"/>
          <a:sy n="75" d="100"/>
        </p:scale>
        <p:origin x="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44DDF42-EA81-4D58-9E48-71D338B26FAC}" type="datetime1">
              <a:rPr lang="it-IT" smtClean="0"/>
              <a:t>07/01/2021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FCAD0-C8D4-46EE-8714-3DAE081602B2}" type="datetime1">
              <a:rPr lang="it-IT" smtClean="0"/>
              <a:pPr/>
              <a:t>07/01/2021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32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30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7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dirty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>
            <a:lvl5pPr>
              <a:defRPr sz="1100"/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>
            <a:lvl5pPr>
              <a:defRPr sz="1100"/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>
            <a:lvl5pPr>
              <a:defRPr sz="1100"/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>
            <a:lvl5pPr>
              <a:defRPr sz="1100"/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dirty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dirty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9" name="Segnaposto immagine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sinistro confront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sinistro confront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dirty="0"/>
              <a:t>Immettere la didascalia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dirty="0"/>
              <a:t>Grazie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Numero di telefono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Indirizzo di posta elettronica o </a:t>
            </a:r>
            <a:r>
              <a:rPr lang="it-IT" dirty="0" err="1"/>
              <a:t>handle</a:t>
            </a:r>
            <a:r>
              <a:rPr lang="it-IT" dirty="0"/>
              <a:t> di social media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Sito Web della società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4" name="Casella di tes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it-IT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it-IT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it-IT" sz="1600" b="1" spc="-1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it-IT" sz="1600" b="1" spc="-10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F384DA9-824F-44DC-B775-B591228B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4" y="2349400"/>
            <a:ext cx="7529101" cy="4336832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35" y="64777"/>
            <a:ext cx="8841916" cy="1011773"/>
          </a:xfrm>
        </p:spPr>
        <p:txBody>
          <a:bodyPr rtlCol="0"/>
          <a:lstStyle/>
          <a:p>
            <a:r>
              <a:rPr lang="it-IT" sz="7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</a:rPr>
              <a:t>El  LICEO  LEONARDO</a:t>
            </a:r>
            <a:endParaRPr lang="it-IT" sz="7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1070" y="6377037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</a:t>
            </a:fld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8A5F781-BA0E-47B3-B385-C8520F5283E9}"/>
              </a:ext>
            </a:extLst>
          </p:cNvPr>
          <p:cNvSpPr/>
          <p:nvPr/>
        </p:nvSpPr>
        <p:spPr>
          <a:xfrm>
            <a:off x="0" y="872072"/>
            <a:ext cx="99739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Liceo Leonardo </a:t>
            </a:r>
            <a:r>
              <a:rPr lang="es-ES" dirty="0">
                <a:solidFill>
                  <a:schemeClr val="bg1"/>
                </a:solidFill>
              </a:rPr>
              <a:t>es un </a:t>
            </a:r>
            <a:r>
              <a:rPr lang="es-ES" b="1" dirty="0">
                <a:solidFill>
                  <a:schemeClr val="bg1"/>
                </a:solidFill>
              </a:rPr>
              <a:t>Instituto de enseñanza Superior</a:t>
            </a:r>
            <a:r>
              <a:rPr lang="es-ES" dirty="0">
                <a:solidFill>
                  <a:schemeClr val="bg1"/>
                </a:solidFill>
              </a:rPr>
              <a:t>, dividido en  </a:t>
            </a:r>
            <a:r>
              <a:rPr lang="es-ES" i="1" dirty="0">
                <a:solidFill>
                  <a:schemeClr val="bg1"/>
                </a:solidFill>
              </a:rPr>
              <a:t>scientifico</a:t>
            </a:r>
            <a:r>
              <a:rPr lang="es-ES" dirty="0">
                <a:solidFill>
                  <a:schemeClr val="bg1"/>
                </a:solidFill>
              </a:rPr>
              <a:t> y </a:t>
            </a:r>
            <a:r>
              <a:rPr lang="es-ES" i="1" dirty="0">
                <a:solidFill>
                  <a:schemeClr val="bg1"/>
                </a:solidFill>
              </a:rPr>
              <a:t>lingüístico</a:t>
            </a:r>
            <a:r>
              <a:rPr lang="es-ES" dirty="0">
                <a:solidFill>
                  <a:schemeClr val="bg1"/>
                </a:solidFill>
              </a:rPr>
              <a:t>. Está ubicado en la  </a:t>
            </a:r>
            <a:r>
              <a:rPr lang="es-ES" b="1" dirty="0">
                <a:solidFill>
                  <a:schemeClr val="bg1"/>
                </a:solidFill>
              </a:rPr>
              <a:t>Sicilia oriental</a:t>
            </a:r>
            <a:r>
              <a:rPr lang="es-ES" dirty="0">
                <a:solidFill>
                  <a:schemeClr val="bg1"/>
                </a:solidFill>
              </a:rPr>
              <a:t>, la ciudad que lo acoge se llama  </a:t>
            </a:r>
            <a:r>
              <a:rPr lang="es-ES" i="1" dirty="0">
                <a:solidFill>
                  <a:schemeClr val="bg1"/>
                </a:solidFill>
              </a:rPr>
              <a:t>Giarre</a:t>
            </a:r>
            <a:r>
              <a:rPr lang="es-ES" dirty="0">
                <a:solidFill>
                  <a:schemeClr val="bg1"/>
                </a:solidFill>
              </a:rPr>
              <a:t>,  cerca de </a:t>
            </a:r>
            <a:r>
              <a:rPr lang="es-ES" i="1" dirty="0">
                <a:solidFill>
                  <a:schemeClr val="bg1"/>
                </a:solidFill>
              </a:rPr>
              <a:t>Catania  </a:t>
            </a:r>
            <a:r>
              <a:rPr lang="es-ES" dirty="0">
                <a:solidFill>
                  <a:schemeClr val="bg1"/>
                </a:solidFill>
              </a:rPr>
              <a:t>( a 30 km) y a los pies de </a:t>
            </a:r>
            <a:r>
              <a:rPr lang="es-ES" b="1" dirty="0">
                <a:solidFill>
                  <a:schemeClr val="bg1"/>
                </a:solidFill>
              </a:rPr>
              <a:t>volcán Etna</a:t>
            </a:r>
            <a:r>
              <a:rPr lang="es-ES" dirty="0">
                <a:solidFill>
                  <a:schemeClr val="bg1"/>
                </a:solidFill>
              </a:rPr>
              <a:t>, muy   cerca de </a:t>
            </a:r>
            <a:r>
              <a:rPr lang="es-ES" i="1" dirty="0">
                <a:solidFill>
                  <a:schemeClr val="bg1"/>
                </a:solidFill>
              </a:rPr>
              <a:t>Taormina</a:t>
            </a:r>
            <a:r>
              <a:rPr lang="es-ES" dirty="0">
                <a:solidFill>
                  <a:schemeClr val="bg1"/>
                </a:solidFill>
              </a:rPr>
              <a:t>. Gracias a su   posición estratégica acoge alumnos que llegan de varias  ciudades, algunas  muy lejanas. El Liceo Leonardo tiene </a:t>
            </a:r>
            <a:r>
              <a:rPr lang="es-ES" b="1" dirty="0">
                <a:solidFill>
                  <a:schemeClr val="bg1"/>
                </a:solidFill>
              </a:rPr>
              <a:t>1014 estudiantes</a:t>
            </a:r>
            <a:r>
              <a:rPr lang="es-ES" dirty="0">
                <a:solidFill>
                  <a:schemeClr val="bg1"/>
                </a:solidFill>
              </a:rPr>
              <a:t>, y </a:t>
            </a:r>
            <a:r>
              <a:rPr lang="es-ES" b="1" dirty="0">
                <a:solidFill>
                  <a:schemeClr val="bg1"/>
                </a:solidFill>
              </a:rPr>
              <a:t>87 profesores;  </a:t>
            </a:r>
            <a:r>
              <a:rPr lang="es-ES" dirty="0">
                <a:solidFill>
                  <a:schemeClr val="bg1"/>
                </a:solidFill>
              </a:rPr>
              <a:t>es muy grande y </a:t>
            </a:r>
            <a:r>
              <a:rPr lang="es-ES" b="1" dirty="0">
                <a:solidFill>
                  <a:schemeClr val="bg1"/>
                </a:solidFill>
              </a:rPr>
              <a:t>tiene tres edificios</a:t>
            </a:r>
            <a:r>
              <a:rPr lang="es-ES" dirty="0">
                <a:solidFill>
                  <a:schemeClr val="bg1"/>
                </a:solidFill>
              </a:rPr>
              <a:t>: uno central y dos muy cercanos.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FDD12E-DA83-4037-842C-4AE41B286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7" t="2509" r="8587" b="386"/>
          <a:stretch/>
        </p:blipFill>
        <p:spPr>
          <a:xfrm>
            <a:off x="7832189" y="2224652"/>
            <a:ext cx="4283496" cy="4003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3FAC48-28D4-4CEE-8FFC-AAF918D3A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935" y="201176"/>
            <a:ext cx="2218065" cy="1761276"/>
          </a:xfrm>
          <a:prstGeom prst="rect">
            <a:avLst/>
          </a:prstGeom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4108" y="6376103"/>
            <a:ext cx="2004858" cy="310976"/>
          </a:xfrm>
        </p:spPr>
        <p:txBody>
          <a:bodyPr rtlCol="0"/>
          <a:lstStyle/>
          <a:p>
            <a:r>
              <a:rPr lang="it-IT" sz="2400" b="1" dirty="0">
                <a:latin typeface="Bahnschrift Condensed"/>
                <a:cs typeface="Times New Roman"/>
              </a:rPr>
              <a:t>Aula  Magna</a:t>
            </a:r>
            <a:endParaRPr lang="it-IT" sz="2400" b="1" dirty="0">
              <a:latin typeface="Bahnschrift Condensed" panose="020B0502040204020203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D89803-A38D-4820-9AD6-8E68D95B6EEB}"/>
              </a:ext>
            </a:extLst>
          </p:cNvPr>
          <p:cNvSpPr/>
          <p:nvPr/>
        </p:nvSpPr>
        <p:spPr>
          <a:xfrm>
            <a:off x="9973935" y="6352213"/>
            <a:ext cx="1386688" cy="50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865D6D8-07B3-48CF-8838-C0E84678249E}"/>
              </a:ext>
            </a:extLst>
          </p:cNvPr>
          <p:cNvSpPr/>
          <p:nvPr/>
        </p:nvSpPr>
        <p:spPr>
          <a:xfrm>
            <a:off x="129490" y="1043754"/>
            <a:ext cx="52312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sz="2000" dirty="0"/>
              <a:t>El Instituto está dotato de </a:t>
            </a:r>
            <a:r>
              <a:rPr lang="es-ES_tradnl" sz="2000" b="1" dirty="0"/>
              <a:t>dos  laboratorios scientificos</a:t>
            </a:r>
            <a:r>
              <a:rPr lang="es-ES_tradnl" sz="2000" dirty="0"/>
              <a:t> muy modernos, </a:t>
            </a:r>
            <a:r>
              <a:rPr lang="es-ES_tradnl" sz="2000" b="1" dirty="0"/>
              <a:t>dos de idiomas </a:t>
            </a:r>
            <a:r>
              <a:rPr lang="es-ES_tradnl" sz="2000" dirty="0"/>
              <a:t>y un </a:t>
            </a:r>
            <a:r>
              <a:rPr lang="es-ES_tradnl" sz="2000" b="1" dirty="0"/>
              <a:t>aula informatica</a:t>
            </a:r>
            <a:r>
              <a:rPr lang="es-ES_tradnl" sz="2000" dirty="0"/>
              <a:t>, todas las aulas están equipadas de </a:t>
            </a:r>
            <a:r>
              <a:rPr lang="es-ES_tradnl" sz="2000" i="1" dirty="0"/>
              <a:t>pizarras electrónicas</a:t>
            </a:r>
            <a:r>
              <a:rPr lang="es-ES_tradnl" sz="2000" dirty="0"/>
              <a:t>. Además dos clases de scientifico tienen la posibilidad de trabajar con el auxilio de varios  </a:t>
            </a:r>
            <a:r>
              <a:rPr lang="es-ES_tradnl" sz="2000" i="1" dirty="0"/>
              <a:t>i Pad</a:t>
            </a:r>
            <a:r>
              <a:rPr lang="es-ES_tradnl" sz="2000" dirty="0"/>
              <a:t>, sustituyendo casi por completo los libros.</a:t>
            </a:r>
            <a:endParaRPr lang="it-IT" sz="20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360621A-016B-4DEC-A48A-0E8505734630}"/>
              </a:ext>
            </a:extLst>
          </p:cNvPr>
          <p:cNvSpPr/>
          <p:nvPr/>
        </p:nvSpPr>
        <p:spPr>
          <a:xfrm>
            <a:off x="5826147" y="4654714"/>
            <a:ext cx="4209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sz="2000" dirty="0"/>
              <a:t>Al terminar el curso de estudio de idiomas, después de cursos organizados en el Instituto, los alumnos consiguen el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B2 </a:t>
            </a:r>
            <a:r>
              <a:rPr lang="es-ES_tradnl" sz="2000" dirty="0"/>
              <a:t>de los </a:t>
            </a:r>
            <a:r>
              <a:rPr lang="es-ES_tradnl" sz="2000" b="1" dirty="0"/>
              <a:t>tres idiomas estudiados</a:t>
            </a:r>
            <a:r>
              <a:rPr lang="es-ES_tradnl" sz="2000" b="1" i="1" dirty="0"/>
              <a:t> </a:t>
            </a:r>
            <a:r>
              <a:rPr lang="es-ES_tradnl" sz="2000" dirty="0"/>
              <a:t>(</a:t>
            </a:r>
            <a:r>
              <a:rPr lang="es-ES_tradnl" sz="2000" i="1" dirty="0"/>
              <a:t>español, francés y alemán).</a:t>
            </a:r>
            <a:endParaRPr lang="it-IT" sz="2000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1D9B857-956E-4543-9382-651D28CA9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414" y="426853"/>
            <a:ext cx="2201403" cy="1421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59AFEB6-B796-4F2C-9B1A-1D9AF77F1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697" y="2167138"/>
            <a:ext cx="2201403" cy="1367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F2860464-12CF-4FAA-9B81-33A8807974D8}"/>
              </a:ext>
            </a:extLst>
          </p:cNvPr>
          <p:cNvSpPr/>
          <p:nvPr/>
        </p:nvSpPr>
        <p:spPr>
          <a:xfrm>
            <a:off x="10058399" y="6261075"/>
            <a:ext cx="1282563" cy="55567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890D6DC-8C03-4A7C-8926-ED955A97D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1" y="1020487"/>
            <a:ext cx="3052996" cy="2127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5774ADA-5973-450F-82E2-26A4142622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16"/>
          <a:stretch/>
        </p:blipFill>
        <p:spPr>
          <a:xfrm>
            <a:off x="272705" y="3345317"/>
            <a:ext cx="5527427" cy="3193595"/>
          </a:xfrm>
          <a:prstGeom prst="rect">
            <a:avLst/>
          </a:prstGeom>
        </p:spPr>
      </p:pic>
      <p:sp>
        <p:nvSpPr>
          <p:cNvPr id="23" name="Titolo 2">
            <a:extLst>
              <a:ext uri="{FF2B5EF4-FFF2-40B4-BE49-F238E27FC236}">
                <a16:creationId xmlns:a16="http://schemas.microsoft.com/office/drawing/2014/main" id="{07D67213-586D-40FF-8B44-80702654EB83}"/>
              </a:ext>
            </a:extLst>
          </p:cNvPr>
          <p:cNvSpPr txBox="1">
            <a:spLocks/>
          </p:cNvSpPr>
          <p:nvPr/>
        </p:nvSpPr>
        <p:spPr>
          <a:xfrm>
            <a:off x="401489" y="121478"/>
            <a:ext cx="8284208" cy="892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72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Los </a:t>
            </a:r>
            <a:r>
              <a:rPr lang="it-IT" sz="7200" b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laboratorios</a:t>
            </a:r>
            <a:endParaRPr lang="it-IT" sz="72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7" name="Elemento grafico 26" descr="Programmatore">
            <a:extLst>
              <a:ext uri="{FF2B5EF4-FFF2-40B4-BE49-F238E27FC236}">
                <a16:creationId xmlns:a16="http://schemas.microsoft.com/office/drawing/2014/main" id="{9A7D534A-57F3-4662-BDC5-8DE091BF4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5538" y="3643060"/>
            <a:ext cx="914400" cy="914400"/>
          </a:xfrm>
          <a:prstGeom prst="rect">
            <a:avLst/>
          </a:prstGeom>
        </p:spPr>
      </p:pic>
      <p:pic>
        <p:nvPicPr>
          <p:cNvPr id="29" name="Elemento grafico 28" descr="Monitor">
            <a:extLst>
              <a:ext uri="{FF2B5EF4-FFF2-40B4-BE49-F238E27FC236}">
                <a16:creationId xmlns:a16="http://schemas.microsoft.com/office/drawing/2014/main" id="{F624799E-2E5E-4036-8557-1B9089A012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8451" y="3637717"/>
            <a:ext cx="914400" cy="914400"/>
          </a:xfrm>
          <a:prstGeom prst="rect">
            <a:avLst/>
          </a:prstGeom>
        </p:spPr>
      </p:pic>
      <p:pic>
        <p:nvPicPr>
          <p:cNvPr id="31" name="Elemento grafico 30" descr="Aula">
            <a:extLst>
              <a:ext uri="{FF2B5EF4-FFF2-40B4-BE49-F238E27FC236}">
                <a16:creationId xmlns:a16="http://schemas.microsoft.com/office/drawing/2014/main" id="{1764E7B7-5F43-489C-83E0-2F9ECC9BB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4768" y="3663173"/>
            <a:ext cx="914400" cy="9144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2B83B79-D31D-4297-BEA7-4D13CD53A6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343" y="4866426"/>
            <a:ext cx="2162657" cy="12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1070" y="6377037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3</a:t>
            </a:fld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D89803-A38D-4820-9AD6-8E68D95B6EEB}"/>
              </a:ext>
            </a:extLst>
          </p:cNvPr>
          <p:cNvSpPr/>
          <p:nvPr/>
        </p:nvSpPr>
        <p:spPr>
          <a:xfrm>
            <a:off x="9973935" y="6352213"/>
            <a:ext cx="1386688" cy="50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76278236-4569-48CB-8F9F-AF42341A4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470" y="311352"/>
            <a:ext cx="6438559" cy="767098"/>
          </a:xfrm>
        </p:spPr>
        <p:txBody>
          <a:bodyPr rtlCol="0"/>
          <a:lstStyle/>
          <a:p>
            <a:pPr rtl="0"/>
            <a:r>
              <a:rPr lang="it-IT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Los </a:t>
            </a:r>
            <a:r>
              <a:rPr lang="it-IT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proyectos</a:t>
            </a:r>
            <a:endParaRPr lang="it-IT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8C041EA-2FDA-4E27-99F7-CC5997E48C49}"/>
              </a:ext>
            </a:extLst>
          </p:cNvPr>
          <p:cNvSpPr/>
          <p:nvPr/>
        </p:nvSpPr>
        <p:spPr>
          <a:xfrm>
            <a:off x="154745" y="852167"/>
            <a:ext cx="9242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dirty="0">
                <a:solidFill>
                  <a:schemeClr val="bg1"/>
                </a:solidFill>
                <a:ea typeface="Arial Unicode MS"/>
                <a:cs typeface="Arial Unicode MS"/>
              </a:rPr>
              <a:t>Hay muchos proyectos que se realizan, como </a:t>
            </a:r>
            <a:r>
              <a:rPr lang="es-ES_tradnl" b="1" dirty="0">
                <a:solidFill>
                  <a:srgbClr val="FFC000"/>
                </a:solidFill>
                <a:ea typeface="Arial Unicode MS"/>
                <a:cs typeface="Arial Unicode MS"/>
              </a:rPr>
              <a:t>Erasmus, intercambios Lingüísticos, proyectos de Etwinning</a:t>
            </a:r>
            <a:r>
              <a:rPr lang="es-ES_tradnl" dirty="0">
                <a:solidFill>
                  <a:schemeClr val="bg1"/>
                </a:solidFill>
                <a:ea typeface="Arial Unicode MS"/>
                <a:cs typeface="Arial Unicode MS"/>
              </a:rPr>
              <a:t>.</a:t>
            </a:r>
            <a:r>
              <a:rPr lang="it-IT" dirty="0">
                <a:solidFill>
                  <a:schemeClr val="bg1"/>
                </a:solidFill>
                <a:ea typeface="Arial Unicode MS"/>
                <a:cs typeface="Arial Unicode MS"/>
              </a:rPr>
              <a:t> </a:t>
            </a:r>
            <a:r>
              <a:rPr lang="es-ES_tradnl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Los profesores en su mayoría, por la tarde cursan para mejorar sus competencias tecnológicas y lingüísticas. En efecto se realizan </a:t>
            </a:r>
            <a:r>
              <a:rPr lang="es-ES_tradnl" i="1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cursos digitales </a:t>
            </a:r>
            <a:r>
              <a:rPr lang="es-ES_tradnl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para potenciar una dimensión europea de la cultura y para conseguir certificaciones europeas  digitales,   trabajando con </a:t>
            </a:r>
            <a:r>
              <a:rPr lang="es-ES_tradnl" i="1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métodos innovadores </a:t>
            </a:r>
            <a:r>
              <a:rPr lang="es-ES_tradnl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en red etc. Pues  los alumnos y los profesores que no son de idiomas consiguen </a:t>
            </a:r>
            <a:r>
              <a:rPr lang="es-ES_tradnl" b="1" dirty="0">
                <a:solidFill>
                  <a:srgbClr val="FFC000"/>
                </a:solidFill>
                <a:ea typeface="Arial Unicode MS"/>
                <a:cs typeface="Times New Roman" panose="02020603050405020304" pitchFamily="18" charset="0"/>
              </a:rPr>
              <a:t>Certificaciones lingüísticas</a:t>
            </a:r>
            <a:r>
              <a:rPr lang="es-ES_tradnl" dirty="0">
                <a:solidFill>
                  <a:schemeClr val="bg1"/>
                </a:solidFill>
                <a:ea typeface="Arial Unicode MS"/>
                <a:cs typeface="Times New Roman" panose="02020603050405020304" pitchFamily="18" charset="0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6" name="Picture 2" descr="Bandiere nel mondo: cosa significano? - Officina delle Lingue">
            <a:extLst>
              <a:ext uri="{FF2B5EF4-FFF2-40B4-BE49-F238E27FC236}">
                <a16:creationId xmlns:a16="http://schemas.microsoft.com/office/drawing/2014/main" id="{3EBAD703-E38B-453D-86AB-B3648E42B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4"/>
          <a:stretch/>
        </p:blipFill>
        <p:spPr bwMode="auto">
          <a:xfrm>
            <a:off x="9397218" y="0"/>
            <a:ext cx="279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276B858-A8CB-4948-8B1A-3C3E654F2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5" y="2606494"/>
            <a:ext cx="4218798" cy="404486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85F4759-FE7A-46FB-84A2-2BFEDEF6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661" y="2380209"/>
            <a:ext cx="4797876" cy="18158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5F91294-3B9C-4D3E-9947-DFE768AE9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661" y="4318782"/>
            <a:ext cx="4814702" cy="23325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8F522F7-FBC6-46BA-A690-DC303B769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842" y="3897981"/>
            <a:ext cx="2194750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7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C53ADE-718E-4411-AF05-1543F0350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14" b="5832"/>
          <a:stretch/>
        </p:blipFill>
        <p:spPr>
          <a:xfrm>
            <a:off x="-36264" y="0"/>
            <a:ext cx="7615260" cy="68580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1070" y="6377037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D89803-A38D-4820-9AD6-8E68D95B6EEB}"/>
              </a:ext>
            </a:extLst>
          </p:cNvPr>
          <p:cNvSpPr/>
          <p:nvPr/>
        </p:nvSpPr>
        <p:spPr>
          <a:xfrm>
            <a:off x="9973935" y="6352213"/>
            <a:ext cx="1386688" cy="50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3E2F3F9D-D068-4C3D-9F59-226A1C84FF67}"/>
              </a:ext>
            </a:extLst>
          </p:cNvPr>
          <p:cNvSpPr/>
          <p:nvPr/>
        </p:nvSpPr>
        <p:spPr>
          <a:xfrm>
            <a:off x="-36264" y="355570"/>
            <a:ext cx="3361038" cy="737696"/>
          </a:xfrm>
          <a:prstGeom prst="homePlat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CATANIA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A5FD1-FEB5-4E49-A34E-5B6BCBF4D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4" y="3851959"/>
            <a:ext cx="5045034" cy="2724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3CDEC23-EB12-41A2-9633-DA29FFF1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996" y="0"/>
            <a:ext cx="4613004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B2333A-6240-498D-A992-199B118383AE}"/>
              </a:ext>
            </a:extLst>
          </p:cNvPr>
          <p:cNvSpPr txBox="1"/>
          <p:nvPr/>
        </p:nvSpPr>
        <p:spPr>
          <a:xfrm>
            <a:off x="7578996" y="0"/>
            <a:ext cx="461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487E2A8-7FB8-4459-8F8F-EEDC38C74FF8}"/>
              </a:ext>
            </a:extLst>
          </p:cNvPr>
          <p:cNvSpPr/>
          <p:nvPr/>
        </p:nvSpPr>
        <p:spPr>
          <a:xfrm>
            <a:off x="7561802" y="103320"/>
            <a:ext cx="46130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/>
              <a:t>Hoy pasear por la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Etnea </a:t>
            </a:r>
            <a:r>
              <a:rPr lang="es-ES" sz="1400" dirty="0"/>
              <a:t>es una experiencia atractiva, que hace revivir el pasado en su esplendor con su interminable </a:t>
            </a:r>
            <a:r>
              <a:rPr lang="es-ES" sz="1400" u="sng" dirty="0"/>
              <a:t>sucesión de arquitecturas y reminiscencias históricas</a:t>
            </a:r>
            <a:endParaRPr lang="it-IT" sz="1400" u="sng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EC3CD17-A121-4EDB-97A1-CAB62F3982EF}"/>
              </a:ext>
            </a:extLst>
          </p:cNvPr>
          <p:cNvSpPr/>
          <p:nvPr/>
        </p:nvSpPr>
        <p:spPr>
          <a:xfrm>
            <a:off x="5188368" y="4198522"/>
            <a:ext cx="24268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En los momentos de vida ciudadana y durante las ocasiones solemnes,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Piazza Duomo</a:t>
            </a:r>
            <a:r>
              <a:rPr lang="es-ES" sz="1400" dirty="0">
                <a:solidFill>
                  <a:schemeClr val="bg1"/>
                </a:solidFill>
              </a:rPr>
              <a:t> es el lugar de encuentro de los catanesios. En el centro de la plaza reina la famosa fuente del elefante, </a:t>
            </a:r>
            <a:r>
              <a:rPr lang="es-ES" sz="1400" u="sng" dirty="0">
                <a:solidFill>
                  <a:schemeClr val="bg1"/>
                </a:solidFill>
              </a:rPr>
              <a:t>la estatua del símbolo de la ciudad</a:t>
            </a:r>
            <a:endParaRPr lang="it-IT" sz="1400" u="sng" dirty="0">
              <a:solidFill>
                <a:schemeClr val="bg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62426242-E65D-4767-9E52-CC065253D1F9}"/>
              </a:ext>
            </a:extLst>
          </p:cNvPr>
          <p:cNvSpPr/>
          <p:nvPr/>
        </p:nvSpPr>
        <p:spPr>
          <a:xfrm>
            <a:off x="-36264" y="1448835"/>
            <a:ext cx="7578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Situada a los pies del sugestivo </a:t>
            </a:r>
            <a:r>
              <a:rPr lang="es-ES" b="1" dirty="0">
                <a:solidFill>
                  <a:srgbClr val="FFC000"/>
                </a:solidFill>
              </a:rPr>
              <a:t>Monte Etna </a:t>
            </a:r>
            <a:r>
              <a:rPr lang="es-ES" dirty="0">
                <a:solidFill>
                  <a:schemeClr val="bg1"/>
                </a:solidFill>
              </a:rPr>
              <a:t>que con sus erupciones a menudo le regala un encanto particular, </a:t>
            </a:r>
            <a:r>
              <a:rPr lang="es-ES" b="1" dirty="0">
                <a:solidFill>
                  <a:schemeClr val="bg1"/>
                </a:solidFill>
              </a:rPr>
              <a:t>Catania</a:t>
            </a:r>
            <a:r>
              <a:rPr lang="es-ES" dirty="0">
                <a:solidFill>
                  <a:schemeClr val="bg1"/>
                </a:solidFill>
              </a:rPr>
              <a:t>, con vistas al mar Jónico, es una espléndida ciudad de arte, ejemplo indiscutible del barroco siciliano y para este </a:t>
            </a:r>
            <a:r>
              <a:rPr lang="es-ES" b="1" dirty="0">
                <a:solidFill>
                  <a:schemeClr val="bg1"/>
                </a:solidFill>
              </a:rPr>
              <a:t>patrimonio de la Unesco </a:t>
            </a:r>
            <a:r>
              <a:rPr lang="es-ES" dirty="0">
                <a:solidFill>
                  <a:schemeClr val="bg1"/>
                </a:solidFill>
              </a:rPr>
              <a:t>junto con las otras ciudades del </a:t>
            </a:r>
            <a:r>
              <a:rPr lang="es-ES" b="1" dirty="0">
                <a:solidFill>
                  <a:schemeClr val="bg1"/>
                </a:solidFill>
              </a:rPr>
              <a:t>Val di Noto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AutoShape 2" descr="blob:https://web.whatsapp.com/07a9bc52-52ab-4ab2-ad06-a44a2efba24b">
            <a:extLst>
              <a:ext uri="{FF2B5EF4-FFF2-40B4-BE49-F238E27FC236}">
                <a16:creationId xmlns:a16="http://schemas.microsoft.com/office/drawing/2014/main" id="{032B83CA-324C-4504-B77C-1A25C231BE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8172" y="7447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8724F26-C48B-4A15-8BBC-116B5DE7B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40" y="92774"/>
            <a:ext cx="1052740" cy="1263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394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5</a:t>
            </a:fld>
            <a:endParaRPr lang="it-IT" dirty="0"/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08382780-11E3-4761-944F-8AB442C0C8FA}"/>
              </a:ext>
            </a:extLst>
          </p:cNvPr>
          <p:cNvSpPr/>
          <p:nvPr/>
        </p:nvSpPr>
        <p:spPr>
          <a:xfrm>
            <a:off x="1" y="372794"/>
            <a:ext cx="4275437" cy="737696"/>
          </a:xfrm>
          <a:prstGeom prst="homePlate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ACI TREZZA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87C4FA5-52DE-4A0F-9E31-CE28D97F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6" y="6274"/>
            <a:ext cx="1234389" cy="158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78E3FD7-D6D7-4F78-A91E-0D847A11E964}"/>
              </a:ext>
            </a:extLst>
          </p:cNvPr>
          <p:cNvSpPr/>
          <p:nvPr/>
        </p:nvSpPr>
        <p:spPr>
          <a:xfrm>
            <a:off x="94736" y="1801317"/>
            <a:ext cx="9691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Lo que más atrae en </a:t>
            </a:r>
            <a:r>
              <a:rPr lang="es-E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 Trezza </a:t>
            </a:r>
            <a:r>
              <a:rPr lang="es-ES" dirty="0"/>
              <a:t>es la isla de los Cíclopes, </a:t>
            </a:r>
            <a:r>
              <a:rPr lang="es-ES" b="1" dirty="0"/>
              <a:t>ocho maravillosas rocas que se rodean del encanto de una antigua leyenda</a:t>
            </a:r>
            <a:r>
              <a:rPr lang="es-ES" dirty="0"/>
              <a:t>. Se dice que estas rocas fueron piedras arrojadas por el </a:t>
            </a:r>
            <a:r>
              <a:rPr lang="es-ES" b="1" dirty="0"/>
              <a:t>cíclope Polifemo enfurecido contra Ulises</a:t>
            </a:r>
            <a:r>
              <a:rPr lang="es-ES" dirty="0"/>
              <a:t>. Estas pilas aparecen en los escudos de armas de los municipios de </a:t>
            </a:r>
            <a:r>
              <a:rPr lang="es-ES" i="1" dirty="0"/>
              <a:t>Aci Castello, Acireale, Aci Bonaccorsi y Aci Catena</a:t>
            </a:r>
            <a:r>
              <a:rPr lang="es-ES" dirty="0"/>
              <a:t>.</a:t>
            </a:r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79C009E-1136-4744-B140-E880F21CD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815" y="0"/>
            <a:ext cx="2465946" cy="147254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06F5AB1-9452-4D2D-B52A-1459ED14F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1" y="86497"/>
            <a:ext cx="3723568" cy="171482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63AC8D1-1BCA-48A4-BE8E-C5E35BE2B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054" y="1483284"/>
            <a:ext cx="2465946" cy="159240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1CD11C0-F100-4F50-BC32-89F72F1EC118}"/>
              </a:ext>
            </a:extLst>
          </p:cNvPr>
          <p:cNvSpPr/>
          <p:nvPr/>
        </p:nvSpPr>
        <p:spPr>
          <a:xfrm>
            <a:off x="9988062" y="5702922"/>
            <a:ext cx="2203938" cy="11550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252670-1377-4FEB-A38C-A56C5FF56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56222"/>
            <a:ext cx="12192000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theme/theme1.xml><?xml version="1.0" encoding="utf-8"?>
<a:theme xmlns:a="http://schemas.openxmlformats.org/drawingml/2006/main" name="Tema di Offic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29_TF16411245.potx" id="{47F9A720-F984-4589-A575-97B14FDB2390}" vid="{B41ED6FB-41F7-4E8D-89E9-5A13582EC3B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61CFE-D4DA-4753-A9A5-D482B9609A35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www.w3.org/XML/1998/namespace"/>
    <ds:schemaRef ds:uri="fb0879af-3eba-417a-a55a-ffe6dcd6ca77"/>
    <ds:schemaRef ds:uri="6dc4bcd6-49db-4c07-9060-8acfc67ce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colori minimalista</Template>
  <TotalTime>0</TotalTime>
  <Words>925</Words>
  <Application>Microsoft Office PowerPoint</Application>
  <PresentationFormat>Widescreen</PresentationFormat>
  <Paragraphs>57</Paragraphs>
  <Slides>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El  LICEO  LEONARDO</vt:lpstr>
      <vt:lpstr>Presentazione standard di PowerPoint</vt:lpstr>
      <vt:lpstr>Los proyectos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28</cp:revision>
  <dcterms:created xsi:type="dcterms:W3CDTF">2020-12-16T17:11:01Z</dcterms:created>
  <dcterms:modified xsi:type="dcterms:W3CDTF">2021-01-08T00:33:11Z</dcterms:modified>
</cp:coreProperties>
</file>