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5D0"/>
    <a:srgbClr val="5B97D3"/>
    <a:srgbClr val="538DDB"/>
    <a:srgbClr val="0997C3"/>
    <a:srgbClr val="0099CC"/>
    <a:srgbClr val="E1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6/13/2021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val="91860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6/13/2021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5684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6/13/2021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21159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6/13/2021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8132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6/13/2021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65407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6/13/2021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93529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6/13/2021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63608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6/13/2021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70534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6/13/2021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92831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6/13/2021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91067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6/13/2021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37716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6/13/2021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‹Nº›</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95989224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77" r:id="rId8"/>
    <p:sldLayoutId id="2147483778" r:id="rId9"/>
    <p:sldLayoutId id="2147483779" r:id="rId10"/>
    <p:sldLayoutId id="2147483787"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icex.es/icex/es/navegacion-principal/todos-nuestros-servicios/informacion-de-mercados/paises/navegacion-principal/noticias/siliconpoland-tecnologia-polonia-new2021880083.html?idPais=P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2" name="Picture 3">
            <a:extLst>
              <a:ext uri="{FF2B5EF4-FFF2-40B4-BE49-F238E27FC236}">
                <a16:creationId xmlns:a16="http://schemas.microsoft.com/office/drawing/2014/main" id="{8F633A6E-5366-4616-92C8-4C206691B90A}"/>
              </a:ext>
            </a:extLst>
          </p:cNvPr>
          <p:cNvPicPr>
            <a:picLocks noChangeAspect="1"/>
          </p:cNvPicPr>
          <p:nvPr/>
        </p:nvPicPr>
        <p:blipFill rotWithShape="1">
          <a:blip r:embed="rId2">
            <a:alphaModFix amt="60000"/>
          </a:blip>
          <a:srcRect t="7732" r="-1" b="1901"/>
          <a:stretch/>
        </p:blipFill>
        <p:spPr>
          <a:xfrm>
            <a:off x="3048" y="10"/>
            <a:ext cx="12188952" cy="6856614"/>
          </a:xfrm>
          <a:prstGeom prst="rect">
            <a:avLst/>
          </a:prstGeom>
        </p:spPr>
      </p:pic>
      <p:grpSp>
        <p:nvGrpSpPr>
          <p:cNvPr id="49" name="Group 48">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50" name="Picture 49">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51" name="Picture 50">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ytuł 1"/>
          <p:cNvSpPr>
            <a:spLocks noGrp="1"/>
          </p:cNvSpPr>
          <p:nvPr>
            <p:ph type="ctrTitle"/>
          </p:nvPr>
        </p:nvSpPr>
        <p:spPr>
          <a:xfrm>
            <a:off x="996275" y="744909"/>
            <a:ext cx="10190071" cy="3145855"/>
          </a:xfrm>
        </p:spPr>
        <p:txBody>
          <a:bodyPr anchor="b">
            <a:normAutofit/>
          </a:bodyPr>
          <a:lstStyle/>
          <a:p>
            <a:r>
              <a:rPr lang="pl-PL" sz="5200">
                <a:solidFill>
                  <a:srgbClr val="FFFFFF"/>
                </a:solidFill>
                <a:cs typeface="Calibri Light"/>
              </a:rPr>
              <a:t>SILICON POLAND</a:t>
            </a:r>
            <a:endParaRPr lang="pl-PL" sz="5200">
              <a:solidFill>
                <a:srgbClr val="FFFFFF"/>
              </a:solidFill>
            </a:endParaRPr>
          </a:p>
        </p:txBody>
      </p:sp>
      <p:sp>
        <p:nvSpPr>
          <p:cNvPr id="3" name="Podtytuł 2"/>
          <p:cNvSpPr>
            <a:spLocks noGrp="1"/>
          </p:cNvSpPr>
          <p:nvPr>
            <p:ph type="subTitle" idx="1"/>
          </p:nvPr>
        </p:nvSpPr>
        <p:spPr>
          <a:xfrm>
            <a:off x="1218708" y="4069780"/>
            <a:ext cx="9781327" cy="2056617"/>
          </a:xfrm>
        </p:spPr>
        <p:txBody>
          <a:bodyPr vert="horz" lIns="91440" tIns="45720" rIns="91440" bIns="45720" rtlCol="0" anchor="t">
            <a:normAutofit/>
          </a:bodyPr>
          <a:lstStyle/>
          <a:p>
            <a:r>
              <a:rPr lang="pl-PL" sz="2200" dirty="0">
                <a:solidFill>
                  <a:srgbClr val="FFFFFF"/>
                </a:solidFill>
              </a:rPr>
              <a:t>Wiktoria Czerwonka, Malwina Rusinek, </a:t>
            </a:r>
            <a:endParaRPr lang="pl-PL" sz="2200">
              <a:solidFill>
                <a:srgbClr val="FFFFFF"/>
              </a:solidFill>
            </a:endParaRPr>
          </a:p>
          <a:p>
            <a:r>
              <a:rPr lang="pl-PL" sz="2200" dirty="0">
                <a:solidFill>
                  <a:srgbClr val="FFFFFF"/>
                </a:solidFill>
              </a:rPr>
              <a:t>Karol Motyka, Filip Sobusiak </a:t>
            </a:r>
            <a:endParaRPr lang="pl-PL" sz="2200">
              <a:solidFill>
                <a:srgbClr val="FFFFFF"/>
              </a:solidFill>
            </a:endParaRPr>
          </a:p>
        </p:txBody>
      </p:sp>
      <p:pic>
        <p:nvPicPr>
          <p:cNvPr id="35" name="Obraz 35">
            <a:extLst>
              <a:ext uri="{FF2B5EF4-FFF2-40B4-BE49-F238E27FC236}">
                <a16:creationId xmlns:a16="http://schemas.microsoft.com/office/drawing/2014/main" id="{06698997-ECF7-4D57-9D52-41CC5F610F54}"/>
              </a:ext>
            </a:extLst>
          </p:cNvPr>
          <p:cNvPicPr>
            <a:picLocks noChangeAspect="1"/>
          </p:cNvPicPr>
          <p:nvPr/>
        </p:nvPicPr>
        <p:blipFill>
          <a:blip r:embed="rId4"/>
          <a:stretch>
            <a:fillRect/>
          </a:stretch>
        </p:blipFill>
        <p:spPr>
          <a:xfrm>
            <a:off x="9419009" y="5920277"/>
            <a:ext cx="2743200" cy="920133"/>
          </a:xfrm>
          <a:prstGeom prst="rect">
            <a:avLst/>
          </a:prstGeom>
          <a:ln>
            <a:noFill/>
          </a:ln>
          <a:effectLst>
            <a:outerShdw blurRad="292100" dist="139700" dir="2700000" algn="tl" rotWithShape="0">
              <a:srgbClr val="333333">
                <a:alpha val="65000"/>
              </a:srgbClr>
            </a:outerShdw>
          </a:effectLst>
        </p:spPr>
      </p:pic>
      <p:pic>
        <p:nvPicPr>
          <p:cNvPr id="36" name="Obraz 36">
            <a:extLst>
              <a:ext uri="{FF2B5EF4-FFF2-40B4-BE49-F238E27FC236}">
                <a16:creationId xmlns:a16="http://schemas.microsoft.com/office/drawing/2014/main" id="{DBCDEDD4-C538-4B39-9CDC-6857EACCF986}"/>
              </a:ext>
            </a:extLst>
          </p:cNvPr>
          <p:cNvPicPr>
            <a:picLocks noChangeAspect="1"/>
          </p:cNvPicPr>
          <p:nvPr/>
        </p:nvPicPr>
        <p:blipFill>
          <a:blip r:embed="rId5"/>
          <a:stretch>
            <a:fillRect/>
          </a:stretch>
        </p:blipFill>
        <p:spPr>
          <a:xfrm>
            <a:off x="29791" y="4759389"/>
            <a:ext cx="2148214" cy="2127337"/>
          </a:xfrm>
          <a:prstGeom prst="rect">
            <a:avLst/>
          </a:prstGeom>
          <a:ln>
            <a:noFill/>
          </a:ln>
          <a:effectLst>
            <a:softEdge rad="112500"/>
          </a:effectLst>
        </p:spPr>
      </p:pic>
    </p:spTree>
    <p:extLst>
      <p:ext uri="{BB962C8B-B14F-4D97-AF65-F5344CB8AC3E}">
        <p14:creationId xmlns:p14="http://schemas.microsoft.com/office/powerpoint/2010/main" val="65031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6" name="Rectangle 85">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8" name="Rectangle 87">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descr="Zmiany w technologii w Polsce i na świecie">
            <a:extLst>
              <a:ext uri="{FF2B5EF4-FFF2-40B4-BE49-F238E27FC236}">
                <a16:creationId xmlns:a16="http://schemas.microsoft.com/office/drawing/2014/main" id="{87492990-78D6-4887-80BE-5C4F1596564E}"/>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20"/>
          <a:stretch/>
        </p:blipFill>
        <p:spPr bwMode="auto">
          <a:xfrm>
            <a:off x="-3028" y="0"/>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BD4EB914-C21A-442E-835B-F33FE0FDB799}"/>
              </a:ext>
            </a:extLst>
          </p:cNvPr>
          <p:cNvSpPr>
            <a:spLocks noGrp="1"/>
          </p:cNvSpPr>
          <p:nvPr>
            <p:ph type="title"/>
          </p:nvPr>
        </p:nvSpPr>
        <p:spPr>
          <a:xfrm>
            <a:off x="1198181" y="726066"/>
            <a:ext cx="4795282" cy="5018227"/>
          </a:xfrm>
        </p:spPr>
        <p:txBody>
          <a:bodyPr anchor="ctr">
            <a:normAutofit/>
          </a:bodyPr>
          <a:lstStyle/>
          <a:p>
            <a:endParaRPr lang="pl-PL">
              <a:solidFill>
                <a:srgbClr val="FFFFFF"/>
              </a:solidFill>
            </a:endParaRPr>
          </a:p>
        </p:txBody>
      </p:sp>
      <p:grpSp>
        <p:nvGrpSpPr>
          <p:cNvPr id="90" name="Group 89">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91" name="Picture 90">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92" name="Picture 91">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Symbol zastępczy zawartości 2">
            <a:extLst>
              <a:ext uri="{FF2B5EF4-FFF2-40B4-BE49-F238E27FC236}">
                <a16:creationId xmlns:a16="http://schemas.microsoft.com/office/drawing/2014/main" id="{5C08683C-7812-4823-BFB0-F61458534C89}"/>
              </a:ext>
            </a:extLst>
          </p:cNvPr>
          <p:cNvSpPr>
            <a:spLocks noGrp="1"/>
          </p:cNvSpPr>
          <p:nvPr>
            <p:ph idx="1"/>
          </p:nvPr>
        </p:nvSpPr>
        <p:spPr>
          <a:xfrm>
            <a:off x="6092962" y="1539904"/>
            <a:ext cx="5856827" cy="3774912"/>
          </a:xfrm>
          <a:solidFill>
            <a:schemeClr val="accent2">
              <a:lumMod val="75000"/>
              <a:alpha val="77000"/>
            </a:schemeClr>
          </a:solidFill>
        </p:spPr>
        <p:txBody>
          <a:bodyPr vert="horz" lIns="91440" tIns="45720" rIns="91440" bIns="45720" rtlCol="0" anchor="ctr">
            <a:normAutofit/>
          </a:bodyPr>
          <a:lstStyle/>
          <a:p>
            <a:pPr marL="0" indent="0" algn="just">
              <a:buNone/>
            </a:pPr>
            <a:r>
              <a:rPr lang="es-ES_tradnl" sz="2100">
                <a:solidFill>
                  <a:srgbClr val="FFFFFF"/>
                </a:solidFill>
                <a:latin typeface="Calibri Light"/>
                <a:ea typeface="+mn-lt"/>
                <a:cs typeface="+mn-lt"/>
              </a:rPr>
              <a:t>El sector tecnológico polaco está atravesando una etapa de desarrollo extraordinario estos últimos años. Este crecimiento le ha valido el apelativo de “Silicon </a:t>
            </a:r>
            <a:r>
              <a:rPr lang="en-GB" sz="2100">
                <a:solidFill>
                  <a:srgbClr val="FFFFFF"/>
                </a:solidFill>
                <a:latin typeface="Calibri Light"/>
                <a:ea typeface="+mn-lt"/>
                <a:cs typeface="+mn-lt"/>
              </a:rPr>
              <a:t>Poland</a:t>
            </a:r>
            <a:r>
              <a:rPr lang="es-ES_tradnl" sz="2100">
                <a:solidFill>
                  <a:srgbClr val="FFFFFF"/>
                </a:solidFill>
                <a:latin typeface="Calibri Light"/>
                <a:ea typeface="+mn-lt"/>
                <a:cs typeface="+mn-lt"/>
              </a:rPr>
              <a:t>” y ha llamado la atención de grandes corporaciones internacionales que ya están invirtiendo en el país.</a:t>
            </a:r>
            <a:endParaRPr lang="pl-PL" sz="2100">
              <a:solidFill>
                <a:srgbClr val="FFFFFF"/>
              </a:solidFill>
              <a:latin typeface="Calibri Light"/>
              <a:ea typeface="+mn-lt"/>
              <a:cs typeface="+mn-lt"/>
            </a:endParaRPr>
          </a:p>
        </p:txBody>
      </p:sp>
    </p:spTree>
    <p:extLst>
      <p:ext uri="{BB962C8B-B14F-4D97-AF65-F5344CB8AC3E}">
        <p14:creationId xmlns:p14="http://schemas.microsoft.com/office/powerpoint/2010/main" val="367239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14BC94DC-F247-4A15-B059-A48AEE4AB4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76" name="Picture 75">
              <a:extLst>
                <a:ext uri="{FF2B5EF4-FFF2-40B4-BE49-F238E27FC236}">
                  <a16:creationId xmlns:a16="http://schemas.microsoft.com/office/drawing/2014/main" id="{C74DAFE6-D36D-41B9-AB34-4A625C3B50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7" name="Picture 76">
              <a:extLst>
                <a:ext uri="{FF2B5EF4-FFF2-40B4-BE49-F238E27FC236}">
                  <a16:creationId xmlns:a16="http://schemas.microsoft.com/office/drawing/2014/main" id="{00E358B2-2BEE-4650-8F10-557E37D6007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79" name="Rectangle 78">
            <a:extLst>
              <a:ext uri="{FF2B5EF4-FFF2-40B4-BE49-F238E27FC236}">
                <a16:creationId xmlns:a16="http://schemas.microsoft.com/office/drawing/2014/main" id="{2B89DF47-7F4F-4EFF-B791-FD95AE360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8"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Symbol zastępczy zawartości 2">
            <a:extLst>
              <a:ext uri="{FF2B5EF4-FFF2-40B4-BE49-F238E27FC236}">
                <a16:creationId xmlns:a16="http://schemas.microsoft.com/office/drawing/2014/main" id="{6EC3DC31-355C-42B4-9578-742DAA3874FE}"/>
              </a:ext>
            </a:extLst>
          </p:cNvPr>
          <p:cNvSpPr>
            <a:spLocks noGrp="1"/>
          </p:cNvSpPr>
          <p:nvPr>
            <p:ph idx="1"/>
          </p:nvPr>
        </p:nvSpPr>
        <p:spPr>
          <a:xfrm>
            <a:off x="979684" y="1687463"/>
            <a:ext cx="5524729" cy="3483074"/>
          </a:xfrm>
          <a:solidFill>
            <a:srgbClr val="E1E3F3">
              <a:alpha val="69000"/>
            </a:srgbClr>
          </a:solidFill>
        </p:spPr>
        <p:txBody>
          <a:bodyPr vert="horz" lIns="91440" tIns="45720" rIns="91440" bIns="45720" rtlCol="0">
            <a:normAutofit/>
          </a:bodyPr>
          <a:lstStyle/>
          <a:p>
            <a:pPr>
              <a:lnSpc>
                <a:spcPct val="100000"/>
              </a:lnSpc>
              <a:buNone/>
            </a:pPr>
            <a:r>
              <a:rPr lang="es-ES_tradnl" sz="1500" dirty="0">
                <a:latin typeface="Calibri Light"/>
                <a:ea typeface="+mn-lt"/>
                <a:cs typeface="+mn-lt"/>
              </a:rPr>
              <a:t>  </a:t>
            </a:r>
          </a:p>
          <a:p>
            <a:pPr algn="just">
              <a:lnSpc>
                <a:spcPct val="100000"/>
              </a:lnSpc>
              <a:buNone/>
            </a:pPr>
            <a:r>
              <a:rPr lang="es-ES_tradnl" sz="1500" dirty="0">
                <a:latin typeface="Calibri Light"/>
                <a:ea typeface="+mn-lt"/>
                <a:cs typeface="+mn-lt"/>
              </a:rPr>
              <a:t>     </a:t>
            </a:r>
            <a:r>
              <a:rPr lang="es-ES_tradnl" sz="2000" dirty="0">
                <a:latin typeface="Calibri Light"/>
                <a:ea typeface="+mn-lt"/>
                <a:cs typeface="+mn-lt"/>
              </a:rPr>
              <a:t>Polonia es la sexta economía más grande de la Unión Europea. El crecimiento de la escena tecnológica en el país se debe a la fuerza innovadora de las empresas tecnológicas, publica el portal </a:t>
            </a:r>
            <a:r>
              <a:rPr lang="es-ES_tradnl" sz="2000" i="1" dirty="0">
                <a:latin typeface="Calibri Light"/>
                <a:ea typeface="+mn-lt"/>
                <a:cs typeface="+mn-lt"/>
              </a:rPr>
              <a:t>t3n.de</a:t>
            </a:r>
            <a:r>
              <a:rPr lang="es-ES_tradnl" sz="2000" dirty="0">
                <a:latin typeface="Calibri Light"/>
                <a:ea typeface="+mn-lt"/>
                <a:cs typeface="+mn-lt"/>
              </a:rPr>
              <a:t>, pero también a las nuevas generaciones: hay un gran número de graduados cualificados en Polonia, de tal forma que, en 2019, Polonia ocupó el quinto lugar entre los mercados laborales mejor calificados del mundo.</a:t>
            </a:r>
            <a:endParaRPr lang="es-ES_tradnl" sz="2000" dirty="0">
              <a:latin typeface="Calibri Light"/>
              <a:cs typeface="Calibri Light"/>
            </a:endParaRPr>
          </a:p>
          <a:p>
            <a:pPr marL="0" indent="0">
              <a:lnSpc>
                <a:spcPct val="100000"/>
              </a:lnSpc>
              <a:buNone/>
            </a:pPr>
            <a:endParaRPr lang="en-US" sz="1500" dirty="0"/>
          </a:p>
        </p:txBody>
      </p:sp>
      <p:pic>
        <p:nvPicPr>
          <p:cNvPr id="2050" name="Picture 2" descr="TECHNOLOGIA CHEMICZNA - kierunek studiów | UCZELNIE | rekrutacja i  wymagania 2021 | opinie">
            <a:extLst>
              <a:ext uri="{FF2B5EF4-FFF2-40B4-BE49-F238E27FC236}">
                <a16:creationId xmlns:a16="http://schemas.microsoft.com/office/drawing/2014/main" id="{348C2F3E-AA9D-44A0-8030-AEA08BE932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43" r="39974"/>
          <a:stretch/>
        </p:blipFill>
        <p:spPr bwMode="auto">
          <a:xfrm>
            <a:off x="6861142" y="739599"/>
            <a:ext cx="4620542" cy="539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1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2">
            <a:extLst>
              <a:ext uri="{FF2B5EF4-FFF2-40B4-BE49-F238E27FC236}">
                <a16:creationId xmlns:a16="http://schemas.microsoft.com/office/drawing/2014/main" id="{14BC94DC-F247-4A15-B059-A48AEE4AB4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C74DAFE6-D36D-41B9-AB34-4A625C3B50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00E358B2-2BEE-4650-8F10-557E37D6007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7" name="Rectangle 16">
            <a:extLst>
              <a:ext uri="{FF2B5EF4-FFF2-40B4-BE49-F238E27FC236}">
                <a16:creationId xmlns:a16="http://schemas.microsoft.com/office/drawing/2014/main" id="{2B89DF47-7F4F-4EFF-B791-FD95AE360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8"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Symbol zastępczy zawartości 2">
            <a:extLst>
              <a:ext uri="{FF2B5EF4-FFF2-40B4-BE49-F238E27FC236}">
                <a16:creationId xmlns:a16="http://schemas.microsoft.com/office/drawing/2014/main" id="{A673190B-5374-4B97-8729-528EBBB68C9D}"/>
              </a:ext>
            </a:extLst>
          </p:cNvPr>
          <p:cNvSpPr>
            <a:spLocks noGrp="1"/>
          </p:cNvSpPr>
          <p:nvPr>
            <p:ph idx="1"/>
          </p:nvPr>
        </p:nvSpPr>
        <p:spPr>
          <a:xfrm>
            <a:off x="898816" y="1521373"/>
            <a:ext cx="5739080" cy="3723290"/>
          </a:xfrm>
          <a:solidFill>
            <a:schemeClr val="tx2">
              <a:lumMod val="25000"/>
              <a:lumOff val="75000"/>
              <a:alpha val="58000"/>
            </a:schemeClr>
          </a:solidFill>
        </p:spPr>
        <p:txBody>
          <a:bodyPr>
            <a:noAutofit/>
          </a:bodyPr>
          <a:lstStyle/>
          <a:p>
            <a:pPr marL="0" indent="0" algn="just">
              <a:buNone/>
            </a:pPr>
            <a:endParaRPr lang="es-ES" sz="2100" dirty="0">
              <a:latin typeface="Calibri Light" panose="020F0302020204030204" pitchFamily="34" charset="0"/>
              <a:cs typeface="Calibri Light" panose="020F0302020204030204" pitchFamily="34" charset="0"/>
            </a:endParaRPr>
          </a:p>
          <a:p>
            <a:pPr marL="0" indent="0" algn="just">
              <a:buNone/>
            </a:pPr>
            <a:r>
              <a:rPr lang="es-ES" sz="2000" dirty="0">
                <a:latin typeface="Calibri Light" panose="020F0302020204030204" pitchFamily="34" charset="0"/>
                <a:cs typeface="Calibri Light" panose="020F0302020204030204" pitchFamily="34" charset="0"/>
              </a:rPr>
              <a:t>Según dicha publicación digital, Polonia cuenta con uno de los mayores grupos de talento tecnológico de Europa. Esta gran concentración de personal altamente cualificado está atrayendo inversiones de firmas internacionales del ámbito tecnológico. Una de ellas es Intel, un fabricante estadounidense de semiconductores que abrió recientemente uno de los centros de I+D más grandes de Gdańsk.</a:t>
            </a:r>
            <a:endParaRPr lang="pl-PL" sz="2000" dirty="0">
              <a:latin typeface="Calibri Light" panose="020F0302020204030204" pitchFamily="34" charset="0"/>
              <a:cs typeface="Calibri Light" panose="020F0302020204030204" pitchFamily="34" charset="0"/>
            </a:endParaRPr>
          </a:p>
        </p:txBody>
      </p:sp>
      <p:pic>
        <p:nvPicPr>
          <p:cNvPr id="4" name="Obraz 3">
            <a:extLst>
              <a:ext uri="{FF2B5EF4-FFF2-40B4-BE49-F238E27FC236}">
                <a16:creationId xmlns:a16="http://schemas.microsoft.com/office/drawing/2014/main" id="{8FE075F1-CB09-46A5-B8BB-78AF6246F05C}"/>
              </a:ext>
            </a:extLst>
          </p:cNvPr>
          <p:cNvPicPr>
            <a:picLocks noChangeAspect="1"/>
          </p:cNvPicPr>
          <p:nvPr/>
        </p:nvPicPr>
        <p:blipFill rotWithShape="1">
          <a:blip r:embed="rId4"/>
          <a:srcRect l="40170" r="16976" b="1"/>
          <a:stretch/>
        </p:blipFill>
        <p:spPr>
          <a:xfrm>
            <a:off x="6861142" y="739599"/>
            <a:ext cx="4620542" cy="5390960"/>
          </a:xfrm>
          <a:prstGeom prst="rect">
            <a:avLst/>
          </a:prstGeom>
        </p:spPr>
      </p:pic>
    </p:spTree>
    <p:extLst>
      <p:ext uri="{BB962C8B-B14F-4D97-AF65-F5344CB8AC3E}">
        <p14:creationId xmlns:p14="http://schemas.microsoft.com/office/powerpoint/2010/main" val="367005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4BC94DC-F247-4A15-B059-A48AEE4AB4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C74DAFE6-D36D-41B9-AB34-4A625C3B50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00E358B2-2BEE-4650-8F10-557E37D6007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7" name="Rectangle 16">
            <a:extLst>
              <a:ext uri="{FF2B5EF4-FFF2-40B4-BE49-F238E27FC236}">
                <a16:creationId xmlns:a16="http://schemas.microsoft.com/office/drawing/2014/main" id="{2B89DF47-7F4F-4EFF-B791-FD95AE360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8"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Symbol zastępczy zawartości 2">
            <a:extLst>
              <a:ext uri="{FF2B5EF4-FFF2-40B4-BE49-F238E27FC236}">
                <a16:creationId xmlns:a16="http://schemas.microsoft.com/office/drawing/2014/main" id="{953EC6D6-8297-45D9-B21A-ED80614BFD55}"/>
              </a:ext>
            </a:extLst>
          </p:cNvPr>
          <p:cNvSpPr>
            <a:spLocks noGrp="1"/>
          </p:cNvSpPr>
          <p:nvPr>
            <p:ph idx="1"/>
          </p:nvPr>
        </p:nvSpPr>
        <p:spPr>
          <a:xfrm>
            <a:off x="987042" y="1579179"/>
            <a:ext cx="5650853" cy="3699641"/>
          </a:xfrm>
          <a:solidFill>
            <a:srgbClr val="5EB5D0">
              <a:alpha val="40000"/>
            </a:srgbClr>
          </a:solidFill>
        </p:spPr>
        <p:txBody>
          <a:bodyPr>
            <a:noAutofit/>
          </a:bodyPr>
          <a:lstStyle/>
          <a:p>
            <a:pPr marL="0" indent="0">
              <a:buNone/>
            </a:pPr>
            <a:endParaRPr lang="es-ES" sz="2000">
              <a:latin typeface="Calibri Light" panose="020F0302020204030204" pitchFamily="34" charset="0"/>
              <a:cs typeface="Calibri Light" panose="020F0302020204030204" pitchFamily="34" charset="0"/>
            </a:endParaRPr>
          </a:p>
          <a:p>
            <a:pPr marL="0" indent="0" algn="just">
              <a:buNone/>
            </a:pPr>
            <a:r>
              <a:rPr lang="es-ES" sz="2000">
                <a:latin typeface="Calibri Light" panose="020F0302020204030204" pitchFamily="34" charset="0"/>
                <a:cs typeface="Calibri Light" panose="020F0302020204030204" pitchFamily="34" charset="0"/>
              </a:rPr>
              <a:t>El panorama de las TI se encuentra en plena ebullición en Polonia, con una gran afluencia en los laboratorios de innovación de Varsovia, donde se desarrollan nuevas ideas. En mayo de 2020, Microsoft anunció el plan de transformación digital de Polonia, acompañado de su correspondiente inversión por valor de mil millones de dólares (840 millones de euros aproximadamente).</a:t>
            </a:r>
            <a:endParaRPr lang="pl-PL" sz="2000">
              <a:latin typeface="Calibri Light" panose="020F0302020204030204" pitchFamily="34" charset="0"/>
              <a:cs typeface="Calibri Light" panose="020F0302020204030204" pitchFamily="34" charset="0"/>
            </a:endParaRPr>
          </a:p>
        </p:txBody>
      </p:sp>
      <p:pic>
        <p:nvPicPr>
          <p:cNvPr id="4" name="Obraz 3" descr="Obraz zawierający wewnątrz&#10;&#10;Opis wygenerowany automatycznie">
            <a:extLst>
              <a:ext uri="{FF2B5EF4-FFF2-40B4-BE49-F238E27FC236}">
                <a16:creationId xmlns:a16="http://schemas.microsoft.com/office/drawing/2014/main" id="{94B21A9E-64B6-4825-81BB-13D0244842A4}"/>
              </a:ext>
            </a:extLst>
          </p:cNvPr>
          <p:cNvPicPr>
            <a:picLocks noChangeAspect="1"/>
          </p:cNvPicPr>
          <p:nvPr/>
        </p:nvPicPr>
        <p:blipFill rotWithShape="1">
          <a:blip r:embed="rId4"/>
          <a:srcRect l="36809" r="26336" b="1"/>
          <a:stretch/>
        </p:blipFill>
        <p:spPr>
          <a:xfrm>
            <a:off x="6861142" y="739599"/>
            <a:ext cx="4620542" cy="5390960"/>
          </a:xfrm>
          <a:prstGeom prst="rect">
            <a:avLst/>
          </a:prstGeom>
        </p:spPr>
      </p:pic>
    </p:spTree>
    <p:extLst>
      <p:ext uri="{BB962C8B-B14F-4D97-AF65-F5344CB8AC3E}">
        <p14:creationId xmlns:p14="http://schemas.microsoft.com/office/powerpoint/2010/main" val="245271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489A2D2-B3AA-488C-B20E-15DBB9754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25" name="Picture 24">
              <a:extLst>
                <a:ext uri="{FF2B5EF4-FFF2-40B4-BE49-F238E27FC236}">
                  <a16:creationId xmlns:a16="http://schemas.microsoft.com/office/drawing/2014/main" id="{7C8EAD1A-FDD8-42C1-BC99-CCB0CC628B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6" name="Picture 25">
              <a:extLst>
                <a:ext uri="{FF2B5EF4-FFF2-40B4-BE49-F238E27FC236}">
                  <a16:creationId xmlns:a16="http://schemas.microsoft.com/office/drawing/2014/main" id="{E897C8CE-9AE7-4BB3-B76A-13264EA74A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ytuł 1">
            <a:extLst>
              <a:ext uri="{FF2B5EF4-FFF2-40B4-BE49-F238E27FC236}">
                <a16:creationId xmlns:a16="http://schemas.microsoft.com/office/drawing/2014/main" id="{FA22DE52-7307-412B-8EA3-E72970459A76}"/>
              </a:ext>
            </a:extLst>
          </p:cNvPr>
          <p:cNvSpPr>
            <a:spLocks noGrp="1"/>
          </p:cNvSpPr>
          <p:nvPr>
            <p:ph type="title"/>
          </p:nvPr>
        </p:nvSpPr>
        <p:spPr>
          <a:xfrm>
            <a:off x="838200" y="461339"/>
            <a:ext cx="10606072" cy="1900861"/>
          </a:xfrm>
        </p:spPr>
        <p:txBody>
          <a:bodyPr>
            <a:normAutofit/>
          </a:bodyPr>
          <a:lstStyle/>
          <a:p>
            <a:endParaRPr lang="pl-PL"/>
          </a:p>
        </p:txBody>
      </p:sp>
      <p:sp>
        <p:nvSpPr>
          <p:cNvPr id="3" name="Symbol zastępczy zawartości 2">
            <a:extLst>
              <a:ext uri="{FF2B5EF4-FFF2-40B4-BE49-F238E27FC236}">
                <a16:creationId xmlns:a16="http://schemas.microsoft.com/office/drawing/2014/main" id="{564D88C7-A19B-432D-BD15-24C23AFD9773}"/>
              </a:ext>
            </a:extLst>
          </p:cNvPr>
          <p:cNvSpPr>
            <a:spLocks noGrp="1"/>
          </p:cNvSpPr>
          <p:nvPr>
            <p:ph idx="1"/>
          </p:nvPr>
        </p:nvSpPr>
        <p:spPr>
          <a:xfrm>
            <a:off x="835152" y="1717094"/>
            <a:ext cx="4647901" cy="3423812"/>
          </a:xfrm>
        </p:spPr>
        <p:txBody>
          <a:bodyPr>
            <a:normAutofit/>
          </a:bodyPr>
          <a:lstStyle/>
          <a:p>
            <a:pPr marL="0" indent="0" algn="just">
              <a:buNone/>
            </a:pPr>
            <a:r>
              <a:rPr lang="es-ES" sz="2000" dirty="0">
                <a:latin typeface="Calibri Light" panose="020F0302020204030204" pitchFamily="34" charset="0"/>
                <a:cs typeface="Calibri Light" panose="020F0302020204030204" pitchFamily="34" charset="0"/>
              </a:rPr>
              <a:t>T3n.de también destaca la proporción sustancial de mujeres en el sector de las tecnologías de la información en Polonia. En 2016, la cantidad de mujeres que se graduaron de estudios de ciencia, tecnología, ingeniería y matemáticas ascendió al 40 % en Polonia, mientras que en otros países europeos la proporción fue tan solo del 33 %.</a:t>
            </a:r>
            <a:endParaRPr lang="pl-PL" sz="2000" dirty="0">
              <a:latin typeface="Calibri Light" panose="020F0302020204030204" pitchFamily="34" charset="0"/>
              <a:cs typeface="Calibri Light" panose="020F0302020204030204" pitchFamily="34" charset="0"/>
            </a:endParaRPr>
          </a:p>
        </p:txBody>
      </p:sp>
      <p:pic>
        <p:nvPicPr>
          <p:cNvPr id="5" name="Obraz 4">
            <a:extLst>
              <a:ext uri="{FF2B5EF4-FFF2-40B4-BE49-F238E27FC236}">
                <a16:creationId xmlns:a16="http://schemas.microsoft.com/office/drawing/2014/main" id="{535AEEFD-30F7-4D0A-85A8-E832BD302393}"/>
              </a:ext>
            </a:extLst>
          </p:cNvPr>
          <p:cNvPicPr>
            <a:picLocks noChangeAspect="1"/>
          </p:cNvPicPr>
          <p:nvPr/>
        </p:nvPicPr>
        <p:blipFill rotWithShape="1">
          <a:blip r:embed="rId3"/>
          <a:srcRect l="8722" r="2988" b="2"/>
          <a:stretch/>
        </p:blipFill>
        <p:spPr>
          <a:xfrm>
            <a:off x="6536334" y="1765702"/>
            <a:ext cx="4817466" cy="342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41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5" name="Rectangle 14">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Symbol zastępczy zawartości 4">
            <a:extLst>
              <a:ext uri="{FF2B5EF4-FFF2-40B4-BE49-F238E27FC236}">
                <a16:creationId xmlns:a16="http://schemas.microsoft.com/office/drawing/2014/main" id="{C4647C3E-40E7-4E7E-872F-74654E5D9B5E}"/>
              </a:ext>
            </a:extLst>
          </p:cNvPr>
          <p:cNvPicPr>
            <a:picLocks noGrp="1" noChangeAspect="1"/>
          </p:cNvPicPr>
          <p:nvPr>
            <p:ph idx="1"/>
          </p:nvPr>
        </p:nvPicPr>
        <p:blipFill rotWithShape="1">
          <a:blip r:embed="rId3">
            <a:alphaModFix amt="60000"/>
          </a:blip>
          <a:srcRect l="5" r="1" b="1"/>
          <a:stretch/>
        </p:blipFill>
        <p:spPr>
          <a:xfrm>
            <a:off x="4572" y="4975"/>
            <a:ext cx="12188952" cy="6856614"/>
          </a:xfrm>
          <a:prstGeom prst="rect">
            <a:avLst/>
          </a:prstGeom>
        </p:spPr>
      </p:pic>
      <p:grpSp>
        <p:nvGrpSpPr>
          <p:cNvPr id="19" name="Group 18">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20" name="Picture 19">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21" name="Picture 20">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ytuł 1">
            <a:extLst>
              <a:ext uri="{FF2B5EF4-FFF2-40B4-BE49-F238E27FC236}">
                <a16:creationId xmlns:a16="http://schemas.microsoft.com/office/drawing/2014/main" id="{AEDB5C17-ACB2-4E26-975A-EA63D683BE50}"/>
              </a:ext>
            </a:extLst>
          </p:cNvPr>
          <p:cNvSpPr>
            <a:spLocks noGrp="1"/>
          </p:cNvSpPr>
          <p:nvPr>
            <p:ph type="title"/>
          </p:nvPr>
        </p:nvSpPr>
        <p:spPr>
          <a:xfrm>
            <a:off x="857160" y="1479179"/>
            <a:ext cx="10190071" cy="4418883"/>
          </a:xfrm>
        </p:spPr>
        <p:txBody>
          <a:bodyPr vert="horz" lIns="91440" tIns="45720" rIns="91440" bIns="45720" rtlCol="0" anchor="b">
            <a:normAutofit/>
          </a:bodyPr>
          <a:lstStyle/>
          <a:p>
            <a:pPr algn="ctr"/>
            <a:r>
              <a:rPr lang="pl-PL" sz="9600" b="1"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FIN</a:t>
            </a:r>
            <a:br>
              <a:rPr lang="pl-PL" sz="9600" b="1"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pl-PL" sz="2000" b="1" dirty="0" err="1">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Fuente</a:t>
            </a:r>
            <a:r>
              <a:rPr lang="pl-PL" sz="2000" b="1"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es-ES" sz="2000" u="sng" dirty="0">
                <a:hlinkClick r:id="rId5">
                  <a:extLst>
                    <a:ext uri="{A12FA001-AC4F-418D-AE19-62706E023703}">
                      <ahyp:hlinkClr xmlns:ahyp="http://schemas.microsoft.com/office/drawing/2018/hyperlinkcolor" val="tx"/>
                    </a:ext>
                  </a:extLst>
                </a:hlinkClick>
              </a:rPr>
              <a:t>https://www.icex.es/icex/es/navegacion-principal/todos-nuestros-servicios/informacion-de-mercados/paises/navegacion-principal/noticias/siliconpoland-tecnologia-polonia-new2021880083.html?idPais=PL</a:t>
            </a:r>
            <a:br>
              <a:rPr lang="pl-PL" dirty="0"/>
            </a:br>
            <a:endParaRPr lang="en-US" sz="9600" b="1"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7" name="Obraz 6">
            <a:extLst>
              <a:ext uri="{FF2B5EF4-FFF2-40B4-BE49-F238E27FC236}">
                <a16:creationId xmlns:a16="http://schemas.microsoft.com/office/drawing/2014/main" id="{1F82C56E-95C1-4031-B89E-0E1029B80967}"/>
              </a:ext>
            </a:extLst>
          </p:cNvPr>
          <p:cNvPicPr>
            <a:picLocks noChangeAspect="1"/>
          </p:cNvPicPr>
          <p:nvPr/>
        </p:nvPicPr>
        <p:blipFill>
          <a:blip r:embed="rId6"/>
          <a:stretch>
            <a:fillRect/>
          </a:stretch>
        </p:blipFill>
        <p:spPr>
          <a:xfrm>
            <a:off x="3048" y="5856494"/>
            <a:ext cx="4955458" cy="1000125"/>
          </a:xfrm>
          <a:prstGeom prst="rect">
            <a:avLst/>
          </a:prstGeom>
        </p:spPr>
      </p:pic>
      <p:pic>
        <p:nvPicPr>
          <p:cNvPr id="8" name="Obraz 7">
            <a:extLst>
              <a:ext uri="{FF2B5EF4-FFF2-40B4-BE49-F238E27FC236}">
                <a16:creationId xmlns:a16="http://schemas.microsoft.com/office/drawing/2014/main" id="{6F5BB8E6-E6E3-46D6-A51F-0D76595BD76F}"/>
              </a:ext>
            </a:extLst>
          </p:cNvPr>
          <p:cNvPicPr>
            <a:picLocks noChangeAspect="1"/>
          </p:cNvPicPr>
          <p:nvPr/>
        </p:nvPicPr>
        <p:blipFill>
          <a:blip r:embed="rId7"/>
          <a:stretch>
            <a:fillRect/>
          </a:stretch>
        </p:blipFill>
        <p:spPr>
          <a:xfrm>
            <a:off x="0" y="4970669"/>
            <a:ext cx="4955458" cy="885825"/>
          </a:xfrm>
          <a:prstGeom prst="rect">
            <a:avLst/>
          </a:prstGeom>
        </p:spPr>
      </p:pic>
    </p:spTree>
    <p:extLst>
      <p:ext uri="{BB962C8B-B14F-4D97-AF65-F5344CB8AC3E}">
        <p14:creationId xmlns:p14="http://schemas.microsoft.com/office/powerpoint/2010/main" val="481622119"/>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10</TotalTime>
  <Words>365</Words>
  <Application>Microsoft Office PowerPoint</Application>
  <PresentationFormat>Panorámica</PresentationFormat>
  <Paragraphs>12</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Malgun Gothic Semilight</vt:lpstr>
      <vt:lpstr>Arial</vt:lpstr>
      <vt:lpstr>Avenir Next LT Pro</vt:lpstr>
      <vt:lpstr>AvenirNext LT Pro Medium</vt:lpstr>
      <vt:lpstr>Calibri Light</vt:lpstr>
      <vt:lpstr>Sabon Next LT</vt:lpstr>
      <vt:lpstr>DappledVTI</vt:lpstr>
      <vt:lpstr>SILICON POLAND</vt:lpstr>
      <vt:lpstr>Presentación de PowerPoint</vt:lpstr>
      <vt:lpstr>Presentación de PowerPoint</vt:lpstr>
      <vt:lpstr>Presentación de PowerPoint</vt:lpstr>
      <vt:lpstr>Presentación de PowerPoint</vt:lpstr>
      <vt:lpstr>Presentación de PowerPoint</vt:lpstr>
      <vt:lpstr> FIN Fuente:https://www.icex.es/icex/es/navegacion-principal/todos-nuestros-servicios/informacion-de-mercados/paises/navegacion-principal/noticias/siliconpoland-tecnologia-polonia-new2021880083.html?idPais=PL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SILICON POLAND</dc:title>
  <dc:creator>Malwina Rusinek</dc:creator>
  <cp:lastModifiedBy>Lazaro Luis Delgado Conde</cp:lastModifiedBy>
  <cp:revision>3</cp:revision>
  <dcterms:created xsi:type="dcterms:W3CDTF">2021-06-10T19:02:25Z</dcterms:created>
  <dcterms:modified xsi:type="dcterms:W3CDTF">2021-06-13T06:19:35Z</dcterms:modified>
</cp:coreProperties>
</file>