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3F8515-9BCF-494D-86FC-86934D97128D}" v="18" dt="2021-06-18T12:28:37.1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zaro Luis Delgado Conde" userId="S::luidel.757@edu.erzeszow.pl::45bbd95c-8456-4858-b186-35ebc1e58dee" providerId="AD" clId="Web-{9C3F8515-9BCF-494D-86FC-86934D97128D}"/>
    <pc:docChg chg="modSld">
      <pc:chgData name="Lazaro Luis Delgado Conde" userId="S::luidel.757@edu.erzeszow.pl::45bbd95c-8456-4858-b186-35ebc1e58dee" providerId="AD" clId="Web-{9C3F8515-9BCF-494D-86FC-86934D97128D}" dt="2021-06-18T12:28:37.193" v="8" actId="20577"/>
      <pc:docMkLst>
        <pc:docMk/>
      </pc:docMkLst>
      <pc:sldChg chg="modSp">
        <pc:chgData name="Lazaro Luis Delgado Conde" userId="S::luidel.757@edu.erzeszow.pl::45bbd95c-8456-4858-b186-35ebc1e58dee" providerId="AD" clId="Web-{9C3F8515-9BCF-494D-86FC-86934D97128D}" dt="2021-06-18T12:28:37.193" v="8" actId="20577"/>
        <pc:sldMkLst>
          <pc:docMk/>
          <pc:sldMk cId="2617607585" sldId="263"/>
        </pc:sldMkLst>
        <pc:spChg chg="mod">
          <ac:chgData name="Lazaro Luis Delgado Conde" userId="S::luidel.757@edu.erzeszow.pl::45bbd95c-8456-4858-b186-35ebc1e58dee" providerId="AD" clId="Web-{9C3F8515-9BCF-494D-86FC-86934D97128D}" dt="2021-06-18T12:28:37.193" v="8" actId="20577"/>
          <ac:spMkLst>
            <pc:docMk/>
            <pc:sldMk cId="2617607585" sldId="263"/>
            <ac:spMk id="4" creationId="{81836689-9878-4FE0-AF63-B534B60AEA0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8B7AF2-733C-4704-AB89-703CC3AE4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2B7F90D-4D6C-4642-91D2-F56681E16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644A9FA-1776-4138-A67C-DAC1B89D9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AD17-F1D2-49E4-A48F-6652156B6E84}" type="datetimeFigureOut">
              <a:rPr lang="pl-PL" smtClean="0"/>
              <a:t>18.06.2021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2E02DC5-BAB8-429B-A62C-9FCCB0DBB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6AF301-78AB-4E59-BD69-64C5A7F70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6302-7581-47B1-8F90-F9450693A0CC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552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22FF32-280E-4CF3-A608-2413C32F8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EFC4878-7794-4EA7-B5B1-C2F471CF99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95722A-F224-449B-B7B9-CE5D07961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AD17-F1D2-49E4-A48F-6652156B6E84}" type="datetimeFigureOut">
              <a:rPr lang="pl-PL" smtClean="0"/>
              <a:t>18.06.2021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F7711F5-2CCE-4AE2-918E-4A82A0BC1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DFC6274-311A-428B-9C38-00F39617D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6302-7581-47B1-8F90-F9450693A0CC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610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E1B649C-59F0-4A98-BB83-DB7244A60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9C260EE-4048-4161-84E8-6B90F21D2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5A9664-E548-42FF-80C3-76F0A2A61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AD17-F1D2-49E4-A48F-6652156B6E84}" type="datetimeFigureOut">
              <a:rPr lang="pl-PL" smtClean="0"/>
              <a:t>18.06.2021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551C327-B4BC-42B4-B825-8AE4D1AE8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09569E3-C1ED-4B77-B827-79EC51AE8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6302-7581-47B1-8F90-F9450693A0CC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168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F2904B-1D3E-46A7-B422-B91B2C40E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CA05A4-FFAD-4702-AA66-C3956D64F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B8BE314-5063-46DE-909F-D4BA5A338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AD17-F1D2-49E4-A48F-6652156B6E84}" type="datetimeFigureOut">
              <a:rPr lang="pl-PL" smtClean="0"/>
              <a:t>18.06.2021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95BD3E4-DF1F-408B-8594-46ABC2853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434170A-AD45-4FE8-908C-5876190E3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6302-7581-47B1-8F90-F9450693A0CC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721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ECF528-7CD5-4C8B-9CB6-3852A986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0D8B9B2-2AFE-4F66-88AB-78262B816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F55A1DF-422F-48A2-BF47-6C39397CE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AD17-F1D2-49E4-A48F-6652156B6E84}" type="datetimeFigureOut">
              <a:rPr lang="pl-PL" smtClean="0"/>
              <a:t>18.06.2021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127EB4-2DEE-4359-9D47-0D341FDE7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59E114D-016D-47EC-BC42-2AB3FC7CF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6302-7581-47B1-8F90-F9450693A0CC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322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38E105-36C7-4359-AE23-1836E485A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0693C0-72D3-40F1-8AB8-70AF783230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3AEC2D0-1E8B-4813-BC37-D34C170CA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BB437ED-852C-46E9-9F36-7C63F511B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AD17-F1D2-49E4-A48F-6652156B6E84}" type="datetimeFigureOut">
              <a:rPr lang="pl-PL" smtClean="0"/>
              <a:t>18.06.2021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683D7D7-C748-48D9-8193-029CB80C4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9749941-85D1-4D23-ADBF-5010DECC7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6302-7581-47B1-8F90-F9450693A0CC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46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2002CB-DD84-45B8-AEED-23C83B2A0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E2E3460-AD7E-4275-B5B2-39E05A07F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96075CE-4FB2-4B4E-B528-A835F897D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AEACB85-CA4D-47BC-BD95-79431095A2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02B0830-580B-4C06-AB19-C5DEB89D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D66BCAD-17CB-40CD-B93D-7D86F04EC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AD17-F1D2-49E4-A48F-6652156B6E84}" type="datetimeFigureOut">
              <a:rPr lang="pl-PL" smtClean="0"/>
              <a:t>18.06.2021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75B1CC6-9C19-4642-874F-AC2CBB9D6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6D896F6-4A46-4098-B890-98D0F08CD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6302-7581-47B1-8F90-F9450693A0CC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137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21509F-F026-4C64-BB54-823568762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0009910-58DC-48BD-8739-7C456926F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AD17-F1D2-49E4-A48F-6652156B6E84}" type="datetimeFigureOut">
              <a:rPr lang="pl-PL" smtClean="0"/>
              <a:t>18.06.2021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4D5C286-1E41-4CD3-BA1A-7671D8559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33C926A-CD18-460E-8B6D-7FCFC75CA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6302-7581-47B1-8F90-F9450693A0CC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447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7C6774A-7D19-436E-921E-910B71CDD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AD17-F1D2-49E4-A48F-6652156B6E84}" type="datetimeFigureOut">
              <a:rPr lang="pl-PL" smtClean="0"/>
              <a:t>18.06.2021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BE9AEE1-EEAC-4E1B-8196-A17423278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BD55AA1-F083-40FC-9C75-5323B8D30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6302-7581-47B1-8F90-F9450693A0CC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201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BE8A06-898F-4EB2-BB73-FD3B309C9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EC278F-3F85-47F1-8639-B977A0E9C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D9CD4EF-6EE1-4A6A-A056-EB0ABDBB9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2C4C653-A7EB-4D01-8919-C1BFC7776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AD17-F1D2-49E4-A48F-6652156B6E84}" type="datetimeFigureOut">
              <a:rPr lang="pl-PL" smtClean="0"/>
              <a:t>18.06.2021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B7711C1-99D6-4AAA-894C-B4EB14EF6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5E49AAB-F43D-42E1-A353-197A6EFEB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6302-7581-47B1-8F90-F9450693A0CC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2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A639D6-043C-4A08-BE47-369254DA7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4AFF11C-8E5F-4BAC-BD71-25FF5DB809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D321D5B-3DCE-4A13-ACB6-F6FC1AD1F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A2141C7-37A3-4222-ADF1-543F6D1CF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AD17-F1D2-49E4-A48F-6652156B6E84}" type="datetimeFigureOut">
              <a:rPr lang="pl-PL" smtClean="0"/>
              <a:t>18.06.2021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A6C2DF3-F40C-4B52-A267-7F02F65B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EC8C7C9-2416-46D4-8D35-156BEDBB9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6302-7581-47B1-8F90-F9450693A0CC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894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21FC4CE-AE70-4607-B9D9-658616497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8264BD4-2845-4264-B7AB-8A8524DE5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7F91F24-5203-474A-9E74-9404FF2F7C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8AD17-F1D2-49E4-A48F-6652156B6E84}" type="datetimeFigureOut">
              <a:rPr lang="pl-PL" smtClean="0"/>
              <a:t>18.06.2021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7B9504A-565F-44F6-B5E6-F0CFA7DE36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BBD4648-78BE-498B-AE22-91F5F4F02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C6302-7581-47B1-8F90-F9450693A0CC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35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9CB95732-565A-4D2C-A3AB-CC460C0D3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F1AF47-AE98-4034-BD91-1976FA4D9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EC0EE2B-2029-48DD-893D-F528E651B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7200" y="8482"/>
            <a:ext cx="3568276" cy="6858000"/>
          </a:xfrm>
          <a:prstGeom prst="rect">
            <a:avLst/>
          </a:prstGeom>
          <a:gradFill>
            <a:gsLst>
              <a:gs pos="0">
                <a:schemeClr val="accent1">
                  <a:alpha val="32000"/>
                </a:schemeClr>
              </a:gs>
              <a:gs pos="7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5AE1D08-1ED1-4F59-B42F-4D8EA33DC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A79B912-88EA-4640-BDEB-51B3B11A02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D54AF51-AA81-4D36-AF0D-2E8757155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180" y="2862471"/>
            <a:ext cx="3041803" cy="2907802"/>
          </a:xfrm>
        </p:spPr>
        <p:txBody>
          <a:bodyPr anchor="t">
            <a:normAutofit/>
          </a:bodyPr>
          <a:lstStyle/>
          <a:p>
            <a:pPr algn="l"/>
            <a:r>
              <a:rPr lang="es-ES" sz="2500">
                <a:solidFill>
                  <a:srgbClr val="FFFFFF"/>
                </a:solidFill>
              </a:rPr>
              <a:t>Polonia crea la 'Plataforma de la Industria del Futuro' para apoyar la transformación tecnológica</a:t>
            </a:r>
            <a:br>
              <a:rPr lang="es-ES" sz="2500">
                <a:solidFill>
                  <a:srgbClr val="FFFFFF"/>
                </a:solidFill>
              </a:rPr>
            </a:br>
            <a:br>
              <a:rPr lang="es-ES" sz="2500" b="0" i="0">
                <a:solidFill>
                  <a:srgbClr val="FFFFFF"/>
                </a:solidFill>
                <a:effectLst/>
                <a:latin typeface="Lato"/>
              </a:rPr>
            </a:br>
            <a:endParaRPr lang="pl-PL" sz="2500">
              <a:solidFill>
                <a:srgbClr val="FFFFFF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DE6B35F-A706-4E50-816A-9073C933F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180" y="1087727"/>
            <a:ext cx="3041803" cy="1045873"/>
          </a:xfrm>
        </p:spPr>
        <p:txBody>
          <a:bodyPr anchor="b">
            <a:normAutofit/>
          </a:bodyPr>
          <a:lstStyle/>
          <a:p>
            <a:pPr algn="l"/>
            <a:r>
              <a:rPr lang="pl-PL" sz="2000" dirty="0">
                <a:solidFill>
                  <a:srgbClr val="FFFFFF"/>
                </a:solidFill>
              </a:rPr>
              <a:t>Borys Majewski 1a</a:t>
            </a:r>
            <a:endParaRPr lang="pl-PL" sz="2000">
              <a:solidFill>
                <a:srgbClr val="FFFFFF"/>
              </a:solidFill>
            </a:endParaRPr>
          </a:p>
          <a:p>
            <a:pPr algn="l"/>
            <a:endParaRPr lang="pl-PL" sz="2000">
              <a:solidFill>
                <a:srgbClr val="FFFFFF"/>
              </a:solidFill>
            </a:endParaRPr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CE5775E6-0726-4A23-A290-97BAFF7F59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438" y="342526"/>
            <a:ext cx="2695123" cy="2695123"/>
          </a:xfrm>
          <a:prstGeom prst="rect">
            <a:avLst/>
          </a:prstGeom>
        </p:spPr>
      </p:pic>
      <p:pic>
        <p:nvPicPr>
          <p:cNvPr id="7" name="Imagen 6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84434272-2632-41F7-A8D3-3020613B00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10" y="2318953"/>
            <a:ext cx="3419533" cy="1709766"/>
          </a:xfrm>
          <a:prstGeom prst="rect">
            <a:avLst/>
          </a:prstGeom>
        </p:spPr>
      </p:pic>
      <p:pic>
        <p:nvPicPr>
          <p:cNvPr id="9" name="Imagen 8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81E4CBF1-905D-450B-8007-0673CB991E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020" y="4398176"/>
            <a:ext cx="7112423" cy="202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26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Oficjalna strona Prezydenta Rzeczypospolitej Polskiej / Aktualności / Pięć  lat prezydentury Andrzeja Dudy">
            <a:extLst>
              <a:ext uri="{FF2B5EF4-FFF2-40B4-BE49-F238E27FC236}">
                <a16:creationId xmlns:a16="http://schemas.microsoft.com/office/drawing/2014/main" id="{82AE8F08-9FBE-475C-B6C6-BCE5806B4AA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4" r="-1" b="-1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91D7E22-B16D-4D09-BA4C-176A2CEFF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400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2B589FD-F565-430F-88BB-38287B377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31610" y="2434201"/>
            <a:ext cx="3822189" cy="3742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b="0" i="0" dirty="0">
                <a:effectLst/>
              </a:rPr>
              <a:t>El </a:t>
            </a:r>
            <a:r>
              <a:rPr lang="en-US" sz="2000" b="0" i="0" dirty="0" err="1">
                <a:effectLst/>
              </a:rPr>
              <a:t>presidente</a:t>
            </a:r>
            <a:r>
              <a:rPr lang="en-US" sz="2000" b="0" i="0" dirty="0">
                <a:effectLst/>
              </a:rPr>
              <a:t> Andrzej </a:t>
            </a:r>
            <a:r>
              <a:rPr lang="en-US" sz="2000" b="0" i="0" dirty="0" err="1">
                <a:effectLst/>
              </a:rPr>
              <a:t>Duda</a:t>
            </a:r>
            <a:r>
              <a:rPr lang="en-US" sz="2000" b="0" i="0" dirty="0">
                <a:effectLst/>
              </a:rPr>
              <a:t> ha </a:t>
            </a:r>
            <a:r>
              <a:rPr lang="en-US" sz="2000" b="0" i="0" dirty="0" err="1">
                <a:effectLst/>
              </a:rPr>
              <a:t>firmado</a:t>
            </a:r>
            <a:r>
              <a:rPr lang="en-US" sz="2000" b="0" i="0" dirty="0">
                <a:effectLst/>
              </a:rPr>
              <a:t> la Ley para la </a:t>
            </a:r>
            <a:r>
              <a:rPr lang="en-US" sz="2000" b="0" i="0" dirty="0" err="1">
                <a:effectLst/>
              </a:rPr>
              <a:t>creación</a:t>
            </a:r>
            <a:r>
              <a:rPr lang="en-US" sz="2000" b="0" i="0" dirty="0">
                <a:effectLst/>
              </a:rPr>
              <a:t> del ‘Future Industry Platform Foundation’ con </a:t>
            </a:r>
            <a:r>
              <a:rPr lang="en-US" sz="2000" b="0" i="0" dirty="0" err="1">
                <a:effectLst/>
              </a:rPr>
              <a:t>el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objetivo</a:t>
            </a:r>
            <a:r>
              <a:rPr lang="en-US" sz="2000" b="0" i="0" dirty="0">
                <a:effectLst/>
              </a:rPr>
              <a:t> de </a:t>
            </a:r>
            <a:r>
              <a:rPr lang="en-US" sz="2000" b="0" i="0" dirty="0" err="1">
                <a:effectLst/>
              </a:rPr>
              <a:t>apoyar</a:t>
            </a:r>
            <a:r>
              <a:rPr lang="en-US" sz="2000" b="0" i="0" dirty="0">
                <a:effectLst/>
              </a:rPr>
              <a:t> la </a:t>
            </a:r>
            <a:r>
              <a:rPr lang="en-US" sz="2000" b="0" i="0" dirty="0" err="1">
                <a:effectLst/>
              </a:rPr>
              <a:t>transformación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tecnológica</a:t>
            </a:r>
            <a:r>
              <a:rPr lang="en-US" sz="2000" b="0" i="0" dirty="0">
                <a:effectLst/>
              </a:rPr>
              <a:t> de la </a:t>
            </a:r>
            <a:r>
              <a:rPr lang="en-US" sz="2000" b="0" i="0" dirty="0" err="1">
                <a:effectLst/>
              </a:rPr>
              <a:t>industria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polaca</a:t>
            </a:r>
            <a:r>
              <a:rPr lang="en-US" sz="2000" b="0" i="0" dirty="0">
                <a:effectLst/>
              </a:rPr>
              <a:t>. Este </a:t>
            </a:r>
            <a:r>
              <a:rPr lang="en-US" sz="2000" b="0" i="0" dirty="0" err="1">
                <a:effectLst/>
              </a:rPr>
              <a:t>programa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destina</a:t>
            </a:r>
            <a:r>
              <a:rPr lang="en-US" sz="2000" b="0" i="0" dirty="0">
                <a:effectLst/>
              </a:rPr>
              <a:t> 466 </a:t>
            </a:r>
            <a:r>
              <a:rPr lang="en-US" sz="2000" b="0" i="0" dirty="0" err="1">
                <a:effectLst/>
              </a:rPr>
              <a:t>millones</a:t>
            </a:r>
            <a:r>
              <a:rPr lang="en-US" sz="2000" b="0" i="0" dirty="0">
                <a:effectLst/>
              </a:rPr>
              <a:t> de euros a </a:t>
            </a:r>
            <a:r>
              <a:rPr lang="en-US" sz="2000" b="0" i="0" dirty="0" err="1">
                <a:effectLst/>
              </a:rPr>
              <a:t>empresas</a:t>
            </a:r>
            <a:r>
              <a:rPr lang="en-US" sz="2000" b="0" i="0" dirty="0">
                <a:effectLst/>
              </a:rPr>
              <a:t>, </a:t>
            </a:r>
            <a:r>
              <a:rPr lang="en-US" sz="2000" b="0" i="0" dirty="0" err="1">
                <a:effectLst/>
              </a:rPr>
              <a:t>principalmente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pymes</a:t>
            </a:r>
            <a:r>
              <a:rPr lang="en-US" sz="2000" b="0" i="0" dirty="0">
                <a:effectLst/>
              </a:rPr>
              <a:t>, a </a:t>
            </a:r>
            <a:r>
              <a:rPr lang="en-US" sz="2000" b="0" i="0" dirty="0" err="1">
                <a:effectLst/>
              </a:rPr>
              <a:t>través</a:t>
            </a:r>
            <a:r>
              <a:rPr lang="en-US" sz="2000" b="0" i="0" dirty="0">
                <a:effectLst/>
              </a:rPr>
              <a:t> de la </a:t>
            </a:r>
            <a:r>
              <a:rPr lang="en-US" sz="2000" b="0" i="0" dirty="0" err="1">
                <a:effectLst/>
              </a:rPr>
              <a:t>transformación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tecnológica</a:t>
            </a:r>
            <a:r>
              <a:rPr lang="en-US" sz="2000" b="0" i="0" dirty="0">
                <a:effectLst/>
              </a:rPr>
              <a:t> de </a:t>
            </a:r>
            <a:r>
              <a:rPr lang="en-US" sz="2000" b="0" i="0" dirty="0" err="1">
                <a:effectLst/>
              </a:rPr>
              <a:t>productos</a:t>
            </a:r>
            <a:r>
              <a:rPr lang="en-US" sz="2000" b="0" i="0" dirty="0">
                <a:effectLst/>
              </a:rPr>
              <a:t>, </a:t>
            </a:r>
            <a:r>
              <a:rPr lang="en-US" sz="2000" b="0" i="0" dirty="0" err="1">
                <a:effectLst/>
              </a:rPr>
              <a:t>procesos</a:t>
            </a:r>
            <a:r>
              <a:rPr lang="en-US" sz="2000" b="0" i="0" dirty="0">
                <a:effectLst/>
              </a:rPr>
              <a:t> y </a:t>
            </a:r>
            <a:r>
              <a:rPr lang="en-US" sz="2000" b="0" i="0" dirty="0" err="1">
                <a:effectLst/>
              </a:rPr>
              <a:t>modelos</a:t>
            </a:r>
            <a:r>
              <a:rPr lang="en-US" sz="2000" b="0" i="0" dirty="0">
                <a:effectLst/>
              </a:rPr>
              <a:t> de </a:t>
            </a:r>
            <a:r>
              <a:rPr lang="en-US" sz="2000" b="0" i="0" dirty="0" err="1">
                <a:effectLst/>
              </a:rPr>
              <a:t>negocio</a:t>
            </a:r>
            <a:r>
              <a:rPr lang="en-US" sz="2000" b="0" i="0" dirty="0">
                <a:effectLst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38909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F4906E8-18F4-4562-8AB5-ADDCC9C9C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2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Platforma Przemysłu Przyszłości">
            <a:extLst>
              <a:ext uri="{FF2B5EF4-FFF2-40B4-BE49-F238E27FC236}">
                <a16:creationId xmlns:a16="http://schemas.microsoft.com/office/drawing/2014/main" id="{82C35ECE-A0C6-4697-A112-6BE5EEB284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1313299"/>
            <a:ext cx="6563667" cy="309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F17AD43-B458-4A85-9B8E-B42A8E48A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38600" y="4884873"/>
            <a:ext cx="7188199" cy="129209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b="0" i="0" dirty="0" err="1">
                <a:effectLst/>
              </a:rPr>
              <a:t>Esta</a:t>
            </a:r>
            <a:r>
              <a:rPr lang="en-US" sz="1800" b="0" i="0" dirty="0">
                <a:effectLst/>
              </a:rPr>
              <a:t> ley </a:t>
            </a:r>
            <a:r>
              <a:rPr lang="en-US" sz="1800" b="0" i="0" dirty="0" err="1">
                <a:effectLst/>
              </a:rPr>
              <a:t>entra</a:t>
            </a:r>
            <a:r>
              <a:rPr lang="en-US" sz="1800" b="0" i="0" dirty="0">
                <a:effectLst/>
              </a:rPr>
              <a:t> dentro de la </a:t>
            </a:r>
            <a:r>
              <a:rPr lang="en-US" sz="1800" b="0" i="0" dirty="0" err="1">
                <a:effectLst/>
              </a:rPr>
              <a:t>iniciativa</a:t>
            </a:r>
            <a:r>
              <a:rPr lang="en-US" sz="1800" b="0" i="0" dirty="0">
                <a:effectLst/>
              </a:rPr>
              <a:t> para la </a:t>
            </a:r>
            <a:r>
              <a:rPr lang="en-US" sz="1800" b="0" i="0" dirty="0" err="1">
                <a:effectLst/>
              </a:rPr>
              <a:t>Industria</a:t>
            </a:r>
            <a:r>
              <a:rPr lang="en-US" sz="1800" b="0" i="0" dirty="0">
                <a:effectLst/>
              </a:rPr>
              <a:t> </a:t>
            </a:r>
            <a:r>
              <a:rPr lang="en-US" sz="1800" b="0" i="0" dirty="0" err="1">
                <a:effectLst/>
              </a:rPr>
              <a:t>Polaca</a:t>
            </a:r>
            <a:r>
              <a:rPr lang="en-US" sz="1800" b="0" i="0" dirty="0">
                <a:effectLst/>
              </a:rPr>
              <a:t> 4.0. El </a:t>
            </a:r>
            <a:r>
              <a:rPr lang="en-US" sz="1800" b="0" i="0" dirty="0" err="1">
                <a:effectLst/>
              </a:rPr>
              <a:t>objetivo</a:t>
            </a:r>
            <a:r>
              <a:rPr lang="en-US" sz="1800" b="0" i="0" dirty="0">
                <a:effectLst/>
              </a:rPr>
              <a:t> es </a:t>
            </a:r>
            <a:r>
              <a:rPr lang="en-US" sz="1800" b="0" i="0" dirty="0" err="1">
                <a:effectLst/>
              </a:rPr>
              <a:t>adaptar</a:t>
            </a:r>
            <a:r>
              <a:rPr lang="en-US" sz="1800" b="0" i="0" dirty="0">
                <a:effectLst/>
              </a:rPr>
              <a:t> la </a:t>
            </a:r>
            <a:r>
              <a:rPr lang="en-US" sz="1800" b="0" i="0" dirty="0" err="1">
                <a:effectLst/>
              </a:rPr>
              <a:t>economía</a:t>
            </a:r>
            <a:r>
              <a:rPr lang="en-US" sz="1800" b="0" i="0" dirty="0">
                <a:effectLst/>
              </a:rPr>
              <a:t> </a:t>
            </a:r>
            <a:r>
              <a:rPr lang="en-US" sz="1800" b="0" i="0" dirty="0" err="1">
                <a:effectLst/>
              </a:rPr>
              <a:t>polaca</a:t>
            </a:r>
            <a:r>
              <a:rPr lang="en-US" sz="1800" b="0" i="0" dirty="0">
                <a:effectLst/>
              </a:rPr>
              <a:t> a los </a:t>
            </a:r>
            <a:r>
              <a:rPr lang="en-US" sz="1800" b="0" i="0" dirty="0" err="1">
                <a:effectLst/>
              </a:rPr>
              <a:t>retos</a:t>
            </a:r>
            <a:r>
              <a:rPr lang="en-US" sz="1800" b="0" i="0" dirty="0">
                <a:effectLst/>
              </a:rPr>
              <a:t> que </a:t>
            </a:r>
            <a:r>
              <a:rPr lang="en-US" sz="1800" b="0" i="0" dirty="0" err="1">
                <a:effectLst/>
              </a:rPr>
              <a:t>conlleva</a:t>
            </a:r>
            <a:r>
              <a:rPr lang="en-US" sz="1800" b="0" i="0" dirty="0">
                <a:effectLst/>
              </a:rPr>
              <a:t> la </a:t>
            </a:r>
            <a:r>
              <a:rPr lang="en-US" sz="1800" b="0" i="0" dirty="0" err="1">
                <a:effectLst/>
              </a:rPr>
              <a:t>cuarta</a:t>
            </a:r>
            <a:r>
              <a:rPr lang="en-US" sz="1800" b="0" i="0" dirty="0">
                <a:effectLst/>
              </a:rPr>
              <a:t> </a:t>
            </a:r>
            <a:r>
              <a:rPr lang="en-US" sz="1800" b="0" i="0" dirty="0" err="1">
                <a:effectLst/>
              </a:rPr>
              <a:t>revolución</a:t>
            </a:r>
            <a:r>
              <a:rPr lang="en-US" sz="1800" b="0" i="0" dirty="0">
                <a:effectLst/>
              </a:rPr>
              <a:t> industrial y </a:t>
            </a:r>
            <a:r>
              <a:rPr lang="en-US" sz="1800" b="0" i="0" dirty="0" err="1">
                <a:effectLst/>
              </a:rPr>
              <a:t>mejorar</a:t>
            </a:r>
            <a:r>
              <a:rPr lang="en-US" sz="1800" b="0" i="0" dirty="0">
                <a:effectLst/>
              </a:rPr>
              <a:t> </a:t>
            </a:r>
            <a:r>
              <a:rPr lang="en-US" sz="1800" b="0" i="0" dirty="0" err="1">
                <a:effectLst/>
              </a:rPr>
              <a:t>su</a:t>
            </a:r>
            <a:r>
              <a:rPr lang="en-US" sz="1800" b="0" i="0" dirty="0">
                <a:effectLst/>
              </a:rPr>
              <a:t> </a:t>
            </a:r>
            <a:r>
              <a:rPr lang="en-US" sz="1800" b="0" i="0" dirty="0" err="1">
                <a:effectLst/>
              </a:rPr>
              <a:t>competitividad</a:t>
            </a:r>
            <a:r>
              <a:rPr lang="en-US" sz="1800" b="0" i="0" dirty="0">
                <a:effectLst/>
              </a:rPr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0103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nteligentna fabryka">
            <a:extLst>
              <a:ext uri="{FF2B5EF4-FFF2-40B4-BE49-F238E27FC236}">
                <a16:creationId xmlns:a16="http://schemas.microsoft.com/office/drawing/2014/main" id="{42F0A4FF-33D5-4862-86EE-193FF68A35C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06" b="4125"/>
          <a:stretch/>
        </p:blipFill>
        <p:spPr bwMode="auto">
          <a:xfrm>
            <a:off x="-1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2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E6A118C-5A68-4442-BDA5-9C05582E3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3600"/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89C1A53-1524-497B-A4CE-622A1342E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5516" y="3417573"/>
            <a:ext cx="4593021" cy="26198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0" i="0">
                <a:effectLst/>
              </a:rPr>
              <a:t>A través del uso de las tecnologías más novedosas se quiere transformar las plantas de producción en </a:t>
            </a:r>
            <a:r>
              <a:rPr lang="en-US" sz="1800" b="0" i="1">
                <a:effectLst/>
              </a:rPr>
              <a:t>smart factories</a:t>
            </a:r>
            <a:r>
              <a:rPr lang="en-US" sz="1800" b="0" i="0">
                <a:effectLst/>
              </a:rPr>
              <a:t>. En primer lugar, se hará una prueba piloto en la zona central del país para monitorizar los mecanismos y resultados para posteriormente desplegar el plan en otras regiones de Polonia.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1280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1A75659-5A6F-4F77-9679-678A00B9D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Czeka nas bunt sztucznej inteligencji? : aleBank.pl – Portal ekonomiczny –  Najbliżej Finansów">
            <a:extLst>
              <a:ext uri="{FF2B5EF4-FFF2-40B4-BE49-F238E27FC236}">
                <a16:creationId xmlns:a16="http://schemas.microsoft.com/office/drawing/2014/main" id="{3B03DBDB-E688-46A5-8733-5E08DC5FA58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42" r="9922" b="9091"/>
          <a:stretch/>
        </p:blipFill>
        <p:spPr bwMode="auto">
          <a:xfrm>
            <a:off x="20" y="10"/>
            <a:ext cx="866849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E30A3A45-140E-431E-AED0-07EF836310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35399" y="0"/>
            <a:ext cx="9756601" cy="6858000"/>
          </a:xfrm>
          <a:prstGeom prst="rect">
            <a:avLst/>
          </a:prstGeom>
          <a:gradFill>
            <a:gsLst>
              <a:gs pos="53000">
                <a:schemeClr val="bg1"/>
              </a:gs>
              <a:gs pos="35000">
                <a:schemeClr val="bg1">
                  <a:alpha val="76000"/>
                </a:schemeClr>
              </a:gs>
              <a:gs pos="19000">
                <a:schemeClr val="bg1">
                  <a:alpha val="4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1E78EC9-F77E-40B8-8E89-9C19FEF26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868" y="1161288"/>
            <a:ext cx="3438144" cy="1124712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280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87333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3018" y="2443480"/>
            <a:ext cx="3218688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D790A5A-5150-4403-AB53-D19312678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868" y="2718054"/>
            <a:ext cx="3438906" cy="32072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/>
              <a:t>La </a:t>
            </a:r>
            <a:r>
              <a:rPr lang="en-US" sz="1700" dirty="0" err="1"/>
              <a:t>iniciativa</a:t>
            </a:r>
            <a:r>
              <a:rPr lang="en-US" sz="1700" dirty="0"/>
              <a:t> </a:t>
            </a:r>
            <a:r>
              <a:rPr lang="en-US" sz="1700" dirty="0" err="1"/>
              <a:t>incluye</a:t>
            </a:r>
            <a:r>
              <a:rPr lang="en-US" sz="1700" dirty="0"/>
              <a:t> </a:t>
            </a:r>
            <a:r>
              <a:rPr lang="en-US" sz="1700" dirty="0" err="1"/>
              <a:t>apoyo</a:t>
            </a:r>
            <a:r>
              <a:rPr lang="en-US" sz="1700" dirty="0"/>
              <a:t> para la </a:t>
            </a:r>
            <a:r>
              <a:rPr lang="en-US" sz="1700" dirty="0" err="1"/>
              <a:t>transformación</a:t>
            </a:r>
            <a:r>
              <a:rPr lang="en-US" sz="1700" dirty="0"/>
              <a:t> digital tanto </a:t>
            </a:r>
            <a:r>
              <a:rPr lang="en-US" sz="1700" dirty="0" err="1"/>
              <a:t>en</a:t>
            </a:r>
            <a:r>
              <a:rPr lang="en-US" sz="1700" dirty="0"/>
              <a:t> los </a:t>
            </a:r>
            <a:r>
              <a:rPr lang="en-US" sz="1700" dirty="0" err="1"/>
              <a:t>procesos</a:t>
            </a:r>
            <a:r>
              <a:rPr lang="en-US" sz="1700" dirty="0"/>
              <a:t> </a:t>
            </a:r>
            <a:r>
              <a:rPr lang="en-US" sz="1700" dirty="0" err="1"/>
              <a:t>como</a:t>
            </a:r>
            <a:r>
              <a:rPr lang="en-US" sz="1700" dirty="0"/>
              <a:t> </a:t>
            </a:r>
            <a:r>
              <a:rPr lang="en-US" sz="1700" dirty="0" err="1"/>
              <a:t>en</a:t>
            </a:r>
            <a:r>
              <a:rPr lang="en-US" sz="1700" dirty="0"/>
              <a:t> los </a:t>
            </a:r>
            <a:r>
              <a:rPr lang="en-US" sz="1700" dirty="0" err="1"/>
              <a:t>productos</a:t>
            </a:r>
            <a:r>
              <a:rPr lang="en-US" sz="1700" dirty="0"/>
              <a:t> y </a:t>
            </a:r>
            <a:r>
              <a:rPr lang="en-US" sz="1700" dirty="0" err="1"/>
              <a:t>en</a:t>
            </a:r>
            <a:r>
              <a:rPr lang="en-US" sz="1700" dirty="0"/>
              <a:t> </a:t>
            </a:r>
            <a:r>
              <a:rPr lang="en-US" sz="1700" dirty="0" err="1"/>
              <a:t>modelos</a:t>
            </a:r>
            <a:r>
              <a:rPr lang="en-US" sz="1700" dirty="0"/>
              <a:t> de </a:t>
            </a:r>
            <a:r>
              <a:rPr lang="en-US" sz="1700" dirty="0" err="1"/>
              <a:t>negocio</a:t>
            </a:r>
            <a:r>
              <a:rPr lang="en-US" sz="1700" dirty="0"/>
              <a:t> </a:t>
            </a:r>
            <a:r>
              <a:rPr lang="en-US" sz="1700" dirty="0" err="1"/>
              <a:t>utilizando</a:t>
            </a:r>
            <a:r>
              <a:rPr lang="en-US" sz="1700" dirty="0"/>
              <a:t> los </a:t>
            </a:r>
            <a:r>
              <a:rPr lang="en-US" sz="1700" dirty="0" err="1"/>
              <a:t>últimos</a:t>
            </a:r>
            <a:r>
              <a:rPr lang="en-US" sz="1700" dirty="0"/>
              <a:t> </a:t>
            </a:r>
            <a:r>
              <a:rPr lang="en-US" sz="1700" dirty="0" err="1"/>
              <a:t>avances</a:t>
            </a:r>
            <a:r>
              <a:rPr lang="en-US" sz="1700" dirty="0"/>
              <a:t> </a:t>
            </a:r>
            <a:r>
              <a:rPr lang="en-US" sz="1700" dirty="0" err="1"/>
              <a:t>como</a:t>
            </a:r>
            <a:r>
              <a:rPr lang="en-US" sz="1700" dirty="0"/>
              <a:t> la </a:t>
            </a:r>
            <a:r>
              <a:rPr lang="en-US" sz="1700" dirty="0" err="1"/>
              <a:t>inteligencia</a:t>
            </a:r>
            <a:r>
              <a:rPr lang="en-US" sz="1700" dirty="0"/>
              <a:t> artificial y la </a:t>
            </a:r>
            <a:r>
              <a:rPr lang="en-US" sz="1700" dirty="0" err="1"/>
              <a:t>comunicación</a:t>
            </a:r>
            <a:r>
              <a:rPr lang="en-US" sz="1700" dirty="0"/>
              <a:t> entre </a:t>
            </a:r>
            <a:r>
              <a:rPr lang="en-US" sz="1700" dirty="0" err="1"/>
              <a:t>humanos</a:t>
            </a:r>
            <a:r>
              <a:rPr lang="en-US" sz="1700" dirty="0"/>
              <a:t> y </a:t>
            </a:r>
            <a:r>
              <a:rPr lang="en-US" sz="1700" dirty="0" err="1"/>
              <a:t>máquinas</a:t>
            </a:r>
            <a:r>
              <a:rPr lang="en-US" sz="1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5381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4" name="Rectangle 134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D50F68B-6CEB-4C0F-BEA0-AB41DCA32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2583" y="501651"/>
            <a:ext cx="4414848" cy="1716255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5600"/>
          </a:p>
        </p:txBody>
      </p:sp>
      <p:sp>
        <p:nvSpPr>
          <p:cNvPr id="5125" name="Rectangle 136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Budynek Szkoły, Instytucja Edukacyjna, Kolegium | Darmowy Wektor">
            <a:extLst>
              <a:ext uri="{FF2B5EF4-FFF2-40B4-BE49-F238E27FC236}">
                <a16:creationId xmlns:a16="http://schemas.microsoft.com/office/drawing/2014/main" id="{2D9E2AC0-64B2-43A4-AA11-F05101C26EB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80" r="30207"/>
          <a:stretch/>
        </p:blipFill>
        <p:spPr bwMode="auto">
          <a:xfrm>
            <a:off x="279143" y="299509"/>
            <a:ext cx="5221625" cy="625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9704F18-0534-4456-81BD-75D5F8B9D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2583" y="2645922"/>
            <a:ext cx="4434721" cy="37104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chemeClr val="tx1">
                    <a:alpha val="80000"/>
                  </a:schemeClr>
                </a:solidFill>
                <a:effectLst/>
              </a:rPr>
              <a:t>El </a:t>
            </a:r>
            <a:r>
              <a:rPr lang="en-US" sz="20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programa</a:t>
            </a:r>
            <a:r>
              <a:rPr lang="en-US" sz="20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está</a:t>
            </a:r>
            <a:r>
              <a:rPr lang="en-US" sz="20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destinado</a:t>
            </a:r>
            <a:r>
              <a:rPr lang="en-US" sz="20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a </a:t>
            </a:r>
            <a:r>
              <a:rPr lang="en-US" sz="20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aquellos</a:t>
            </a:r>
            <a:r>
              <a:rPr lang="en-US" sz="20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agentes</a:t>
            </a:r>
            <a:r>
              <a:rPr lang="en-US" sz="20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públicos</a:t>
            </a:r>
            <a:r>
              <a:rPr lang="en-US" sz="20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y privados </a:t>
            </a:r>
            <a:r>
              <a:rPr lang="en-US" sz="20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interesados</a:t>
            </a:r>
            <a:r>
              <a:rPr lang="en-US" sz="20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en</a:t>
            </a:r>
            <a:r>
              <a:rPr lang="en-US" sz="20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la </a:t>
            </a:r>
            <a:r>
              <a:rPr lang="en-US" sz="20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transformación</a:t>
            </a:r>
            <a:r>
              <a:rPr lang="en-US" sz="20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industrial, </a:t>
            </a:r>
            <a:r>
              <a:rPr lang="en-US" sz="20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básicamente</a:t>
            </a:r>
            <a:r>
              <a:rPr lang="en-US" sz="20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pymes</a:t>
            </a:r>
            <a:r>
              <a:rPr lang="en-US" sz="2000" b="0" i="0" dirty="0">
                <a:solidFill>
                  <a:schemeClr val="tx1">
                    <a:alpha val="80000"/>
                  </a:schemeClr>
                </a:solidFill>
                <a:effectLst/>
              </a:rPr>
              <a:t>, </a:t>
            </a:r>
            <a:r>
              <a:rPr lang="en-US" sz="20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así</a:t>
            </a:r>
            <a:r>
              <a:rPr lang="en-US" sz="20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como</a:t>
            </a:r>
            <a:r>
              <a:rPr lang="en-US" sz="20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también</a:t>
            </a:r>
            <a:r>
              <a:rPr lang="en-US" sz="20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instituciones</a:t>
            </a:r>
            <a:r>
              <a:rPr lang="en-US" sz="20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educativas</a:t>
            </a:r>
            <a:r>
              <a:rPr lang="en-US" sz="20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o de </a:t>
            </a:r>
            <a:r>
              <a:rPr lang="en-US" sz="20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investigación</a:t>
            </a:r>
            <a:r>
              <a:rPr lang="en-US" sz="20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y </a:t>
            </a:r>
            <a:r>
              <a:rPr lang="en-US" sz="20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desarrollo</a:t>
            </a:r>
            <a:r>
              <a:rPr lang="en-US" sz="2000" b="0" i="0" dirty="0">
                <a:solidFill>
                  <a:schemeClr val="tx1">
                    <a:alpha val="80000"/>
                  </a:schemeClr>
                </a:solidFill>
                <a:effectLst/>
              </a:rPr>
              <a:t>.</a:t>
            </a: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511040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1A75659-5A6F-4F77-9679-678A00B9D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Powstało Ministerstwo Przedsiębiorczości i Technologii. Na jego czele  Jadwiga Emilewicz - RMF 24">
            <a:extLst>
              <a:ext uri="{FF2B5EF4-FFF2-40B4-BE49-F238E27FC236}">
                <a16:creationId xmlns:a16="http://schemas.microsoft.com/office/drawing/2014/main" id="{2F3E3581-B92E-490C-BEC0-86E1F1D6716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28" t="7692" r="7309"/>
          <a:stretch/>
        </p:blipFill>
        <p:spPr bwMode="auto">
          <a:xfrm>
            <a:off x="20" y="10"/>
            <a:ext cx="866849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E30A3A45-140E-431E-AED0-07EF836310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35399" y="0"/>
            <a:ext cx="9756601" cy="6858000"/>
          </a:xfrm>
          <a:prstGeom prst="rect">
            <a:avLst/>
          </a:prstGeom>
          <a:gradFill>
            <a:gsLst>
              <a:gs pos="53000">
                <a:schemeClr val="bg1"/>
              </a:gs>
              <a:gs pos="35000">
                <a:schemeClr val="bg1">
                  <a:alpha val="76000"/>
                </a:schemeClr>
              </a:gs>
              <a:gs pos="19000">
                <a:schemeClr val="bg1">
                  <a:alpha val="4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FA26CF7-AB9F-45C5-AC2F-DEFAF6440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868" y="1161288"/>
            <a:ext cx="3438144" cy="1124712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280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87333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3018" y="2443480"/>
            <a:ext cx="3218688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1836689-9878-4FE0-AF63-B534B60AE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868" y="2718054"/>
            <a:ext cx="3438906" cy="32072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/>
              <a:t>El</a:t>
            </a:r>
            <a:r>
              <a:rPr lang="en-US" sz="1700" b="0" i="0" dirty="0">
                <a:effectLst/>
              </a:rPr>
              <a:t> </a:t>
            </a:r>
            <a:r>
              <a:rPr lang="en-US" sz="1700" b="0" i="0" dirty="0" err="1">
                <a:effectLst/>
              </a:rPr>
              <a:t>programa</a:t>
            </a:r>
            <a:r>
              <a:rPr lang="en-US" sz="1700" b="0" i="0" dirty="0">
                <a:effectLst/>
              </a:rPr>
              <a:t> </a:t>
            </a:r>
            <a:r>
              <a:rPr lang="en-US" sz="1700" dirty="0" err="1"/>
              <a:t>entraró</a:t>
            </a:r>
            <a:r>
              <a:rPr lang="en-US" sz="1700" b="0" i="0" dirty="0">
                <a:effectLst/>
              </a:rPr>
              <a:t> </a:t>
            </a:r>
            <a:r>
              <a:rPr lang="en-US" sz="1700" b="0" i="0" dirty="0" err="1">
                <a:effectLst/>
              </a:rPr>
              <a:t>en</a:t>
            </a:r>
            <a:r>
              <a:rPr lang="en-US" sz="1700" b="0" i="0" dirty="0">
                <a:effectLst/>
              </a:rPr>
              <a:t> vigor </a:t>
            </a:r>
            <a:r>
              <a:rPr lang="en-US" sz="1700" b="0" i="0" dirty="0" err="1">
                <a:effectLst/>
              </a:rPr>
              <a:t>durante</a:t>
            </a:r>
            <a:r>
              <a:rPr lang="en-US" sz="1700" b="0" i="0" dirty="0">
                <a:effectLst/>
              </a:rPr>
              <a:t> </a:t>
            </a:r>
            <a:r>
              <a:rPr lang="en-US" sz="1700" b="0" i="0" dirty="0" err="1">
                <a:effectLst/>
              </a:rPr>
              <a:t>el</a:t>
            </a:r>
            <a:r>
              <a:rPr lang="en-US" sz="1700" b="0" i="0" dirty="0">
                <a:effectLst/>
              </a:rPr>
              <a:t> primer </a:t>
            </a:r>
            <a:r>
              <a:rPr lang="en-US" sz="1700" b="0" i="0" dirty="0" err="1">
                <a:effectLst/>
              </a:rPr>
              <a:t>trimestre</a:t>
            </a:r>
            <a:r>
              <a:rPr lang="en-US" sz="1700" b="0" i="0" dirty="0">
                <a:effectLst/>
              </a:rPr>
              <a:t> de 2019 y </a:t>
            </a:r>
            <a:r>
              <a:rPr lang="en-US" sz="1700"/>
              <a:t>contó</a:t>
            </a:r>
            <a:r>
              <a:rPr lang="en-US" sz="1700" b="0" i="0" dirty="0">
                <a:effectLst/>
              </a:rPr>
              <a:t> con una </a:t>
            </a:r>
            <a:r>
              <a:rPr lang="en-US" sz="1700" b="0" i="0" dirty="0" err="1">
                <a:effectLst/>
              </a:rPr>
              <a:t>inversión</a:t>
            </a:r>
            <a:r>
              <a:rPr lang="en-US" sz="1700" b="0" i="0" dirty="0">
                <a:effectLst/>
              </a:rPr>
              <a:t> de 2 </a:t>
            </a:r>
            <a:r>
              <a:rPr lang="en-US" sz="1700" b="0" i="0" dirty="0" err="1">
                <a:effectLst/>
              </a:rPr>
              <a:t>millones</a:t>
            </a:r>
            <a:r>
              <a:rPr lang="en-US" sz="1700" b="0" i="0" dirty="0">
                <a:effectLst/>
              </a:rPr>
              <a:t> de zloty (466 000 euros </a:t>
            </a:r>
            <a:r>
              <a:rPr lang="en-US" sz="1700" b="0" i="0" dirty="0" err="1">
                <a:effectLst/>
              </a:rPr>
              <a:t>aproximadamente</a:t>
            </a:r>
            <a:r>
              <a:rPr lang="en-US" sz="1700" b="0" i="0" dirty="0">
                <a:effectLst/>
              </a:rPr>
              <a:t>) con cargo al </a:t>
            </a:r>
            <a:r>
              <a:rPr lang="en-US" sz="1700" b="0" i="0" dirty="0" err="1">
                <a:effectLst/>
              </a:rPr>
              <a:t>presupuesto</a:t>
            </a:r>
            <a:r>
              <a:rPr lang="en-US" sz="1700" b="0" i="0" dirty="0">
                <a:effectLst/>
              </a:rPr>
              <a:t> </a:t>
            </a:r>
            <a:r>
              <a:rPr lang="en-US" sz="1700" b="0" i="0" dirty="0" err="1">
                <a:effectLst/>
              </a:rPr>
              <a:t>público</a:t>
            </a:r>
            <a:r>
              <a:rPr lang="en-US" sz="1700" b="0" i="0" dirty="0">
                <a:effectLst/>
              </a:rPr>
              <a:t>, </a:t>
            </a:r>
            <a:r>
              <a:rPr lang="en-US" sz="1700" b="0" i="0" dirty="0" err="1">
                <a:effectLst/>
              </a:rPr>
              <a:t>pero</a:t>
            </a:r>
            <a:r>
              <a:rPr lang="en-US" sz="1700" b="0" i="0" dirty="0">
                <a:effectLst/>
              </a:rPr>
              <a:t> se </a:t>
            </a:r>
            <a:r>
              <a:rPr lang="en-US" sz="1700" b="0" i="0" dirty="0" err="1">
                <a:effectLst/>
              </a:rPr>
              <a:t>espera</a:t>
            </a:r>
            <a:r>
              <a:rPr lang="en-US" sz="1700" b="0" i="0" dirty="0">
                <a:effectLst/>
              </a:rPr>
              <a:t> que </a:t>
            </a:r>
            <a:r>
              <a:rPr lang="en-US" sz="1700" b="0" i="0" dirty="0" err="1">
                <a:effectLst/>
              </a:rPr>
              <a:t>en</a:t>
            </a:r>
            <a:r>
              <a:rPr lang="en-US" sz="1700" b="0" i="0" dirty="0">
                <a:effectLst/>
              </a:rPr>
              <a:t> </a:t>
            </a:r>
            <a:r>
              <a:rPr lang="en-US" sz="1700" b="0" i="0" dirty="0" err="1">
                <a:effectLst/>
              </a:rPr>
              <a:t>el</a:t>
            </a:r>
            <a:r>
              <a:rPr lang="en-US" sz="1700" b="0" i="0" dirty="0">
                <a:effectLst/>
              </a:rPr>
              <a:t> </a:t>
            </a:r>
            <a:r>
              <a:rPr lang="en-US" sz="1700" b="0" i="0" dirty="0" err="1">
                <a:effectLst/>
              </a:rPr>
              <a:t>futuro</a:t>
            </a:r>
            <a:r>
              <a:rPr lang="en-US" sz="1700" b="0" i="0" dirty="0">
                <a:effectLst/>
              </a:rPr>
              <a:t> los </a:t>
            </a:r>
            <a:r>
              <a:rPr lang="en-US" sz="1700" b="0" i="0" dirty="0" err="1">
                <a:effectLst/>
              </a:rPr>
              <a:t>fondos</a:t>
            </a:r>
            <a:r>
              <a:rPr lang="en-US" sz="1700" b="0" i="0" dirty="0">
                <a:effectLst/>
              </a:rPr>
              <a:t> </a:t>
            </a:r>
            <a:r>
              <a:rPr lang="en-US" sz="1700" b="0" i="0" dirty="0" err="1">
                <a:effectLst/>
              </a:rPr>
              <a:t>provengan</a:t>
            </a:r>
            <a:r>
              <a:rPr lang="en-US" sz="1700" b="0" i="0" dirty="0">
                <a:effectLst/>
              </a:rPr>
              <a:t> </a:t>
            </a:r>
            <a:r>
              <a:rPr lang="en-US" sz="1700" b="0" i="0" dirty="0" err="1">
                <a:effectLst/>
              </a:rPr>
              <a:t>mayoritariamente</a:t>
            </a:r>
            <a:r>
              <a:rPr lang="en-US" sz="1700" b="0" i="0" dirty="0">
                <a:effectLst/>
              </a:rPr>
              <a:t> del sector privado.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17607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A9B6C6-A247-48A8-9A1C-1E36FA945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013D775-15F1-4174-AEBA-069FD4CAD5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1261" y="590062"/>
            <a:ext cx="5409655" cy="2838938"/>
          </a:xfrm>
        </p:spPr>
        <p:txBody>
          <a:bodyPr>
            <a:normAutofit/>
          </a:bodyPr>
          <a:lstStyle/>
          <a:p>
            <a:pPr algn="l"/>
            <a:r>
              <a:rPr lang="pl-PL" sz="5600">
                <a:solidFill>
                  <a:srgbClr val="FFFFFF"/>
                </a:solidFill>
              </a:rPr>
              <a:t>Wykorzystany link: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0992717-E897-47EF-893F-D157ECAF0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2044" y="4698614"/>
            <a:ext cx="5088650" cy="1198120"/>
          </a:xfrm>
        </p:spPr>
        <p:txBody>
          <a:bodyPr>
            <a:normAutofit/>
          </a:bodyPr>
          <a:lstStyle/>
          <a:p>
            <a:pPr algn="r"/>
            <a:r>
              <a:rPr lang="pl-PL" sz="1700" dirty="0">
                <a:solidFill>
                  <a:srgbClr val="FFFFFF"/>
                </a:solidFill>
              </a:rPr>
              <a:t>https://www.icex.es/icex/es/navegacion-principal/todos-nuestros-servicios/informacion-de-mercados/paises/navegacion-principal/noticias/NEW2019813823.html?idPais=PL</a:t>
            </a:r>
          </a:p>
        </p:txBody>
      </p:sp>
      <p:sp>
        <p:nvSpPr>
          <p:cNvPr id="11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6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63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20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99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314</Words>
  <Application>Microsoft Office PowerPoint</Application>
  <PresentationFormat>Panorámica</PresentationFormat>
  <Paragraphs>10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Lato</vt:lpstr>
      <vt:lpstr>Motyw pakietu Office</vt:lpstr>
      <vt:lpstr>Polonia crea la 'Plataforma de la Industria del Futuro' para apoyar la transformación tecnológica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Wykorzystany link: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Polonia crea la 'Plataforma de la Industria del Futuro' para apoyar la transformación tecnológica</dc:title>
  <dc:creator>BorysMajewski</dc:creator>
  <cp:lastModifiedBy>Lazaro Luis Delgado Conde</cp:lastModifiedBy>
  <cp:revision>8</cp:revision>
  <dcterms:created xsi:type="dcterms:W3CDTF">2021-06-14T10:44:55Z</dcterms:created>
  <dcterms:modified xsi:type="dcterms:W3CDTF">2021-06-18T12:34:06Z</dcterms:modified>
</cp:coreProperties>
</file>