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287C5-50E3-4F05-9121-BC8627298E7A}" type="datetimeFigureOut">
              <a:rPr lang="el-GR" smtClean="0"/>
              <a:pPr/>
              <a:t>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6AC3-5F64-47C5-9646-E8D82940FC5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winspace.etwinning.net/73732/hom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akenewserasmus.wordpress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2714620"/>
            <a:ext cx="7772400" cy="1470025"/>
          </a:xfrm>
        </p:spPr>
        <p:txBody>
          <a:bodyPr>
            <a:noAutofit/>
          </a:bodyPr>
          <a:lstStyle/>
          <a:p>
            <a:r>
              <a:rPr lang="el-GR" sz="4800" b="1" dirty="0">
                <a:latin typeface="Gabriola" pitchFamily="82" charset="0"/>
                <a:ea typeface="Batang" pitchFamily="18" charset="-127"/>
                <a:cs typeface="Courier New" pitchFamily="49" charset="0"/>
              </a:rPr>
              <a:t>Η εμπειρία του 5ου </a:t>
            </a:r>
            <a:r>
              <a:rPr lang="el-GR" sz="4800" b="1" dirty="0" smtClean="0">
                <a:latin typeface="Gabriola" pitchFamily="82" charset="0"/>
                <a:ea typeface="Batang" pitchFamily="18" charset="-127"/>
                <a:cs typeface="Courier New" pitchFamily="49" charset="0"/>
              </a:rPr>
              <a:t>Γενικού Λυκείου Ηρακλείου </a:t>
            </a:r>
            <a:r>
              <a:rPr lang="el-GR" sz="4800" b="1" dirty="0">
                <a:latin typeface="Gabriola" pitchFamily="82" charset="0"/>
                <a:ea typeface="Batang" pitchFamily="18" charset="-127"/>
                <a:cs typeface="Courier New" pitchFamily="49" charset="0"/>
              </a:rPr>
              <a:t>στην υλοποίηση ΚΑ229 δράσεων</a:t>
            </a:r>
          </a:p>
        </p:txBody>
      </p:sp>
      <p:pic>
        <p:nvPicPr>
          <p:cNvPr id="1026" name="Picture 2" descr="C:\Users\user\Desktop\Documents\erasmus+\erasmus+.jpg"/>
          <p:cNvPicPr>
            <a:picLocks noChangeAspect="1" noChangeArrowheads="1"/>
          </p:cNvPicPr>
          <p:nvPr/>
        </p:nvPicPr>
        <p:blipFill>
          <a:blip r:embed="rId2" cstate="print"/>
          <a:srcRect t="29730" b="37838"/>
          <a:stretch>
            <a:fillRect/>
          </a:stretch>
        </p:blipFill>
        <p:spPr bwMode="auto">
          <a:xfrm>
            <a:off x="214282" y="457838"/>
            <a:ext cx="2643206" cy="857256"/>
          </a:xfrm>
          <a:prstGeom prst="rect">
            <a:avLst/>
          </a:prstGeom>
          <a:noFill/>
        </p:spPr>
      </p:pic>
      <p:pic>
        <p:nvPicPr>
          <p:cNvPr id="1027" name="Picture 3" descr="C:\Users\user\Desktop\Documents\erasmus+\logo_σχολειου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14290"/>
            <a:ext cx="1952628" cy="1952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282" y="1214422"/>
            <a:ext cx="892971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Διαφοροποιήσεις μεταξύ συντονιστή-εταίρου:</a:t>
            </a:r>
          </a:p>
          <a:p>
            <a:pPr algn="just"/>
            <a:endParaRPr lang="el-GR" sz="1400" dirty="0" smtClean="0"/>
          </a:p>
          <a:p>
            <a:pPr marL="457200" indent="-457200" algn="just"/>
            <a:r>
              <a:rPr lang="el-GR" sz="2400" dirty="0" smtClean="0"/>
              <a:t>Παρακολούθηση χρονοδιαγράμματος: Ευθύνη του συντονιστικού</a:t>
            </a:r>
          </a:p>
          <a:p>
            <a:pPr marL="457200" indent="-457200" algn="just"/>
            <a:r>
              <a:rPr lang="el-GR" sz="2400" dirty="0" smtClean="0"/>
              <a:t>σχολείου</a:t>
            </a:r>
          </a:p>
          <a:p>
            <a:pPr marL="457200" indent="-457200" algn="just"/>
            <a:r>
              <a:rPr lang="el-GR" sz="2400" dirty="0" smtClean="0"/>
              <a:t>      </a:t>
            </a:r>
          </a:p>
          <a:p>
            <a:pPr marL="457200" indent="-457200" algn="just"/>
            <a:r>
              <a:rPr lang="el-GR" sz="2400" dirty="0" smtClean="0"/>
              <a:t> </a:t>
            </a:r>
            <a:r>
              <a:rPr lang="el-GR" sz="2400" u="sng" dirty="0" smtClean="0"/>
              <a:t>Πολύ καλό εργαλείο</a:t>
            </a:r>
          </a:p>
          <a:p>
            <a:pPr marL="457200" indent="-457200" algn="just"/>
            <a:endParaRPr lang="el-GR" sz="2400" u="sng" dirty="0" smtClean="0"/>
          </a:p>
          <a:p>
            <a:pPr marL="457200" indent="-457200" algn="just"/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eTwinning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/>
            <a:endParaRPr lang="en-US" sz="2400" dirty="0" smtClean="0"/>
          </a:p>
          <a:p>
            <a:pPr marL="457200" indent="-457200" algn="just"/>
            <a:r>
              <a:rPr lang="el-GR" sz="2400" dirty="0" smtClean="0"/>
              <a:t>Συμβουλή: </a:t>
            </a:r>
          </a:p>
          <a:p>
            <a:pPr marL="457200" indent="-457200"/>
            <a:r>
              <a:rPr lang="el-GR" sz="2400" dirty="0" smtClean="0"/>
              <a:t>Δημιουργήστε και τροφοδοτείτε συνεχώς βάσει χρονοδιαγράμματος</a:t>
            </a:r>
          </a:p>
          <a:p>
            <a:pPr marL="457200" indent="-457200"/>
            <a:r>
              <a:rPr lang="el-GR" sz="2400" dirty="0" smtClean="0"/>
              <a:t>την πλατφόρμα του. Εύκολος τρόπος επίβλεψης της πορείας των</a:t>
            </a:r>
          </a:p>
          <a:p>
            <a:pPr marL="457200" indent="-457200"/>
            <a:r>
              <a:rPr lang="el-GR" sz="2400" dirty="0" smtClean="0"/>
              <a:t>δραστηριοτήτων όλων των ομάδων</a:t>
            </a:r>
          </a:p>
          <a:p>
            <a:pPr marL="457200" indent="-457200"/>
            <a:endParaRPr lang="el-GR" sz="2400" dirty="0" smtClean="0"/>
          </a:p>
          <a:p>
            <a:pPr marL="457200" indent="-457200"/>
            <a:r>
              <a:rPr lang="en-US" sz="2400" dirty="0" smtClean="0">
                <a:hlinkClick r:id="rId2"/>
              </a:rPr>
              <a:t>https://twinspace.etwinning.net/73732/home</a:t>
            </a:r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485206"/>
            <a:ext cx="9144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Διαφοροποιήσεις μεταξύ συντονιστή-εταίρου:</a:t>
            </a:r>
          </a:p>
          <a:p>
            <a:pPr algn="just"/>
            <a:endParaRPr lang="el-GR" sz="2800" u="sng" dirty="0" smtClean="0"/>
          </a:p>
          <a:p>
            <a:pPr algn="just"/>
            <a:endParaRPr lang="el-GR" sz="1400" dirty="0" smtClean="0"/>
          </a:p>
          <a:p>
            <a:pPr marL="457200" indent="-457200" algn="just"/>
            <a:r>
              <a:rPr lang="el-GR" sz="2400" dirty="0" smtClean="0"/>
              <a:t>Διαχείριση εργασιών</a:t>
            </a:r>
          </a:p>
          <a:p>
            <a:pPr marL="457200" indent="-457200" algn="just"/>
            <a:r>
              <a:rPr lang="el-GR" sz="2400" dirty="0" smtClean="0"/>
              <a:t>      </a:t>
            </a:r>
          </a:p>
          <a:p>
            <a:pPr marL="457200" indent="-457200" algn="just"/>
            <a:r>
              <a:rPr lang="el-GR" sz="2400" dirty="0" smtClean="0"/>
              <a:t> Τελικά παράγωγα: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400" dirty="0" smtClean="0"/>
              <a:t>Λεξικό  (κείμενο)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400" dirty="0" smtClean="0"/>
              <a:t>Άρθρα  (κείμενο)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400" dirty="0" smtClean="0"/>
              <a:t>Βίντεο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400" dirty="0" err="1" smtClean="0"/>
              <a:t>Κόμικ</a:t>
            </a:r>
            <a:endParaRPr lang="el-GR" sz="2400" dirty="0" smtClean="0"/>
          </a:p>
          <a:p>
            <a:pPr marL="457200" indent="-457200" algn="just"/>
            <a:endParaRPr lang="el-GR" sz="2400" dirty="0" smtClean="0"/>
          </a:p>
          <a:p>
            <a:pPr marL="457200" indent="-457200"/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214422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Διαφοροποιήσεις μεταξύ συντονιστή-εταίρου:</a:t>
            </a:r>
          </a:p>
          <a:p>
            <a:pPr algn="just"/>
            <a:endParaRPr lang="el-GR" sz="1400" dirty="0" smtClean="0"/>
          </a:p>
          <a:p>
            <a:pPr marL="457200" indent="-457200" algn="just"/>
            <a:r>
              <a:rPr lang="el-GR" sz="2400" dirty="0" smtClean="0"/>
              <a:t>Διαχείριση εργασιών</a:t>
            </a:r>
          </a:p>
          <a:p>
            <a:pPr marL="457200" indent="-457200" algn="just"/>
            <a:r>
              <a:rPr lang="el-GR" sz="2400" dirty="0" smtClean="0"/>
              <a:t>     </a:t>
            </a:r>
          </a:p>
          <a:p>
            <a:pPr marL="457200" indent="-457200"/>
            <a:r>
              <a:rPr lang="el-GR" sz="2400" dirty="0" smtClean="0"/>
              <a:t>Σε όλες τις περιπτώσεις ανεξάρτητη προετοιμασία τελικού παραγώγου</a:t>
            </a:r>
          </a:p>
          <a:p>
            <a:pPr marL="457200" indent="-457200"/>
            <a:r>
              <a:rPr lang="el-GR" sz="2400" dirty="0" smtClean="0"/>
              <a:t>κάθε χώρας. </a:t>
            </a:r>
          </a:p>
          <a:p>
            <a:pPr marL="457200" indent="-457200"/>
            <a:r>
              <a:rPr lang="el-GR" sz="2400" dirty="0" smtClean="0"/>
              <a:t>Στις δύο πρώτες περιπτώσεις έγινε τελική σύνθεση κατά τη διάρκεια</a:t>
            </a:r>
          </a:p>
          <a:p>
            <a:pPr marL="457200" indent="-457200"/>
            <a:r>
              <a:rPr lang="el-GR" sz="2400" dirty="0" smtClean="0"/>
              <a:t>της μετακίνησης. </a:t>
            </a:r>
          </a:p>
          <a:p>
            <a:pPr marL="457200" indent="-457200"/>
            <a:r>
              <a:rPr lang="el-GR" sz="2400" dirty="0" smtClean="0"/>
              <a:t>Τα βίντεο παρέμειναν ανεξάρτητα. </a:t>
            </a:r>
          </a:p>
          <a:p>
            <a:pPr marL="457200" indent="-457200"/>
            <a:endParaRPr lang="el-GR" sz="2400" dirty="0" smtClean="0"/>
          </a:p>
          <a:p>
            <a:pPr marL="457200" indent="-457200" algn="just"/>
            <a:r>
              <a:rPr lang="el-GR" sz="2400" dirty="0" smtClean="0"/>
              <a:t>Ευθύνη του συντονιστικού σχολείου η τελική μορφοποίηση και</a:t>
            </a:r>
          </a:p>
          <a:p>
            <a:pPr marL="457200" indent="-457200" algn="just"/>
            <a:r>
              <a:rPr lang="el-GR" sz="2400" dirty="0" smtClean="0"/>
              <a:t>δημοσίευση των παραγώγων μετά την ολοκλήρωση της μετακίνησης</a:t>
            </a:r>
          </a:p>
          <a:p>
            <a:pPr marL="457200" indent="-457200"/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214422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Διαφοροποιήσεις μεταξύ συντονιστή-εταίρου:</a:t>
            </a:r>
          </a:p>
          <a:p>
            <a:pPr algn="just"/>
            <a:endParaRPr lang="el-GR" sz="1400" dirty="0" smtClean="0"/>
          </a:p>
          <a:p>
            <a:pPr marL="457200" indent="-457200" algn="just"/>
            <a:r>
              <a:rPr lang="el-GR" sz="2400" dirty="0" smtClean="0"/>
              <a:t>Διαχείριση εργασιών</a:t>
            </a:r>
          </a:p>
          <a:p>
            <a:pPr marL="457200" indent="-457200" algn="just"/>
            <a:r>
              <a:rPr lang="el-GR" sz="2400" dirty="0" smtClean="0"/>
              <a:t>     </a:t>
            </a:r>
          </a:p>
          <a:p>
            <a:pPr marL="457200" indent="-457200"/>
            <a:r>
              <a:rPr lang="el-GR" sz="2400" dirty="0" smtClean="0"/>
              <a:t>Σε όλες τις περιπτώσεις ανεξάρτητη προετοιμασία τελικού παραγώγου</a:t>
            </a:r>
          </a:p>
          <a:p>
            <a:pPr marL="457200" indent="-457200"/>
            <a:r>
              <a:rPr lang="el-GR" sz="2400" dirty="0" smtClean="0"/>
              <a:t>κάθε χώρας. </a:t>
            </a:r>
          </a:p>
          <a:p>
            <a:pPr marL="457200" indent="-457200"/>
            <a:r>
              <a:rPr lang="el-GR" sz="2400" dirty="0" smtClean="0"/>
              <a:t>Στις δύο πρώτες περιπτώσεις έγινε τελική σύνθεση κατά τη διάρκεια</a:t>
            </a:r>
          </a:p>
          <a:p>
            <a:pPr marL="457200" indent="-457200"/>
            <a:r>
              <a:rPr lang="el-GR" sz="2400" dirty="0" smtClean="0"/>
              <a:t>της μετακίνησης. </a:t>
            </a:r>
          </a:p>
          <a:p>
            <a:pPr marL="457200" indent="-457200"/>
            <a:r>
              <a:rPr lang="el-GR" sz="2400" dirty="0" smtClean="0"/>
              <a:t>Τα βίντεο παρέμειναν ανεξάρτητα. </a:t>
            </a:r>
          </a:p>
          <a:p>
            <a:pPr marL="457200" indent="-457200"/>
            <a:endParaRPr lang="el-GR" sz="2400" dirty="0" smtClean="0"/>
          </a:p>
          <a:p>
            <a:pPr marL="457200" indent="-457200" algn="just"/>
            <a:r>
              <a:rPr lang="el-GR" sz="2400" dirty="0" smtClean="0"/>
              <a:t>Ευθύνη του συντονιστικού σχολείου η τελική μορφοποίηση και</a:t>
            </a:r>
          </a:p>
          <a:p>
            <a:pPr marL="457200" indent="-457200" algn="just"/>
            <a:r>
              <a:rPr lang="el-GR" sz="2400" dirty="0" smtClean="0"/>
              <a:t>δημοσίευση των παραγώγων μετά την ολοκλήρωση της μετακίνησης</a:t>
            </a:r>
          </a:p>
          <a:p>
            <a:pPr marL="457200" indent="-457200"/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214422"/>
            <a:ext cx="9144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Διαφοροποιήσεις μεταξύ συντονιστή-εταίρου:</a:t>
            </a:r>
          </a:p>
          <a:p>
            <a:pPr algn="just"/>
            <a:endParaRPr lang="el-GR" sz="2800" u="sng" dirty="0" smtClean="0"/>
          </a:p>
          <a:p>
            <a:pPr algn="just"/>
            <a:endParaRPr lang="el-GR" sz="2800" u="sng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Mobility tool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Erasmus+ Beneficiary’s Dashboard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err="1" smtClean="0"/>
              <a:t>Twinspace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/>
            <a:r>
              <a:rPr lang="el-GR" sz="2800" dirty="0" smtClean="0"/>
              <a:t>Συνεχής τροφοδότηση. Πέραν του ελέγχου της πορείας του προγράμματος θα λειτουργήσουν και σαν αποθετήριο για την τελική έκθεση</a:t>
            </a:r>
          </a:p>
          <a:p>
            <a:pPr algn="just"/>
            <a:endParaRPr lang="el-GR" sz="1400" dirty="0" smtClean="0"/>
          </a:p>
          <a:p>
            <a:pPr marL="457200" indent="-457200"/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214422"/>
            <a:ext cx="9144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Οικονομική διαχείριση:</a:t>
            </a:r>
          </a:p>
          <a:p>
            <a:pPr algn="just"/>
            <a:endParaRPr lang="el-GR" sz="2800" u="sng" dirty="0" smtClean="0"/>
          </a:p>
          <a:p>
            <a:pPr algn="just"/>
            <a:endParaRPr lang="el-GR" sz="2800" u="sng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Επιλογή υπεύθυνου από την Παιδαγωγική Ομάδα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Τήρηση αρχείου (στην δική μας περίπτωση έντυπο) με δύο σκέλη για κάθε πρόγραμμα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/>
              <a:t>Σκέλος </a:t>
            </a:r>
            <a:r>
              <a:rPr lang="en-US" sz="2400" dirty="0" smtClean="0"/>
              <a:t>project management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/>
              <a:t>Σκέλος μετακινήσεων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Συλλογή αποδείξεων και λεπτομερής καταγραφή</a:t>
            </a:r>
          </a:p>
          <a:p>
            <a:pPr algn="just"/>
            <a:endParaRPr lang="el-GR" sz="2800" dirty="0" smtClean="0"/>
          </a:p>
          <a:p>
            <a:pPr algn="just"/>
            <a:endParaRPr lang="el-GR" sz="2800" dirty="0" smtClean="0"/>
          </a:p>
          <a:p>
            <a:pPr algn="just"/>
            <a:endParaRPr lang="el-GR" sz="1400" dirty="0" smtClean="0"/>
          </a:p>
          <a:p>
            <a:pPr marL="457200" indent="-457200"/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214422"/>
            <a:ext cx="91440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Δυσκολίες:</a:t>
            </a:r>
          </a:p>
          <a:p>
            <a:pPr algn="just"/>
            <a:endParaRPr lang="el-GR" sz="2800" u="sng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Ένας εταίρος δεν ακολουθεί το βηματισμό του προγράμματος</a:t>
            </a:r>
          </a:p>
          <a:p>
            <a:pPr algn="just"/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Αδυναμία φιλοξενίας σε μία χώρα</a:t>
            </a:r>
            <a:endParaRPr lang="el-GR" sz="2400" dirty="0" smtClean="0"/>
          </a:p>
          <a:p>
            <a:pPr algn="just">
              <a:buFont typeface="Wingdings" pitchFamily="2" charset="2"/>
              <a:buChar char="Ø"/>
            </a:pP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Μειωμένο ενδιαφέρον από μέλη του Συλλόγου Διδασκόντων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Online meetings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Αποχώρηση μελών παιδαγωγικής ομάδας και μαθητών</a:t>
            </a:r>
          </a:p>
          <a:p>
            <a:pPr algn="just"/>
            <a:endParaRPr lang="el-GR" sz="2800" dirty="0" smtClean="0"/>
          </a:p>
          <a:p>
            <a:pPr algn="just"/>
            <a:endParaRPr lang="el-GR" sz="2800" dirty="0" smtClean="0"/>
          </a:p>
          <a:p>
            <a:pPr algn="just"/>
            <a:endParaRPr lang="el-GR" sz="1400" dirty="0" smtClean="0"/>
          </a:p>
          <a:p>
            <a:pPr marL="457200" indent="-457200"/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Διάδοση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810488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Ιστοσελίδα προγράμματος</a:t>
            </a:r>
          </a:p>
          <a:p>
            <a:pPr algn="just"/>
            <a:r>
              <a:rPr lang="en-US" sz="2000" dirty="0" smtClean="0">
                <a:hlinkClick r:id="rId2"/>
              </a:rPr>
              <a:t>https://fakenewserasmus.wordpress.com/</a:t>
            </a:r>
            <a:endParaRPr lang="el-GR" sz="2000" dirty="0" smtClean="0"/>
          </a:p>
          <a:p>
            <a:pPr algn="just"/>
            <a:endParaRPr lang="el-GR" sz="20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err="1" smtClean="0"/>
              <a:t>eTwinning</a:t>
            </a:r>
            <a:endParaRPr lang="el-GR" sz="2800" dirty="0" smtClean="0"/>
          </a:p>
          <a:p>
            <a:pPr algn="just"/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Ιστοσελίδα σχολείου</a:t>
            </a:r>
          </a:p>
          <a:p>
            <a:pPr algn="just"/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Τοπικός τύπος με δελτία τύπου</a:t>
            </a:r>
          </a:p>
          <a:p>
            <a:pPr algn="just"/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Μη τυπικός τρόπος: Συζήτηση με εκπαιδευτικούς και μαθητές</a:t>
            </a:r>
          </a:p>
          <a:p>
            <a:pPr algn="just"/>
            <a:endParaRPr lang="el-GR" sz="2800" dirty="0" smtClean="0"/>
          </a:p>
          <a:p>
            <a:pPr algn="just"/>
            <a:endParaRPr lang="el-GR" sz="1400" dirty="0" smtClean="0"/>
          </a:p>
          <a:p>
            <a:pPr marL="457200" indent="-457200"/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285992"/>
            <a:ext cx="8229600" cy="900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4000" b="1" i="1" dirty="0" smtClean="0">
                <a:solidFill>
                  <a:srgbClr val="C00000"/>
                </a:solidFill>
              </a:rPr>
              <a:t>Ευχαριστώ πολύ για το χρόνο σας</a:t>
            </a:r>
            <a:endParaRPr lang="el-GR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abriola" pitchFamily="82" charset="0"/>
              </a:rPr>
              <a:t>Fake News in the Fake News Age: Cultivating</a:t>
            </a:r>
            <a:br>
              <a:rPr lang="en-US" b="1" dirty="0" smtClean="0">
                <a:latin typeface="Gabriola" pitchFamily="82" charset="0"/>
              </a:rPr>
            </a:br>
            <a:r>
              <a:rPr lang="en-US" b="1" dirty="0" smtClean="0">
                <a:latin typeface="Gabriola" pitchFamily="82" charset="0"/>
              </a:rPr>
              <a:t>Media Literacy in the Educational Community</a:t>
            </a:r>
            <a:endParaRPr lang="el-GR" b="1" dirty="0">
              <a:latin typeface="Gabriola" pitchFamily="82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00034" y="2000272"/>
          <a:ext cx="7929618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u="sng" dirty="0" smtClean="0"/>
                        <a:t>Συμμετέχουσες χώρες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u="sng" dirty="0" smtClean="0"/>
                        <a:t>Εκπαιδευτικοί 5</a:t>
                      </a:r>
                      <a:r>
                        <a:rPr lang="el-GR" sz="2400" b="1" u="sng" baseline="30000" dirty="0" smtClean="0"/>
                        <a:t>ου</a:t>
                      </a:r>
                      <a:r>
                        <a:rPr lang="el-GR" sz="2400" b="1" u="sng" dirty="0" smtClean="0"/>
                        <a:t>  ΓΕΛ</a:t>
                      </a:r>
                      <a:endParaRPr lang="el-GR" sz="24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Ελλάδα – Συντονίστρια χώρα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err="1" smtClean="0"/>
                        <a:t>Γυπαράκη</a:t>
                      </a:r>
                      <a:r>
                        <a:rPr lang="el-GR" b="1" dirty="0" smtClean="0"/>
                        <a:t> Χριστίνα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Νορβηγία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Δασκαλάκη</a:t>
                      </a:r>
                      <a:r>
                        <a:rPr lang="el-GR" b="1" baseline="0" dirty="0" smtClean="0"/>
                        <a:t> </a:t>
                      </a:r>
                      <a:r>
                        <a:rPr lang="el-GR" b="1" baseline="0" dirty="0" smtClean="0"/>
                        <a:t>Αικατερίνη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Πορτογαλία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Παπαδάκης Σταμάτιος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Λιθουανία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err="1" smtClean="0"/>
                        <a:t>Χρυσουλάκη</a:t>
                      </a:r>
                      <a:r>
                        <a:rPr lang="el-GR" b="1" dirty="0" smtClean="0"/>
                        <a:t> Πηνελόπη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Πολωνία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Ρουμανία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abriola" pitchFamily="82" charset="0"/>
              </a:rPr>
              <a:t>Green and Renewable Economy with Environmentally-literate Employees in</a:t>
            </a:r>
            <a:r>
              <a:rPr lang="el-GR" b="1" dirty="0" smtClean="0">
                <a:latin typeface="Gabriola" pitchFamily="82" charset="0"/>
              </a:rPr>
              <a:t> </a:t>
            </a:r>
            <a:r>
              <a:rPr lang="en-US" b="1" dirty="0" smtClean="0">
                <a:latin typeface="Gabriola" pitchFamily="82" charset="0"/>
              </a:rPr>
              <a:t>Need</a:t>
            </a:r>
            <a:endParaRPr lang="el-GR" b="1" dirty="0">
              <a:latin typeface="Gabriola" pitchFamily="82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00034" y="2000272"/>
          <a:ext cx="7929618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u="sng" dirty="0" smtClean="0"/>
                        <a:t>Συμμετέχουσες χώρες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u="sng" dirty="0" smtClean="0"/>
                        <a:t>Εκπαιδευτικοί 5</a:t>
                      </a:r>
                      <a:r>
                        <a:rPr lang="el-GR" sz="2400" u="sng" baseline="30000" dirty="0" smtClean="0"/>
                        <a:t>ου</a:t>
                      </a:r>
                      <a:r>
                        <a:rPr lang="el-GR" sz="2400" u="sng" dirty="0" smtClean="0"/>
                        <a:t>  ΓΕΛ</a:t>
                      </a:r>
                      <a:endParaRPr lang="el-GR" sz="24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Νορβηγία – Συντονίστρια χώρα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(</a:t>
                      </a:r>
                      <a:r>
                        <a:rPr lang="el-GR" b="1" dirty="0" err="1" smtClean="0"/>
                        <a:t>Βλαζάκη</a:t>
                      </a:r>
                      <a:r>
                        <a:rPr lang="el-GR" b="1" baseline="0" dirty="0" smtClean="0"/>
                        <a:t> Παρασκευή)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Ελλάδα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Βλαχάκη Αντωνία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Ιταλία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err="1" smtClean="0"/>
                        <a:t>Γκουγκούσης</a:t>
                      </a:r>
                      <a:r>
                        <a:rPr lang="el-GR" b="1" dirty="0" smtClean="0"/>
                        <a:t> Σωτήριος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Τουρκία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Παπαδάκης Σταμάτιος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Πολωνία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Πορτογαλία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Gabriola" pitchFamily="82" charset="0"/>
              </a:rPr>
              <a:t>Code Yourself </a:t>
            </a:r>
            <a:r>
              <a:rPr lang="el-GR" sz="4000" b="1" dirty="0" smtClean="0">
                <a:latin typeface="Gabriola" pitchFamily="82" charset="0"/>
              </a:rPr>
              <a:t> </a:t>
            </a:r>
            <a:r>
              <a:rPr lang="en-US" sz="4000" b="1" dirty="0" smtClean="0">
                <a:latin typeface="Gabriola" pitchFamily="82" charset="0"/>
              </a:rPr>
              <a:t>Into English</a:t>
            </a:r>
            <a:endParaRPr lang="el-GR" sz="4000" b="1" dirty="0">
              <a:latin typeface="Gabriola" pitchFamily="82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00034" y="2000272"/>
          <a:ext cx="792961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u="sng" dirty="0" smtClean="0"/>
                        <a:t>Συμμετέχουσες χώρες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u="sng" dirty="0" smtClean="0"/>
                        <a:t>Εκπαιδευτικοί 5</a:t>
                      </a:r>
                      <a:r>
                        <a:rPr lang="el-GR" sz="2400" b="1" u="sng" baseline="30000" dirty="0" smtClean="0"/>
                        <a:t>ου</a:t>
                      </a:r>
                      <a:r>
                        <a:rPr lang="el-GR" sz="2400" b="1" u="sng" dirty="0" smtClean="0"/>
                        <a:t>  ΓΕΛ</a:t>
                      </a:r>
                      <a:endParaRPr lang="el-GR" sz="24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Τουρκία – Συντονίστρια χώρα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err="1" smtClean="0"/>
                        <a:t>Λαπιδάκης</a:t>
                      </a:r>
                      <a:r>
                        <a:rPr lang="el-GR" b="1" dirty="0" smtClean="0"/>
                        <a:t> Μιχαήλ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Ελλάδα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Μαυρομάτη</a:t>
                      </a:r>
                      <a:r>
                        <a:rPr lang="el-GR" b="1" baseline="0" dirty="0" smtClean="0"/>
                        <a:t> Άννα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Ρουμανία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Παπαδάκης Σταμάτιος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Κροατία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Ισπανία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/>
                        <a:t>Ιταλία</a:t>
                      </a:r>
                    </a:p>
                    <a:p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0" y="71422"/>
            <a:ext cx="9001156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5400" b="1" dirty="0" smtClean="0">
                <a:latin typeface="Gabriola" pitchFamily="82" charset="0"/>
                <a:ea typeface="+mj-ea"/>
                <a:cs typeface="+mj-cs"/>
              </a:rPr>
              <a:t>Συγγραφή αίτησης</a:t>
            </a:r>
            <a:endParaRPr kumimoji="0" lang="el-GR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42844" y="1428736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Απαιτητική διαδικασία η οποία βαραίνει κυρίως το σχολείο-συντονιστή</a:t>
            </a:r>
          </a:p>
          <a:p>
            <a:pPr algn="just">
              <a:buFont typeface="Arial" pitchFamily="34" charset="0"/>
              <a:buChar char="•"/>
            </a:pP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Η εύρεση εταίρων σχολείων είναι κυρίως ευθύνη του σχολείου συντονιστή και μπορεί να αποδειχθεί πολύ χρονοβόρα διαδικασία (</a:t>
            </a:r>
            <a:r>
              <a:rPr lang="en-US" sz="2400" dirty="0" err="1" smtClean="0"/>
              <a:t>eTwinning</a:t>
            </a:r>
            <a:r>
              <a:rPr lang="en-US" sz="2400" dirty="0" smtClean="0"/>
              <a:t>, </a:t>
            </a:r>
            <a:r>
              <a:rPr lang="el-GR" sz="2400" dirty="0" smtClean="0"/>
              <a:t>προηγούμενοι συνεργάτες, προτάσεις από άλλους εταίρους)</a:t>
            </a:r>
          </a:p>
          <a:p>
            <a:pPr algn="just">
              <a:buFont typeface="Arial" pitchFamily="34" charset="0"/>
              <a:buChar char="•"/>
            </a:pP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Πολλά πεδία. Μετά την επιλογή εταίρων χρειαστήκαμε περίπου 2 μήνες για τη συγγραφή της (συμπεριλαμβανομένου του ελέγχου και της διόρθωσης από τους συμμετέχοντες).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Έναρξη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grpSp>
        <p:nvGrpSpPr>
          <p:cNvPr id="12" name="11 - Ομάδα"/>
          <p:cNvGrpSpPr/>
          <p:nvPr/>
        </p:nvGrpSpPr>
        <p:grpSpPr>
          <a:xfrm>
            <a:off x="214282" y="1285860"/>
            <a:ext cx="5357835" cy="1142993"/>
            <a:chOff x="214282" y="1000093"/>
            <a:chExt cx="5357835" cy="1142993"/>
          </a:xfrm>
        </p:grpSpPr>
        <p:sp>
          <p:nvSpPr>
            <p:cNvPr id="5" name="4 - TextBox"/>
            <p:cNvSpPr txBox="1"/>
            <p:nvPr/>
          </p:nvSpPr>
          <p:spPr>
            <a:xfrm>
              <a:off x="214282" y="1214422"/>
              <a:ext cx="44239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dirty="0" smtClean="0"/>
                <a:t>Καλά νέα από το ΙΚΥ    </a:t>
              </a:r>
              <a:endParaRPr lang="el-GR" sz="3600" dirty="0"/>
            </a:p>
          </p:txBody>
        </p:sp>
        <p:pic>
          <p:nvPicPr>
            <p:cNvPr id="8" name="7 - Εικόνα" descr="images (1)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9124" y="1000093"/>
              <a:ext cx="1142993" cy="1142993"/>
            </a:xfrm>
            <a:prstGeom prst="rect">
              <a:avLst/>
            </a:prstGeom>
          </p:spPr>
        </p:pic>
      </p:grpSp>
      <p:grpSp>
        <p:nvGrpSpPr>
          <p:cNvPr id="13" name="12 - Ομάδα"/>
          <p:cNvGrpSpPr/>
          <p:nvPr/>
        </p:nvGrpSpPr>
        <p:grpSpPr>
          <a:xfrm>
            <a:off x="214282" y="2714627"/>
            <a:ext cx="6715165" cy="1285877"/>
            <a:chOff x="214282" y="2357437"/>
            <a:chExt cx="6715165" cy="1285877"/>
          </a:xfrm>
        </p:grpSpPr>
        <p:sp>
          <p:nvSpPr>
            <p:cNvPr id="9" name="8 - TextBox"/>
            <p:cNvSpPr txBox="1"/>
            <p:nvPr/>
          </p:nvSpPr>
          <p:spPr>
            <a:xfrm>
              <a:off x="214282" y="2714620"/>
              <a:ext cx="52079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dirty="0" smtClean="0"/>
                <a:t>Μετά ξεκινάνε τα δύσκολα</a:t>
              </a:r>
              <a:endParaRPr lang="el-GR" sz="3600" dirty="0"/>
            </a:p>
          </p:txBody>
        </p:sp>
        <p:pic>
          <p:nvPicPr>
            <p:cNvPr id="11" name="10 - Εικόνα" descr="image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43570" y="2357437"/>
              <a:ext cx="1285877" cy="1285877"/>
            </a:xfrm>
            <a:prstGeom prst="rect">
              <a:avLst/>
            </a:prstGeom>
          </p:spPr>
        </p:pic>
      </p:grpSp>
      <p:sp>
        <p:nvSpPr>
          <p:cNvPr id="14" name="13 - TextBox"/>
          <p:cNvSpPr txBox="1"/>
          <p:nvPr/>
        </p:nvSpPr>
        <p:spPr>
          <a:xfrm>
            <a:off x="214282" y="4901525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u="sng" dirty="0" smtClean="0"/>
              <a:t>1</a:t>
            </a:r>
            <a:r>
              <a:rPr lang="el-GR" sz="2800" b="1" u="sng" baseline="30000" dirty="0" smtClean="0"/>
              <a:t>ο</a:t>
            </a:r>
            <a:r>
              <a:rPr lang="el-GR" sz="2800" b="1" u="sng" dirty="0" smtClean="0"/>
              <a:t> </a:t>
            </a:r>
            <a:r>
              <a:rPr lang="el-GR" sz="2800" b="1" u="sng" dirty="0" smtClean="0"/>
              <a:t>βήμα</a:t>
            </a:r>
            <a:r>
              <a:rPr lang="el-GR" sz="2800" dirty="0" smtClean="0"/>
              <a:t>: Η ενημέρωση του Συλλόγου Διδασκόντων και η επιλογή Παιδαγωγικής Ομάδας (είναι είτε κοινή είτε όχι με τη συγγραφική ομάδα).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Έναρξη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85720" y="1648977"/>
            <a:ext cx="86439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u="sng" dirty="0" smtClean="0"/>
              <a:t>2</a:t>
            </a:r>
            <a:r>
              <a:rPr lang="el-GR" sz="2800" b="1" u="sng" baseline="30000" dirty="0" smtClean="0"/>
              <a:t>ο</a:t>
            </a:r>
            <a:r>
              <a:rPr lang="el-GR" sz="2800" b="1" u="sng" dirty="0" smtClean="0"/>
              <a:t> βήμα</a:t>
            </a:r>
            <a:r>
              <a:rPr lang="el-GR" sz="2800" dirty="0" smtClean="0"/>
              <a:t>: Ενημέρωση γονέων και μαθητών, σαφή κριτήρια επιλογής, επιλογή μαθητών.</a:t>
            </a:r>
          </a:p>
          <a:p>
            <a:pPr algn="just"/>
            <a:endParaRPr lang="el-GR" sz="2800" dirty="0" smtClean="0"/>
          </a:p>
          <a:p>
            <a:pPr algn="just"/>
            <a:endParaRPr lang="el-GR" sz="2400" u="sng" dirty="0" smtClean="0"/>
          </a:p>
          <a:p>
            <a:pPr algn="just"/>
            <a:r>
              <a:rPr lang="el-GR" sz="2400" u="sng" dirty="0" smtClean="0"/>
              <a:t>Ενδεικτικά: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Δυνατότητα φιλοξενίας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Γλωσσική ετοιμότητα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Μειωμένες ευκαιρίες ταξιδιού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Ομαδικό πνεύμα</a:t>
            </a:r>
          </a:p>
          <a:p>
            <a:pPr algn="just">
              <a:buFont typeface="Arial" pitchFamily="34" charset="0"/>
              <a:buChar char="•"/>
            </a:pPr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Έναρξη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85720" y="1593353"/>
            <a:ext cx="864399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Δυο τεχνικές επιλογής μαθητών:</a:t>
            </a:r>
          </a:p>
          <a:p>
            <a:pPr algn="just"/>
            <a:endParaRPr lang="el-GR" sz="1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 smtClean="0"/>
              <a:t>Επιλογή ολόκληρης της μαθητικής ομάδας εξαρχής (είναι </a:t>
            </a:r>
            <a:r>
              <a:rPr lang="el-GR" sz="2400" dirty="0" err="1" smtClean="0"/>
              <a:t>εμπροσθοβαρές</a:t>
            </a:r>
            <a:r>
              <a:rPr lang="el-GR" sz="2400" dirty="0" smtClean="0"/>
              <a:t> αλλά με σαφή πλεονεκτήματα: Όλοι οι μαθητές συμμετέχουν σε όλες τις δραστηριότητες του προγράμματος, λειτουργούν ως μέλη μίας συνεκτικής ομάδας για 2 έτη)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 smtClean="0"/>
              <a:t>Επιλογή μαθητών τμηματικά  (</a:t>
            </a:r>
            <a:r>
              <a:rPr lang="el-GR" sz="2400" dirty="0" smtClean="0"/>
              <a:t>πλεονεκτήματα </a:t>
            </a:r>
            <a:r>
              <a:rPr lang="el-GR" sz="2400" dirty="0" smtClean="0"/>
              <a:t>η ευκολία στην επιλογή και ο χειρισμός ολιγομελών ομάδων) </a:t>
            </a:r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9001156" cy="1143000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latin typeface="Gabriola" pitchFamily="82" charset="0"/>
              </a:rPr>
              <a:t>Πορεία  προγράμματος</a:t>
            </a:r>
            <a:endParaRPr lang="el-GR" sz="5400" b="1" dirty="0">
              <a:latin typeface="Gabriola" pitchFamily="8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85720" y="1593353"/>
            <a:ext cx="86439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u="sng" dirty="0" smtClean="0"/>
              <a:t>Διαφοροποιήσεις μεταξύ συντονιστή-εταίρου:</a:t>
            </a:r>
          </a:p>
          <a:p>
            <a:pPr algn="just"/>
            <a:endParaRPr lang="el-GR" sz="1400" dirty="0" smtClean="0"/>
          </a:p>
          <a:p>
            <a:pPr marL="457200" indent="-457200" algn="just"/>
            <a:r>
              <a:rPr lang="el-GR" sz="2400" dirty="0" smtClean="0"/>
              <a:t>Πρόταση: Πρώτη συνάντηση σε σχολείο συντονιστή</a:t>
            </a:r>
          </a:p>
          <a:p>
            <a:pPr marL="457200" indent="-457200" algn="just"/>
            <a:r>
              <a:rPr lang="el-GR" sz="2400" dirty="0" smtClean="0"/>
              <a:t>      </a:t>
            </a:r>
          </a:p>
          <a:p>
            <a:pPr marL="457200" indent="-457200" algn="just"/>
            <a:r>
              <a:rPr lang="el-GR" sz="2400" dirty="0" smtClean="0"/>
              <a:t> </a:t>
            </a:r>
            <a:r>
              <a:rPr lang="el-GR" sz="2400" u="sng" dirty="0" smtClean="0"/>
              <a:t>Καθορίζονται</a:t>
            </a:r>
          </a:p>
          <a:p>
            <a:pPr marL="457200" indent="-457200" algn="just"/>
            <a:endParaRPr lang="el-GR" sz="2400" u="sng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400" dirty="0" smtClean="0"/>
              <a:t>Οι δραστηριότητες. Πολύ ξεκάθαρες και δομημένες</a:t>
            </a:r>
          </a:p>
          <a:p>
            <a:pPr marL="457200" indent="-457200" algn="just"/>
            <a:endParaRPr lang="el-GR" sz="2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400" dirty="0" smtClean="0"/>
              <a:t>Σαφές χρονοδιάγραμμα όσον αφορά την ενδιάμεση περίοδο μεταξύ των μετακινήσεων αλλά και κατά τη διάρκεια αυτών (Είναι ήδη προετοιμασμένο ένα χρονολόγιο από το συντονιστικό σχολείο- Ανοιχτοί σε τροποποιήσεις με τη συμβολή των εταίρων)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400" dirty="0" smtClean="0"/>
          </a:p>
          <a:p>
            <a:pPr algn="just"/>
            <a:endParaRPr lang="el-GR" sz="2400" u="sng" dirty="0" smtClean="0"/>
          </a:p>
          <a:p>
            <a:pPr algn="just"/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647</Words>
  <Application>Microsoft Office PowerPoint</Application>
  <PresentationFormat>Προβολή στην οθόνη (4:3)</PresentationFormat>
  <Paragraphs>193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Η εμπειρία του 5ου Γενικού Λυκείου Ηρακλείου στην υλοποίηση ΚΑ229 δράσεων</vt:lpstr>
      <vt:lpstr>Fake News in the Fake News Age: Cultivating Media Literacy in the Educational Community</vt:lpstr>
      <vt:lpstr>Green and Renewable Economy with Environmentally-literate Employees in Need</vt:lpstr>
      <vt:lpstr>Code Yourself  Into English</vt:lpstr>
      <vt:lpstr>Διαφάνεια 5</vt:lpstr>
      <vt:lpstr>Έναρξη  προγράμματος</vt:lpstr>
      <vt:lpstr>Έναρξη  προγράμματος</vt:lpstr>
      <vt:lpstr>Έναρξη  προγράμματος</vt:lpstr>
      <vt:lpstr>Πορεία  προγράμματος</vt:lpstr>
      <vt:lpstr>Πορεία  προγράμματος</vt:lpstr>
      <vt:lpstr>Πορεία  προγράμματος</vt:lpstr>
      <vt:lpstr>Πορεία  προγράμματος</vt:lpstr>
      <vt:lpstr>Πορεία  προγράμματος</vt:lpstr>
      <vt:lpstr>Πορεία  προγράμματος</vt:lpstr>
      <vt:lpstr>Πορεία  προγράμματος</vt:lpstr>
      <vt:lpstr>Πορεία  προγράμματος</vt:lpstr>
      <vt:lpstr>Διάδοση  προγράμματος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εμπειρία του 5ου Γενικου Λυκειου Ηρακλειου στην υλοποίηση ΚΑ229 δράσεων</dc:title>
  <dc:creator>user</dc:creator>
  <cp:lastModifiedBy>user</cp:lastModifiedBy>
  <cp:revision>45</cp:revision>
  <dcterms:created xsi:type="dcterms:W3CDTF">2019-11-08T15:08:40Z</dcterms:created>
  <dcterms:modified xsi:type="dcterms:W3CDTF">2019-11-09T19:54:49Z</dcterms:modified>
</cp:coreProperties>
</file>