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57" r:id="rId6"/>
    <p:sldId id="258" r:id="rId7"/>
    <p:sldId id="259" r:id="rId8"/>
    <p:sldId id="260"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14"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88E0272-C45A-4820-9132-B9A96411C7FC}"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157728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3D767-04CC-4305-AE15-9985EAFAEB9B}"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33858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1984043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77770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2220806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2574886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4192660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3423397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296834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415284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3D767-04CC-4305-AE15-9985EAFAEB9B}"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335348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73D767-04CC-4305-AE15-9985EAFAEB9B}"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49991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73D767-04CC-4305-AE15-9985EAFAEB9B}" type="datetimeFigureOut">
              <a:rPr lang="en-US" smtClean="0"/>
              <a:pPr/>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35951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73D767-04CC-4305-AE15-9985EAFAEB9B}" type="datetimeFigureOut">
              <a:rPr lang="en-US" smtClean="0"/>
              <a:pPr/>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285860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3D767-04CC-4305-AE15-9985EAFAEB9B}" type="datetimeFigureOut">
              <a:rPr lang="en-US" smtClean="0"/>
              <a:pPr/>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12865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3D767-04CC-4305-AE15-9985EAFAEB9B}"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8187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3D767-04CC-4305-AE15-9985EAFAEB9B}"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164133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A73D767-04CC-4305-AE15-9985EAFAEB9B}" type="datetimeFigureOut">
              <a:rPr lang="en-US" smtClean="0"/>
              <a:pPr/>
              <a:t>5/21/2019</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88E0272-C45A-4820-9132-B9A96411C7FC}" type="slidenum">
              <a:rPr lang="en-US" smtClean="0"/>
              <a:pPr/>
              <a:t>‹#›</a:t>
            </a:fld>
            <a:endParaRPr lang="en-US"/>
          </a:p>
        </p:txBody>
      </p:sp>
    </p:spTree>
    <p:extLst>
      <p:ext uri="{BB962C8B-B14F-4D97-AF65-F5344CB8AC3E}">
        <p14:creationId xmlns:p14="http://schemas.microsoft.com/office/powerpoint/2010/main" xmlns="" val="306921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etonline.com/britney-spears-taking-indefinite-work-hiatus-to-be-by-fathers-side-amid-illness-116610"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iorica\Documents\ue.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533401"/>
            <a:ext cx="2133600" cy="14478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228600" y="533400"/>
            <a:ext cx="8534400" cy="1600200"/>
          </a:xfrm>
        </p:spPr>
        <p:txBody>
          <a:bodyPr>
            <a:normAutofit/>
          </a:bodyPr>
          <a:lstStyle/>
          <a:p>
            <a:pPr algn="l"/>
            <a:r>
              <a:rPr lang="ro-RO" dirty="0"/>
              <a:t>                </a:t>
            </a:r>
            <a:r>
              <a:rPr lang="ro-RO" sz="5400" dirty="0">
                <a:solidFill>
                  <a:schemeClr val="tx2">
                    <a:lumMod val="60000"/>
                    <a:lumOff val="40000"/>
                  </a:schemeClr>
                </a:solidFill>
              </a:rPr>
              <a:t>Erasmus+</a:t>
            </a:r>
            <a:endParaRPr lang="en-US" sz="5400" dirty="0">
              <a:solidFill>
                <a:schemeClr val="tx2">
                  <a:lumMod val="60000"/>
                  <a:lumOff val="40000"/>
                </a:schemeClr>
              </a:solidFill>
            </a:endParaRPr>
          </a:p>
        </p:txBody>
      </p:sp>
      <p:sp>
        <p:nvSpPr>
          <p:cNvPr id="3" name="Subtitle 2"/>
          <p:cNvSpPr>
            <a:spLocks noGrp="1"/>
          </p:cNvSpPr>
          <p:nvPr>
            <p:ph type="subTitle" idx="1"/>
          </p:nvPr>
        </p:nvSpPr>
        <p:spPr>
          <a:xfrm>
            <a:off x="1371600" y="2667000"/>
            <a:ext cx="7391400" cy="3886200"/>
          </a:xfrm>
        </p:spPr>
        <p:txBody>
          <a:bodyPr>
            <a:normAutofit fontScale="32500" lnSpcReduction="20000"/>
          </a:bodyPr>
          <a:lstStyle/>
          <a:p>
            <a:endParaRPr lang="ro-RO" sz="4200" dirty="0">
              <a:solidFill>
                <a:srgbClr val="002060"/>
              </a:solidFill>
            </a:endParaRPr>
          </a:p>
          <a:p>
            <a:pPr algn="ctr"/>
            <a:r>
              <a:rPr lang="ro-RO" sz="5100" dirty="0">
                <a:solidFill>
                  <a:srgbClr val="002060"/>
                </a:solidFill>
              </a:rPr>
              <a:t>Fake News in a Fake News Age : Cultivating Media Literacy in the Educational Comunity</a:t>
            </a:r>
          </a:p>
          <a:p>
            <a:pPr algn="ctr"/>
            <a:endParaRPr lang="ro-RO" sz="5100" dirty="0"/>
          </a:p>
          <a:p>
            <a:pPr algn="ctr"/>
            <a:r>
              <a:rPr lang="ro-RO" sz="5100" dirty="0">
                <a:solidFill>
                  <a:schemeClr val="tx1"/>
                </a:solidFill>
              </a:rPr>
              <a:t>Școala Gimnazială ‟Al. I. Cuza ‟, Brăila</a:t>
            </a:r>
            <a:endParaRPr lang="ro-RO" dirty="0">
              <a:solidFill>
                <a:schemeClr val="tx1"/>
              </a:solidFill>
            </a:endParaRPr>
          </a:p>
          <a:p>
            <a:pPr algn="ctr"/>
            <a:r>
              <a:rPr lang="ro-RO" sz="5900" dirty="0">
                <a:solidFill>
                  <a:srgbClr val="C00000"/>
                </a:solidFill>
              </a:rPr>
              <a:t>Guess the fake news </a:t>
            </a:r>
          </a:p>
          <a:p>
            <a:pPr algn="ctr"/>
            <a:endParaRPr lang="ro-RO" sz="5900" dirty="0"/>
          </a:p>
          <a:p>
            <a:pPr algn="ctr"/>
            <a:endParaRPr lang="ro-RO" sz="5900" dirty="0"/>
          </a:p>
          <a:p>
            <a:pPr algn="ctr"/>
            <a:r>
              <a:rPr lang="ro-RO" sz="5900" dirty="0"/>
              <a:t>                                                        2019, May 6th- 11th </a:t>
            </a:r>
          </a:p>
          <a:p>
            <a:pPr algn="ctr"/>
            <a:r>
              <a:rPr lang="ro-RO" sz="5900" dirty="0"/>
              <a:t>                                                            Norway mobility</a:t>
            </a:r>
            <a:endParaRPr lang="en-US" sz="5900" dirty="0"/>
          </a:p>
        </p:txBody>
      </p:sp>
      <p:pic>
        <p:nvPicPr>
          <p:cNvPr id="6" name="Picture 5">
            <a:extLst>
              <a:ext uri="{FF2B5EF4-FFF2-40B4-BE49-F238E27FC236}">
                <a16:creationId xmlns:a16="http://schemas.microsoft.com/office/drawing/2014/main" xmlns="" id="{A68CD3BE-F864-4259-B1E3-0D665FDB2C8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28168" y="609600"/>
            <a:ext cx="3370216" cy="1307308"/>
          </a:xfrm>
          <a:prstGeom prst="rect">
            <a:avLst/>
          </a:prstGeom>
        </p:spPr>
      </p:pic>
    </p:spTree>
    <p:extLst>
      <p:ext uri="{BB962C8B-B14F-4D97-AF65-F5344CB8AC3E}">
        <p14:creationId xmlns:p14="http://schemas.microsoft.com/office/powerpoint/2010/main" xmlns="" val="400614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0"/>
            <a:ext cx="7704667" cy="6019799"/>
          </a:xfrm>
        </p:spPr>
        <p:txBody>
          <a:bodyPr>
            <a:normAutofit/>
          </a:bodyPr>
          <a:lstStyle/>
          <a:p>
            <a:pPr algn="l"/>
            <a:r>
              <a:rPr lang="en-US" sz="2800" dirty="0" smtClean="0"/>
              <a:t>ROMANIAN     PROCEDURE</a:t>
            </a:r>
            <a:br>
              <a:rPr lang="en-US" sz="2800" dirty="0" smtClean="0"/>
            </a:br>
            <a:r>
              <a:rPr lang="en-US" sz="2800" dirty="0" smtClean="0"/>
              <a:t>Five </a:t>
            </a:r>
            <a:r>
              <a:rPr lang="en-US" sz="2800" dirty="0"/>
              <a:t>articles from online newspapers were selected. Each article refers to a specific area of interest:  Environment,  Society, and Lifestyle (annex 1).  One of them, article 4 – environment  article, was a fake news story and it combined the following characteristics of a typical fake </a:t>
            </a:r>
            <a:r>
              <a:rPr lang="en-US" sz="2800" dirty="0" smtClean="0"/>
              <a:t>news:</a:t>
            </a:r>
            <a:r>
              <a:rPr lang="en-US" sz="2800" dirty="0"/>
              <a:t/>
            </a:r>
            <a:br>
              <a:rPr lang="en-US" sz="2800" dirty="0"/>
            </a:br>
            <a:r>
              <a:rPr lang="en-US" sz="2800" dirty="0" smtClean="0"/>
              <a:t>	the </a:t>
            </a:r>
            <a:r>
              <a:rPr lang="en-US" sz="2800" dirty="0"/>
              <a:t>title  is  pompous</a:t>
            </a:r>
            <a:br>
              <a:rPr lang="en-US" sz="2800" dirty="0"/>
            </a:br>
            <a:r>
              <a:rPr lang="en-US" sz="2800" dirty="0" smtClean="0"/>
              <a:t>	there </a:t>
            </a:r>
            <a:r>
              <a:rPr lang="en-US" sz="2800" dirty="0"/>
              <a:t>is no writer or other references</a:t>
            </a:r>
            <a:br>
              <a:rPr lang="en-US" sz="2800" dirty="0"/>
            </a:br>
            <a:r>
              <a:rPr lang="en-US" sz="2800" dirty="0" smtClean="0"/>
              <a:t>	the </a:t>
            </a:r>
            <a:r>
              <a:rPr lang="en-US" sz="2800" dirty="0"/>
              <a:t>time of the story is not accurately stated</a:t>
            </a:r>
            <a:br>
              <a:rPr lang="en-US" sz="2800" dirty="0"/>
            </a:br>
            <a:r>
              <a:rPr lang="en-US" sz="2800" dirty="0" smtClean="0"/>
              <a:t>	the </a:t>
            </a:r>
            <a:r>
              <a:rPr lang="en-US" sz="2800" dirty="0"/>
              <a:t>story was written with </a:t>
            </a:r>
            <a:r>
              <a:rPr lang="en-US" sz="2800" dirty="0" smtClean="0"/>
              <a:t>mistakes</a:t>
            </a:r>
            <a:endParaRPr lang="en-US" sz="1400" dirty="0"/>
          </a:p>
        </p:txBody>
      </p:sp>
    </p:spTree>
    <p:extLst>
      <p:ext uri="{BB962C8B-B14F-4D97-AF65-F5344CB8AC3E}">
        <p14:creationId xmlns:p14="http://schemas.microsoft.com/office/powerpoint/2010/main" xmlns="" val="139621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a:spLocks noGrp="1"/>
          </p:cNvSpPr>
          <p:nvPr>
            <p:ph type="title"/>
          </p:nvPr>
        </p:nvSpPr>
        <p:spPr>
          <a:xfrm>
            <a:off x="762000" y="228601"/>
            <a:ext cx="8534400" cy="6629400"/>
          </a:xfrm>
        </p:spPr>
        <p:txBody>
          <a:bodyPr>
            <a:noAutofit/>
          </a:bodyPr>
          <a:lstStyle/>
          <a:p>
            <a:pPr algn="l"/>
            <a:r>
              <a:rPr lang="en-US" sz="2000" b="1" dirty="0" smtClean="0"/>
              <a:t>      RESULTS</a:t>
            </a:r>
            <a:br>
              <a:rPr lang="en-US" sz="2000" b="1" dirty="0" smtClean="0"/>
            </a:br>
            <a:r>
              <a:rPr lang="en-US" sz="2000" b="1" dirty="0"/>
              <a:t> </a:t>
            </a:r>
            <a:r>
              <a:rPr lang="en-US" sz="2000" b="1" dirty="0" smtClean="0"/>
              <a:t>     29 students  (  age 14-15 ) participated to the research</a:t>
            </a:r>
            <a:r>
              <a:rPr lang="en-US" sz="2000" dirty="0"/>
              <a:t/>
            </a:r>
            <a:br>
              <a:rPr lang="en-US" sz="2000" dirty="0"/>
            </a:br>
            <a:r>
              <a:rPr lang="en-US" sz="2000" dirty="0" smtClean="0"/>
              <a:t>      </a:t>
            </a:r>
            <a:r>
              <a:rPr lang="en-US" sz="2000" b="1" dirty="0" smtClean="0"/>
              <a:t>21 of them  identified </a:t>
            </a:r>
            <a:r>
              <a:rPr lang="en-US" sz="2000" b="1" dirty="0"/>
              <a:t>the fake news article</a:t>
            </a:r>
            <a:r>
              <a:rPr lang="en-US" sz="2000" dirty="0"/>
              <a:t>. </a:t>
            </a:r>
            <a:br>
              <a:rPr lang="en-US" sz="2000" dirty="0"/>
            </a:br>
            <a:r>
              <a:rPr lang="en-US" sz="2000" dirty="0"/>
              <a:t>   </a:t>
            </a:r>
            <a:r>
              <a:rPr lang="en-US" sz="2000" dirty="0" smtClean="0"/>
              <a:t>     </a:t>
            </a:r>
            <a:r>
              <a:rPr lang="en-US" sz="2000" b="1" dirty="0" smtClean="0"/>
              <a:t>8 </a:t>
            </a:r>
            <a:r>
              <a:rPr lang="en-US" sz="2000" b="1" dirty="0"/>
              <a:t>of them said that the article 3 is a fake news article.</a:t>
            </a:r>
            <a:r>
              <a:rPr lang="en-US" sz="2000" dirty="0"/>
              <a:t/>
            </a:r>
            <a:br>
              <a:rPr lang="en-US" sz="2000" dirty="0"/>
            </a:br>
            <a:r>
              <a:rPr lang="en-US" sz="2000" u="sng" dirty="0"/>
              <a:t>They justified their opinion</a:t>
            </a:r>
            <a:r>
              <a:rPr lang="en-US" sz="2000" dirty="0"/>
              <a:t>  ( the teacher suggested to choose 2 answers)</a:t>
            </a:r>
            <a:br>
              <a:rPr lang="en-US" sz="2000" dirty="0"/>
            </a:br>
            <a:r>
              <a:rPr lang="en-US" sz="2000" b="1" dirty="0"/>
              <a:t>17</a:t>
            </a:r>
            <a:r>
              <a:rPr lang="en-US" sz="2000" dirty="0"/>
              <a:t> </a:t>
            </a:r>
            <a:r>
              <a:rPr lang="en-US" sz="2000" b="1" dirty="0"/>
              <a:t> </a:t>
            </a:r>
            <a:r>
              <a:rPr lang="en-US" sz="2000" dirty="0"/>
              <a:t>of them didn’t believe the specific story because the text refers to an unusually funny/exaggerated  story</a:t>
            </a:r>
            <a:br>
              <a:rPr lang="en-US" sz="2000" dirty="0"/>
            </a:br>
            <a:r>
              <a:rPr lang="en-US" sz="2000" b="1" dirty="0"/>
              <a:t>12 </a:t>
            </a:r>
            <a:r>
              <a:rPr lang="en-US" sz="2000" dirty="0"/>
              <a:t>of them didn’t believe the specific story because there is no writer or other references</a:t>
            </a:r>
            <a:br>
              <a:rPr lang="en-US" sz="2000" dirty="0"/>
            </a:br>
            <a:r>
              <a:rPr lang="en-US" sz="2000" b="1" dirty="0"/>
              <a:t>  8</a:t>
            </a:r>
            <a:r>
              <a:rPr lang="en-US" sz="2000" dirty="0"/>
              <a:t>  of them didn’t believe the specific story because the time of the story is not accurately stated </a:t>
            </a:r>
            <a:br>
              <a:rPr lang="en-US" sz="2000" dirty="0"/>
            </a:br>
            <a:r>
              <a:rPr lang="en-US" sz="2000" dirty="0"/>
              <a:t>  </a:t>
            </a:r>
            <a:r>
              <a:rPr lang="en-US" sz="2000" b="1" dirty="0"/>
              <a:t>8 </a:t>
            </a:r>
            <a:r>
              <a:rPr lang="en-US" sz="2000" dirty="0"/>
              <a:t>of them didn’t believe the specific story because the text contains syntax errors</a:t>
            </a:r>
            <a:br>
              <a:rPr lang="en-US" sz="2000" dirty="0"/>
            </a:br>
            <a:r>
              <a:rPr lang="en-US" sz="2000" b="1" dirty="0"/>
              <a:t>  </a:t>
            </a:r>
            <a:r>
              <a:rPr lang="en-US" sz="2000" dirty="0"/>
              <a:t>7  have no evidence that is a fake news story but they don’t believe it</a:t>
            </a:r>
            <a:br>
              <a:rPr lang="en-US" sz="2000" dirty="0"/>
            </a:br>
            <a:r>
              <a:rPr lang="en-US" sz="2000" dirty="0"/>
              <a:t>  </a:t>
            </a:r>
            <a:r>
              <a:rPr lang="en-US" sz="2000" b="1" dirty="0"/>
              <a:t>6 </a:t>
            </a:r>
            <a:r>
              <a:rPr lang="en-US" sz="2000" dirty="0"/>
              <a:t>of them didn’t believe the specific story because the title is pompous </a:t>
            </a:r>
            <a:br>
              <a:rPr lang="en-US" sz="2000" dirty="0"/>
            </a:br>
            <a:r>
              <a:rPr lang="en-US" sz="2000" u="sng" dirty="0"/>
              <a:t>They selected the reason as follow: </a:t>
            </a:r>
            <a:r>
              <a:rPr lang="en-US" sz="2000" dirty="0"/>
              <a:t>( the students have circled 1 answer)</a:t>
            </a:r>
            <a:br>
              <a:rPr lang="en-US" sz="2000" dirty="0"/>
            </a:br>
            <a:r>
              <a:rPr lang="en-US" sz="2000" b="1" dirty="0"/>
              <a:t>15  </a:t>
            </a:r>
            <a:r>
              <a:rPr lang="en-US" sz="2000" dirty="0"/>
              <a:t> of them circled the option for fun</a:t>
            </a:r>
            <a:br>
              <a:rPr lang="en-US" sz="2000" dirty="0"/>
            </a:br>
            <a:r>
              <a:rPr lang="en-US" sz="2000" b="1" dirty="0"/>
              <a:t>  8   </a:t>
            </a:r>
            <a:r>
              <a:rPr lang="en-US" sz="2000" dirty="0"/>
              <a:t>of   them circled the option to disfigure public opinion	</a:t>
            </a:r>
            <a:br>
              <a:rPr lang="en-US" sz="2000" dirty="0"/>
            </a:br>
            <a:r>
              <a:rPr lang="en-US" sz="2000" b="1" dirty="0"/>
              <a:t>  4  </a:t>
            </a:r>
            <a:r>
              <a:rPr lang="en-US" sz="2000" dirty="0"/>
              <a:t> of them circled the option for profit</a:t>
            </a:r>
            <a:br>
              <a:rPr lang="en-US" sz="2000" dirty="0"/>
            </a:br>
            <a:r>
              <a:rPr lang="en-US" sz="2000" b="1" dirty="0"/>
              <a:t> </a:t>
            </a:r>
            <a:r>
              <a:rPr lang="en-US" sz="2000" dirty="0"/>
              <a:t> </a:t>
            </a:r>
            <a:r>
              <a:rPr lang="en-US" sz="2000" b="1" dirty="0"/>
              <a:t>2</a:t>
            </a:r>
            <a:r>
              <a:rPr lang="en-US" sz="2000" dirty="0"/>
              <a:t>   of them circled the option to misinform</a:t>
            </a:r>
            <a:br>
              <a:rPr lang="en-US" sz="2000" dirty="0"/>
            </a:br>
            <a:endParaRPr lang="en-US" sz="2000" dirty="0"/>
          </a:p>
        </p:txBody>
      </p:sp>
    </p:spTree>
    <p:extLst>
      <p:ext uri="{BB962C8B-B14F-4D97-AF65-F5344CB8AC3E}">
        <p14:creationId xmlns:p14="http://schemas.microsoft.com/office/powerpoint/2010/main" xmlns="" val="213628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0"/>
            <a:ext cx="7704667" cy="5714999"/>
          </a:xfrm>
        </p:spPr>
        <p:txBody>
          <a:bodyPr>
            <a:noAutofit/>
          </a:bodyPr>
          <a:lstStyle/>
          <a:p>
            <a:pPr algn="l"/>
            <a:r>
              <a:rPr lang="en-US" sz="2400" b="1" dirty="0"/>
              <a:t>DISCUSSION / CONCLUSIONS</a:t>
            </a:r>
            <a:r>
              <a:rPr lang="en-US" sz="2400" dirty="0"/>
              <a:t/>
            </a:r>
            <a:br>
              <a:rPr lang="en-US" sz="2400" dirty="0"/>
            </a:br>
            <a:r>
              <a:rPr lang="en-US" sz="2400" dirty="0"/>
              <a:t>The findings revealed that:</a:t>
            </a:r>
            <a:br>
              <a:rPr lang="en-US" sz="2400" dirty="0"/>
            </a:br>
            <a:r>
              <a:rPr lang="en-US" sz="2400" dirty="0"/>
              <a:t> a. 72% of the students  identified the fake news article</a:t>
            </a:r>
            <a:br>
              <a:rPr lang="en-US" sz="2400" dirty="0"/>
            </a:br>
            <a:r>
              <a:rPr lang="en-US" sz="2400" dirty="0"/>
              <a:t>b. the majority of the students </a:t>
            </a:r>
            <a:r>
              <a:rPr lang="en-US" sz="2400" dirty="0" smtClean="0"/>
              <a:t>choose </a:t>
            </a:r>
            <a:r>
              <a:rPr lang="en-US" sz="2400" dirty="0"/>
              <a:t>the right </a:t>
            </a:r>
            <a:r>
              <a:rPr lang="en-US" sz="2400" dirty="0" smtClean="0"/>
              <a:t>evidence that </a:t>
            </a:r>
            <a:r>
              <a:rPr lang="en-US" sz="2400" dirty="0"/>
              <a:t>justify their selection.(answers  F, A,G,  E,J in the questionnaire)</a:t>
            </a:r>
            <a:br>
              <a:rPr lang="en-US" sz="2400" dirty="0"/>
            </a:br>
            <a:r>
              <a:rPr lang="en-US" sz="2400" dirty="0"/>
              <a:t>c. the majority of the students found out the main reasons that this fake news is created (answers A, F in the questionnaire) </a:t>
            </a:r>
            <a:r>
              <a:rPr lang="en-US" sz="2400" dirty="0" smtClean="0"/>
              <a:t/>
            </a:r>
            <a:br>
              <a:rPr lang="en-US" sz="2400" dirty="0" smtClean="0"/>
            </a:br>
            <a:r>
              <a:rPr lang="en-US" sz="2400" dirty="0"/>
              <a:t/>
            </a:r>
            <a:br>
              <a:rPr lang="en-US" sz="2400" dirty="0"/>
            </a:br>
            <a:r>
              <a:rPr lang="en-US" sz="2400" dirty="0"/>
              <a:t>	Before the experiment ,the students were asked to find out real news and fake news on the internet. They found articles from sports, society, lifestyle, or education. The students were informed what the false news are, the reason for their occurrence and what consequences they have in </a:t>
            </a:r>
            <a:r>
              <a:rPr lang="en-US" sz="2400" dirty="0" smtClean="0"/>
              <a:t>their  </a:t>
            </a:r>
            <a:r>
              <a:rPr lang="en-US" sz="2400" dirty="0"/>
              <a:t>lives.</a:t>
            </a:r>
          </a:p>
        </p:txBody>
      </p:sp>
    </p:spTree>
    <p:extLst>
      <p:ext uri="{BB962C8B-B14F-4D97-AF65-F5344CB8AC3E}">
        <p14:creationId xmlns:p14="http://schemas.microsoft.com/office/powerpoint/2010/main" xmlns="" val="2108777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763000" cy="1143000"/>
          </a:xfrm>
        </p:spPr>
        <p:txBody>
          <a:bodyPr>
            <a:normAutofit fontScale="90000"/>
          </a:bodyPr>
          <a:lstStyle/>
          <a:p>
            <a:r>
              <a:rPr lang="en-US" i="1" dirty="0"/>
              <a:t/>
            </a:r>
            <a:br>
              <a:rPr lang="en-US" i="1" dirty="0"/>
            </a:br>
            <a:r>
              <a:rPr lang="en-US" i="1" dirty="0"/>
              <a:t>Britney  Spears put her Las Vegas show </a:t>
            </a:r>
            <a:br>
              <a:rPr lang="en-US" i="1" dirty="0"/>
            </a:br>
            <a:r>
              <a:rPr lang="en-US" i="1" dirty="0"/>
              <a:t>on hold</a:t>
            </a:r>
            <a:r>
              <a:rPr lang="en-US" dirty="0"/>
              <a:t/>
            </a:r>
            <a:br>
              <a:rPr lang="en-US" dirty="0"/>
            </a:br>
            <a:endParaRPr lang="en-US" dirty="0"/>
          </a:p>
        </p:txBody>
      </p:sp>
      <p:sp>
        <p:nvSpPr>
          <p:cNvPr id="3" name="Content Placeholder 2"/>
          <p:cNvSpPr>
            <a:spLocks noGrp="1"/>
          </p:cNvSpPr>
          <p:nvPr>
            <p:ph sz="half" idx="1"/>
          </p:nvPr>
        </p:nvSpPr>
        <p:spPr>
          <a:xfrm>
            <a:off x="832104" y="1752600"/>
            <a:ext cx="3739896" cy="4343400"/>
          </a:xfrm>
        </p:spPr>
        <p:txBody>
          <a:bodyPr>
            <a:noAutofit/>
          </a:bodyPr>
          <a:lstStyle/>
          <a:p>
            <a:pPr marL="0" indent="0">
              <a:buNone/>
            </a:pPr>
            <a:r>
              <a:rPr lang="en-US" sz="2000" dirty="0">
                <a:latin typeface="+mj-lt"/>
              </a:rPr>
              <a:t>The 37 year old singer Britney Spears  canceled all the shows   according to </a:t>
            </a:r>
            <a:r>
              <a:rPr lang="en-US" sz="2000" i="1" dirty="0">
                <a:latin typeface="+mj-lt"/>
                <a:hlinkClick r:id="rId2"/>
              </a:rPr>
              <a:t>ET</a:t>
            </a:r>
            <a:r>
              <a:rPr lang="en-US" sz="2000" i="1" dirty="0">
                <a:latin typeface="+mj-lt"/>
              </a:rPr>
              <a:t>.</a:t>
            </a:r>
          </a:p>
          <a:p>
            <a:pPr marL="0" indent="0">
              <a:buNone/>
            </a:pPr>
            <a:r>
              <a:rPr lang="en-US" sz="2000" dirty="0">
                <a:latin typeface="+mj-lt"/>
              </a:rPr>
              <a:t> The reason? Family—more specifically, to take care of her father, Jamie Spears, who was rushed to the hospital in November due to a ruptured colon. After spending 28 days recovering from a "life-threatening illness," Spears was released and expected to make a full recovery, </a:t>
            </a:r>
            <a:r>
              <a:rPr lang="en-US" sz="2000" i="1" dirty="0">
                <a:latin typeface="+mj-lt"/>
                <a:hlinkClick r:id="rId2"/>
              </a:rPr>
              <a:t>ET</a:t>
            </a:r>
            <a:r>
              <a:rPr lang="en-US" sz="2000" i="1" dirty="0">
                <a:latin typeface="+mj-lt"/>
              </a:rPr>
              <a:t> </a:t>
            </a:r>
            <a:r>
              <a:rPr lang="en-US" sz="2000" dirty="0">
                <a:latin typeface="+mj-lt"/>
              </a:rPr>
              <a:t>said. </a:t>
            </a:r>
          </a:p>
        </p:txBody>
      </p:sp>
      <p:pic>
        <p:nvPicPr>
          <p:cNvPr id="5" name="Content Placeholder 4" descr="Britney_Spears.jpg"/>
          <p:cNvPicPr>
            <a:picLocks noGrp="1" noChangeAspect="1"/>
          </p:cNvPicPr>
          <p:nvPr>
            <p:ph sz="half" idx="2"/>
          </p:nvPr>
        </p:nvPicPr>
        <p:blipFill>
          <a:blip r:embed="rId3" cstate="print"/>
          <a:stretch>
            <a:fillRect/>
          </a:stretch>
        </p:blipFill>
        <p:spPr>
          <a:xfrm>
            <a:off x="4876800" y="1676400"/>
            <a:ext cx="3810000" cy="4343400"/>
          </a:xfrm>
          <a:prstGeom prst="rect">
            <a:avLst/>
          </a:prstGeom>
        </p:spPr>
      </p:pic>
    </p:spTree>
    <p:extLst>
      <p:ext uri="{BB962C8B-B14F-4D97-AF65-F5344CB8AC3E}">
        <p14:creationId xmlns:p14="http://schemas.microsoft.com/office/powerpoint/2010/main" xmlns="" val="61564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MARRIED WITH A HOLOGRAM</a:t>
            </a:r>
          </a:p>
        </p:txBody>
      </p:sp>
      <p:pic>
        <p:nvPicPr>
          <p:cNvPr id="5" name="Content Placeholder 4" descr="https://i2.wp.com/www.culturavietii.ro/wp-content/uploads/2018/11/gatebox-2.jpg?resize=640%2C312"/>
          <p:cNvPicPr>
            <a:picLocks noGrp="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5388" y="2057400"/>
            <a:ext cx="3505200" cy="3124199"/>
          </a:xfrm>
          <a:prstGeom prst="rect">
            <a:avLst/>
          </a:prstGeom>
          <a:noFill/>
          <a:ln>
            <a:noFill/>
          </a:ln>
        </p:spPr>
      </p:pic>
      <p:sp>
        <p:nvSpPr>
          <p:cNvPr id="4" name="Content Placeholder 3"/>
          <p:cNvSpPr>
            <a:spLocks noGrp="1"/>
          </p:cNvSpPr>
          <p:nvPr>
            <p:ph sz="half" idx="2"/>
          </p:nvPr>
        </p:nvSpPr>
        <p:spPr>
          <a:xfrm>
            <a:off x="4038600" y="1371600"/>
            <a:ext cx="4648200" cy="5211763"/>
          </a:xfrm>
        </p:spPr>
        <p:txBody>
          <a:bodyPr>
            <a:normAutofit fontScale="25000" lnSpcReduction="20000"/>
          </a:bodyPr>
          <a:lstStyle/>
          <a:p>
            <a:pPr marL="0" indent="0" algn="just">
              <a:buNone/>
            </a:pPr>
            <a:r>
              <a:rPr lang="en-US" sz="9600" b="1" dirty="0"/>
              <a:t>       Akihiko Kondo </a:t>
            </a:r>
            <a:r>
              <a:rPr lang="en-US" sz="9600" dirty="0"/>
              <a:t>doesn't have the air of a rebel. This year, however, the bespectacled school administrator bucked conventional </a:t>
            </a:r>
            <a:r>
              <a:rPr lang="en-US" sz="9600" dirty="0" err="1"/>
              <a:t>norms.He</a:t>
            </a:r>
            <a:r>
              <a:rPr lang="en-US" sz="9600" dirty="0"/>
              <a:t> married a hologram.</a:t>
            </a:r>
          </a:p>
          <a:p>
            <a:pPr marL="0" indent="0" algn="just">
              <a:buNone/>
            </a:pPr>
            <a:r>
              <a:rPr lang="en-US" sz="9600" dirty="0"/>
              <a:t>         Kondo's November wedding to cyber celebrity </a:t>
            </a:r>
            <a:r>
              <a:rPr lang="en-US" sz="9600" b="1" dirty="0" err="1"/>
              <a:t>Hatsune</a:t>
            </a:r>
            <a:r>
              <a:rPr lang="en-US" sz="9600" b="1" dirty="0"/>
              <a:t> </a:t>
            </a:r>
            <a:r>
              <a:rPr lang="en-US" sz="9600" b="1" dirty="0" err="1"/>
              <a:t>Miku</a:t>
            </a:r>
            <a:r>
              <a:rPr lang="en-US" sz="9600" b="1" dirty="0"/>
              <a:t> </a:t>
            </a:r>
            <a:r>
              <a:rPr lang="en-US" sz="9600" dirty="0"/>
              <a:t>-- which is not legally recognized -- provoked mixed reactions in Japan and abroad. Some were dumbfounded by his choice of a three-dimensional laser image over a human. Others congratulated him.</a:t>
            </a:r>
          </a:p>
          <a:p>
            <a:pPr marL="0" indent="0">
              <a:buNone/>
            </a:pPr>
            <a:r>
              <a:rPr lang="en-US" sz="9600" dirty="0"/>
              <a:t>                         informed   Tokyo CNN</a:t>
            </a:r>
          </a:p>
          <a:p>
            <a:pPr marL="0" indent="0">
              <a:buNone/>
            </a:pPr>
            <a:r>
              <a:rPr lang="en-US" sz="8000" dirty="0"/>
              <a:t> </a:t>
            </a:r>
          </a:p>
          <a:p>
            <a:endParaRPr lang="en-US" dirty="0"/>
          </a:p>
        </p:txBody>
      </p:sp>
    </p:spTree>
    <p:extLst>
      <p:ext uri="{BB962C8B-B14F-4D97-AF65-F5344CB8AC3E}">
        <p14:creationId xmlns:p14="http://schemas.microsoft.com/office/powerpoint/2010/main" xmlns="" val="5351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437842"/>
            <a:ext cx="7010400" cy="572451"/>
          </a:xfrm>
        </p:spPr>
        <p:txBody>
          <a:bodyPr>
            <a:normAutofit fontScale="90000"/>
          </a:bodyPr>
          <a:lstStyle/>
          <a:p>
            <a:r>
              <a:rPr lang="en-US" dirty="0"/>
              <a:t> A 265 KILOGRAM PUMPKIN</a:t>
            </a:r>
          </a:p>
        </p:txBody>
      </p:sp>
      <p:sp>
        <p:nvSpPr>
          <p:cNvPr id="3" name="Content Placeholder 2"/>
          <p:cNvSpPr>
            <a:spLocks noGrp="1"/>
          </p:cNvSpPr>
          <p:nvPr>
            <p:ph sz="half" idx="1"/>
          </p:nvPr>
        </p:nvSpPr>
        <p:spPr>
          <a:xfrm>
            <a:off x="670264" y="2243651"/>
            <a:ext cx="3739896" cy="3368674"/>
          </a:xfrm>
        </p:spPr>
        <p:txBody>
          <a:bodyPr>
            <a:normAutofit/>
          </a:bodyPr>
          <a:lstStyle/>
          <a:p>
            <a:pPr marL="0" indent="0">
              <a:buNone/>
            </a:pPr>
            <a:r>
              <a:rPr lang="en-US" dirty="0"/>
              <a:t>The largest pumpkin in Romania   is in a village in </a:t>
            </a:r>
            <a:r>
              <a:rPr lang="en-US" dirty="0" err="1"/>
              <a:t>Murge</a:t>
            </a:r>
            <a:r>
              <a:rPr lang="ro-RO" dirty="0"/>
              <a:t>ști(</a:t>
            </a:r>
            <a:r>
              <a:rPr lang="en-US" dirty="0" err="1"/>
              <a:t>Tg</a:t>
            </a:r>
            <a:r>
              <a:rPr lang="en-US" dirty="0"/>
              <a:t>. </a:t>
            </a:r>
            <a:r>
              <a:rPr lang="en-US" dirty="0" err="1"/>
              <a:t>Mure</a:t>
            </a:r>
            <a:r>
              <a:rPr lang="ro-RO" dirty="0"/>
              <a:t>ș)</a:t>
            </a:r>
            <a:r>
              <a:rPr lang="en-US" dirty="0"/>
              <a:t>! The owner constantly took care of it, watered it and cared for it until it became a real tourist attraction.</a:t>
            </a:r>
          </a:p>
          <a:p>
            <a:pPr marL="0" indent="0">
              <a:buNone/>
            </a:pPr>
            <a:r>
              <a:rPr lang="ro-RO" b="1" dirty="0"/>
              <a:t>Kilyen Karoly (the p</a:t>
            </a:r>
            <a:r>
              <a:rPr lang="en-US" b="1" dirty="0" err="1"/>
              <a:t>umpkin</a:t>
            </a:r>
            <a:r>
              <a:rPr lang="en-US" b="1" dirty="0"/>
              <a:t> owner</a:t>
            </a:r>
            <a:r>
              <a:rPr lang="ro-RO" b="1" dirty="0"/>
              <a:t> ) </a:t>
            </a:r>
            <a:r>
              <a:rPr lang="ro-RO" dirty="0"/>
              <a:t>said </a:t>
            </a:r>
            <a:r>
              <a:rPr lang="en-US" dirty="0"/>
              <a:t>: ‟I</a:t>
            </a:r>
            <a:r>
              <a:rPr lang="ro-RO" dirty="0"/>
              <a:t> put on i</a:t>
            </a:r>
            <a:r>
              <a:rPr lang="en-US" dirty="0"/>
              <a:t>n the morning two buckets of 15 l and </a:t>
            </a:r>
            <a:r>
              <a:rPr lang="ro-RO" dirty="0"/>
              <a:t>in the </a:t>
            </a:r>
            <a:r>
              <a:rPr lang="en-US" dirty="0"/>
              <a:t>evening  two buckets of 15 l. Without fertilizer, only water.‟</a:t>
            </a:r>
          </a:p>
          <a:p>
            <a:pPr marL="0" indent="0">
              <a:buNone/>
            </a:pPr>
            <a:endParaRPr lang="en-US" dirty="0"/>
          </a:p>
        </p:txBody>
      </p:sp>
      <p:pic>
        <p:nvPicPr>
          <p:cNvPr id="1026" name="Picture 2" descr="C:\Users\Viorica\Documents\5-1.jpg"/>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19600" y="1258252"/>
            <a:ext cx="4038600" cy="2483739"/>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Imagine similarÄ"/>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173966"/>
            <a:ext cx="1066800" cy="877252"/>
          </a:xfrm>
          <a:prstGeom prst="rect">
            <a:avLst/>
          </a:prstGeom>
          <a:noFill/>
          <a:ln>
            <a:noFill/>
          </a:ln>
        </p:spPr>
      </p:pic>
      <p:pic>
        <p:nvPicPr>
          <p:cNvPr id="1027" name="Picture 3" descr="C:\Users\Viorica\Documents\dovleac-urias-mure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19600" y="3962400"/>
            <a:ext cx="4057650" cy="24511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7596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8596" y="236172"/>
            <a:ext cx="7380303" cy="914400"/>
          </a:xfrm>
        </p:spPr>
        <p:txBody>
          <a:bodyPr>
            <a:normAutofit/>
          </a:bodyPr>
          <a:lstStyle/>
          <a:p>
            <a:pPr algn="l"/>
            <a:r>
              <a:rPr lang="ro-RO" dirty="0"/>
              <a:t>THE MUMMIGIED DOG</a:t>
            </a:r>
            <a:endParaRPr lang="en-US" dirty="0"/>
          </a:p>
        </p:txBody>
      </p:sp>
      <p:sp>
        <p:nvSpPr>
          <p:cNvPr id="3" name="Subtitle 2"/>
          <p:cNvSpPr>
            <a:spLocks noGrp="1"/>
          </p:cNvSpPr>
          <p:nvPr>
            <p:ph type="subTitle" idx="1"/>
          </p:nvPr>
        </p:nvSpPr>
        <p:spPr>
          <a:xfrm>
            <a:off x="1638295" y="1182558"/>
            <a:ext cx="7200904" cy="3890639"/>
          </a:xfrm>
        </p:spPr>
        <p:txBody>
          <a:bodyPr>
            <a:normAutofit fontScale="92500"/>
          </a:bodyPr>
          <a:lstStyle/>
          <a:p>
            <a:pPr algn="l"/>
            <a:r>
              <a:rPr lang="en-US" dirty="0">
                <a:solidFill>
                  <a:schemeClr val="tx1"/>
                </a:solidFill>
              </a:rPr>
              <a:t> </a:t>
            </a:r>
            <a:r>
              <a:rPr lang="ro-RO" dirty="0">
                <a:solidFill>
                  <a:schemeClr val="tx1"/>
                </a:solidFill>
              </a:rPr>
              <a:t>	</a:t>
            </a:r>
            <a:r>
              <a:rPr lang="en-US" sz="2400" dirty="0">
                <a:solidFill>
                  <a:schemeClr val="tx1"/>
                </a:solidFill>
              </a:rPr>
              <a:t>There are some thing loggers </a:t>
            </a:r>
            <a:r>
              <a:rPr lang="en-US" sz="2400" dirty="0" err="1">
                <a:solidFill>
                  <a:schemeClr val="tx1"/>
                </a:solidFill>
              </a:rPr>
              <a:t>expact</a:t>
            </a:r>
            <a:r>
              <a:rPr lang="en-US" sz="2400" dirty="0">
                <a:solidFill>
                  <a:schemeClr val="tx1"/>
                </a:solidFill>
              </a:rPr>
              <a:t> to come across when cutting down trees . Bird’s nests and things stuck in the branches seem like a given – a mummified dog in the center of a tree , however , does not .</a:t>
            </a:r>
            <a:endParaRPr lang="ro-RO" sz="2400" dirty="0">
              <a:solidFill>
                <a:schemeClr val="tx1"/>
              </a:solidFill>
            </a:endParaRPr>
          </a:p>
          <a:p>
            <a:pPr algn="just"/>
            <a:r>
              <a:rPr lang="en-US" sz="2400" dirty="0">
                <a:solidFill>
                  <a:schemeClr val="tx1"/>
                </a:solidFill>
              </a:rPr>
              <a:t> </a:t>
            </a:r>
            <a:r>
              <a:rPr lang="ro-RO" sz="2400" dirty="0">
                <a:solidFill>
                  <a:schemeClr val="tx1"/>
                </a:solidFill>
              </a:rPr>
              <a:t>	</a:t>
            </a:r>
            <a:r>
              <a:rPr lang="en-US" sz="2400" dirty="0">
                <a:solidFill>
                  <a:schemeClr val="tx1"/>
                </a:solidFill>
              </a:rPr>
              <a:t>But that’s exactly what a team of loggers with the Georgia Kraft Corp found while cutting down a tree in the 1980.That loggers were working on a grove of chestnut oaks in southern Georgia when they found a most unusual sight .</a:t>
            </a:r>
          </a:p>
          <a:p>
            <a:endParaRPr lang="en-US" dirty="0">
              <a:solidFill>
                <a:schemeClr val="tx1"/>
              </a:solidFill>
            </a:endParaRPr>
          </a:p>
          <a:p>
            <a:r>
              <a:rPr lang="en-US" dirty="0">
                <a:solidFill>
                  <a:schemeClr val="tx1"/>
                </a:solidFill>
              </a:rPr>
              <a:t> </a:t>
            </a:r>
          </a:p>
        </p:txBody>
      </p:sp>
      <p:pic>
        <p:nvPicPr>
          <p:cNvPr id="4" name="Picture 3" descr="222222.jpg"/>
          <p:cNvPicPr>
            <a:picLocks noChangeAspect="1"/>
          </p:cNvPicPr>
          <p:nvPr/>
        </p:nvPicPr>
        <p:blipFill>
          <a:blip r:embed="rId2" cstate="print"/>
          <a:stretch>
            <a:fillRect/>
          </a:stretch>
        </p:blipFill>
        <p:spPr>
          <a:xfrm>
            <a:off x="2590800" y="4395207"/>
            <a:ext cx="5143504" cy="2228840"/>
          </a:xfrm>
          <a:prstGeom prst="rect">
            <a:avLst/>
          </a:prstGeom>
        </p:spPr>
      </p:pic>
    </p:spTree>
    <p:extLst>
      <p:ext uri="{BB962C8B-B14F-4D97-AF65-F5344CB8AC3E}">
        <p14:creationId xmlns:p14="http://schemas.microsoft.com/office/powerpoint/2010/main" xmlns="" val="415318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737"/>
            <a:ext cx="5609335" cy="838199"/>
          </a:xfrm>
        </p:spPr>
        <p:txBody>
          <a:bodyPr/>
          <a:lstStyle/>
          <a:p>
            <a:r>
              <a:rPr lang="en-US" dirty="0" smtClean="0"/>
              <a:t>DOGECOIN</a:t>
            </a:r>
            <a:endParaRPr lang="en-US" dirty="0"/>
          </a:p>
        </p:txBody>
      </p:sp>
      <p:sp>
        <p:nvSpPr>
          <p:cNvPr id="4" name="Content Placeholder 3"/>
          <p:cNvSpPr>
            <a:spLocks noGrp="1"/>
          </p:cNvSpPr>
          <p:nvPr>
            <p:ph sz="half" idx="2"/>
          </p:nvPr>
        </p:nvSpPr>
        <p:spPr>
          <a:xfrm>
            <a:off x="991185" y="1427956"/>
            <a:ext cx="4040188" cy="4602163"/>
          </a:xfrm>
        </p:spPr>
        <p:txBody>
          <a:bodyPr>
            <a:normAutofit lnSpcReduction="10000"/>
          </a:bodyPr>
          <a:lstStyle/>
          <a:p>
            <a:pPr marL="0" indent="0">
              <a:buNone/>
            </a:pPr>
            <a:r>
              <a:rPr lang="en-US" sz="2000" dirty="0" err="1">
                <a:latin typeface="+mj-lt"/>
              </a:rPr>
              <a:t>DogeCoin</a:t>
            </a:r>
            <a:r>
              <a:rPr lang="en-US" sz="2000" dirty="0">
                <a:latin typeface="+mj-lt"/>
              </a:rPr>
              <a:t> was officially  introduced on December 6</a:t>
            </a:r>
            <a:r>
              <a:rPr lang="en-US" sz="2000" baseline="30000" dirty="0">
                <a:latin typeface="+mj-lt"/>
              </a:rPr>
              <a:t>th</a:t>
            </a:r>
            <a:r>
              <a:rPr lang="en-US" sz="2000" dirty="0">
                <a:latin typeface="+mj-lt"/>
              </a:rPr>
              <a:t> 2013.</a:t>
            </a:r>
          </a:p>
          <a:p>
            <a:pPr marL="0" indent="0">
              <a:buNone/>
            </a:pPr>
            <a:r>
              <a:rPr lang="en-US" sz="2000" dirty="0" err="1">
                <a:latin typeface="+mj-lt"/>
              </a:rPr>
              <a:t>DogeCoin</a:t>
            </a:r>
            <a:r>
              <a:rPr lang="en-US" sz="2000" dirty="0">
                <a:latin typeface="+mj-lt"/>
              </a:rPr>
              <a:t> portrays </a:t>
            </a:r>
            <a:r>
              <a:rPr lang="en-US" sz="2000" dirty="0" err="1">
                <a:latin typeface="+mj-lt"/>
              </a:rPr>
              <a:t>Shiba</a:t>
            </a:r>
            <a:r>
              <a:rPr lang="en-US" sz="2000" dirty="0">
                <a:latin typeface="+mj-lt"/>
              </a:rPr>
              <a:t> </a:t>
            </a:r>
            <a:r>
              <a:rPr lang="en-US" sz="2000" dirty="0" err="1">
                <a:latin typeface="+mj-lt"/>
              </a:rPr>
              <a:t>Inu</a:t>
            </a:r>
            <a:r>
              <a:rPr lang="en-US" sz="2000" dirty="0">
                <a:latin typeface="+mj-lt"/>
              </a:rPr>
              <a:t> on its logo.</a:t>
            </a:r>
          </a:p>
          <a:p>
            <a:pPr marL="0" indent="0">
              <a:buNone/>
            </a:pPr>
            <a:r>
              <a:rPr lang="en-US" sz="2000" dirty="0">
                <a:latin typeface="+mj-lt"/>
              </a:rPr>
              <a:t>	</a:t>
            </a:r>
            <a:r>
              <a:rPr lang="en-US" sz="2000" dirty="0" err="1">
                <a:latin typeface="+mj-lt"/>
              </a:rPr>
              <a:t>Dogecoin</a:t>
            </a:r>
            <a:r>
              <a:rPr lang="en-US" sz="2000" dirty="0">
                <a:latin typeface="+mj-lt"/>
              </a:rPr>
              <a:t> was created by programmer Billy Markus from Portland, </a:t>
            </a:r>
            <a:r>
              <a:rPr lang="en-US" sz="2000" dirty="0" err="1">
                <a:latin typeface="+mj-lt"/>
              </a:rPr>
              <a:t>Oregan</a:t>
            </a:r>
            <a:r>
              <a:rPr lang="en-US" sz="2000" dirty="0">
                <a:latin typeface="+mj-lt"/>
              </a:rPr>
              <a:t>, who hoped to create a fun </a:t>
            </a:r>
            <a:r>
              <a:rPr lang="en-US" sz="2000" dirty="0" err="1">
                <a:latin typeface="+mj-lt"/>
              </a:rPr>
              <a:t>cryptocurrency</a:t>
            </a:r>
            <a:r>
              <a:rPr lang="en-US" sz="2000" dirty="0">
                <a:latin typeface="+mj-lt"/>
              </a:rPr>
              <a:t> that could reach a broader </a:t>
            </a:r>
          </a:p>
          <a:p>
            <a:pPr marL="0" indent="0">
              <a:buNone/>
            </a:pPr>
            <a:r>
              <a:rPr lang="en-US" sz="2000" dirty="0">
                <a:latin typeface="+mj-lt"/>
              </a:rPr>
              <a:t>Compared with other </a:t>
            </a:r>
            <a:r>
              <a:rPr lang="en-US" sz="2000" dirty="0" err="1">
                <a:latin typeface="+mj-lt"/>
              </a:rPr>
              <a:t>cryptocurrencies</a:t>
            </a:r>
            <a:r>
              <a:rPr lang="en-US" sz="2000" dirty="0">
                <a:latin typeface="+mj-lt"/>
              </a:rPr>
              <a:t>, </a:t>
            </a:r>
            <a:r>
              <a:rPr lang="en-US" sz="2000" dirty="0" err="1">
                <a:latin typeface="+mj-lt"/>
              </a:rPr>
              <a:t>Dogecoin</a:t>
            </a:r>
            <a:r>
              <a:rPr lang="en-US" sz="2000" dirty="0">
                <a:latin typeface="+mj-lt"/>
              </a:rPr>
              <a:t> had a fast initial coin production schedule: 100 billion coins were in circulation by mid-2015.</a:t>
            </a:r>
          </a:p>
          <a:p>
            <a:pPr marL="0" indent="0">
              <a:buNone/>
            </a:pPr>
            <a:endParaRPr lang="en-US" dirty="0"/>
          </a:p>
        </p:txBody>
      </p:sp>
      <p:pic>
        <p:nvPicPr>
          <p:cNvPr id="7" name="Content Placeholder 6"/>
          <p:cNvPicPr>
            <a:picLocks noGrp="1" noChangeAspect="1"/>
          </p:cNvPicPr>
          <p:nvPr>
            <p:ph sz="quarter" idx="4"/>
          </p:nvPr>
        </p:nvPicPr>
        <p:blipFill>
          <a:blip r:embed="rId2" cstate="print">
            <a:extLst>
              <a:ext uri="{28A0092B-C50C-407E-A947-70E740481C1C}">
                <a14:useLocalDpi xmlns:a14="http://schemas.microsoft.com/office/drawing/2010/main" xmlns="" val="0"/>
              </a:ext>
            </a:extLst>
          </a:blip>
          <a:stretch>
            <a:fillRect/>
          </a:stretch>
        </p:blipFill>
        <p:spPr>
          <a:xfrm>
            <a:off x="6096000" y="3613151"/>
            <a:ext cx="2587778" cy="2665412"/>
          </a:xfrm>
        </p:spPr>
      </p:pic>
      <p:pic>
        <p:nvPicPr>
          <p:cNvPr id="9" name="Content Placeholder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16854" y="304800"/>
            <a:ext cx="2129253" cy="2193131"/>
          </a:xfrm>
          <a:prstGeom prst="rect">
            <a:avLst/>
          </a:prstGeom>
        </p:spPr>
      </p:pic>
      <p:pic>
        <p:nvPicPr>
          <p:cNvPr id="11" name="Content Placeholder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31373" y="1535907"/>
            <a:ext cx="2129253" cy="2193131"/>
          </a:xfrm>
          <a:prstGeom prst="rect">
            <a:avLst/>
          </a:prstGeom>
        </p:spPr>
      </p:pic>
    </p:spTree>
    <p:extLst>
      <p:ext uri="{BB962C8B-B14F-4D97-AF65-F5344CB8AC3E}">
        <p14:creationId xmlns:p14="http://schemas.microsoft.com/office/powerpoint/2010/main" xmlns="" val="32195356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148</TotalTime>
  <Words>243</Words>
  <Application>Microsoft Office PowerPoint</Application>
  <PresentationFormat>Προβολή στην οθόνη (4:3)</PresentationFormat>
  <Paragraphs>34</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Parallax</vt:lpstr>
      <vt:lpstr>                Erasmus+</vt:lpstr>
      <vt:lpstr>ROMANIAN     PROCEDURE Five articles from online newspapers were selected. Each article refers to a specific area of interest:  Environment,  Society, and Lifestyle (annex 1).  One of them, article 4 – environment  article, was a fake news story and it combined the following characteristics of a typical fake news:  the title  is  pompous  there is no writer or other references  the time of the story is not accurately stated  the story was written with mistakes</vt:lpstr>
      <vt:lpstr>      RESULTS       29 students  (  age 14-15 ) participated to the research       21 of them  identified the fake news article.          8 of them said that the article 3 is a fake news article. They justified their opinion  ( the teacher suggested to choose 2 answers) 17  of them didn’t believe the specific story because the text refers to an unusually funny/exaggerated  story 12 of them didn’t believe the specific story because there is no writer or other references   8  of them didn’t believe the specific story because the time of the story is not accurately stated    8 of them didn’t believe the specific story because the text contains syntax errors   7  have no evidence that is a fake news story but they don’t believe it   6 of them didn’t believe the specific story because the title is pompous  They selected the reason as follow: ( the students have circled 1 answer) 15   of them circled the option for fun   8   of   them circled the option to disfigure public opinion    4   of them circled the option for profit   2   of them circled the option to misinform </vt:lpstr>
      <vt:lpstr>DISCUSSION / CONCLUSIONS The findings revealed that:  a. 72% of the students  identified the fake news article b. the majority of the students choose the right evidence that justify their selection.(answers  F, A,G,  E,J in the questionnaire) c. the majority of the students found out the main reasons that this fake news is created (answers A, F in the questionnaire)    Before the experiment ,the students were asked to find out real news and fake news on the internet. They found articles from sports, society, lifestyle, or education. The students were informed what the false news are, the reason for their occurrence and what consequences they have in their  lives.</vt:lpstr>
      <vt:lpstr> Britney  Spears put her Las Vegas show  on hold </vt:lpstr>
      <vt:lpstr>MARRIED WITH A HOLOGRAM</vt:lpstr>
      <vt:lpstr> A 265 KILOGRAM PUMPKIN</vt:lpstr>
      <vt:lpstr>THE MUMMIGIED DOG</vt:lpstr>
      <vt:lpstr>DOGECOIN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Viorica</dc:creator>
  <cp:lastModifiedBy>user</cp:lastModifiedBy>
  <cp:revision>20</cp:revision>
  <dcterms:created xsi:type="dcterms:W3CDTF">2019-04-11T04:33:45Z</dcterms:created>
  <dcterms:modified xsi:type="dcterms:W3CDTF">2019-05-21T08:20:52Z</dcterms:modified>
</cp:coreProperties>
</file>