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697AEE1-518E-462B-A429-EF433FB55C80}" type="datetimeFigureOut">
              <a:rPr lang="lt-LT" smtClean="0"/>
              <a:pPr/>
              <a:t>2019-05-21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282CAD-0107-4701-B666-703ED519FFD9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Erasmus + KA229 project: ‘’Fake News in the Fake News Age: Cultivating Media Literacy in the Educational Community’’/Activity C3: </a:t>
            </a:r>
            <a:r>
              <a:rPr lang="en-US" sz="2400" b="1" dirty="0">
                <a:effectLst/>
                <a:latin typeface="FreeSans"/>
                <a:ea typeface="Calibri"/>
                <a:cs typeface="Times New Roman"/>
              </a:rPr>
              <a:t>Creating fake </a:t>
            </a:r>
            <a:r>
              <a:rPr lang="en-US" sz="2400" b="1" dirty="0" smtClean="0">
                <a:effectLst/>
                <a:latin typeface="FreeSans"/>
                <a:ea typeface="Calibri"/>
                <a:cs typeface="Times New Roman"/>
              </a:rPr>
              <a:t>news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25414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4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Results</a:t>
            </a:r>
            <a:r>
              <a:rPr lang="lt-LT" sz="4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lt-LT" sz="4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of</a:t>
            </a:r>
            <a:r>
              <a:rPr lang="lt-LT" sz="4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lt-LT" sz="4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the</a:t>
            </a:r>
            <a:r>
              <a:rPr lang="lt-LT" sz="4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lt-LT" sz="4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q</a:t>
            </a:r>
            <a:r>
              <a:rPr lang="el-GR" sz="4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uestionnaire</a:t>
            </a:r>
            <a:r>
              <a:rPr lang="lt-LT" sz="4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4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2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lt-LT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Five articles from online newspapers were selected. </a:t>
            </a:r>
            <a:r>
              <a:rPr lang="lt-LT" sz="2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All</a:t>
            </a:r>
            <a:r>
              <a:rPr lang="en-US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 article</a:t>
            </a:r>
            <a:r>
              <a:rPr lang="lt-LT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s</a:t>
            </a:r>
            <a:r>
              <a:rPr lang="en-US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refers to </a:t>
            </a:r>
            <a:r>
              <a:rPr lang="lt-LT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NATO.</a:t>
            </a:r>
            <a:r>
              <a:rPr lang="en-US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One of them, article </a:t>
            </a:r>
            <a:r>
              <a:rPr lang="lt-LT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en-US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– </a:t>
            </a:r>
            <a:r>
              <a:rPr lang="en-US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was </a:t>
            </a: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a fake news </a:t>
            </a:r>
            <a:r>
              <a:rPr lang="en-US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story</a:t>
            </a:r>
            <a:r>
              <a:rPr lang="lt-LT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2800" dirty="0"/>
              <a:t> After breaking into the internet portal of the Baltic Times newspaper The Baltic Times, the hackers announced a fake news that NATO fighters shot down an unrecognized flying object (UFO) on Lithuanian territory</a:t>
            </a:r>
            <a:r>
              <a:rPr lang="en-US" sz="2800" dirty="0" smtClean="0"/>
              <a:t>.</a:t>
            </a:r>
            <a:r>
              <a:rPr lang="en-US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lt-LT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t </a:t>
            </a: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combined the following characteristics of a typical fake news article:</a:t>
            </a:r>
            <a:endParaRPr lang="lt-LT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the text refers to exaggerated story</a:t>
            </a:r>
            <a:endParaRPr lang="lt-LT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there is no writer or other </a:t>
            </a:r>
            <a:r>
              <a:rPr lang="en-US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references</a:t>
            </a:r>
            <a:endParaRPr lang="lt-LT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no exact names are given</a:t>
            </a:r>
            <a:endParaRPr lang="lt-LT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n-US" sz="2600" dirty="0">
                <a:latin typeface="Times New Roman" pitchFamily="18" charset="0"/>
                <a:ea typeface="Calibri"/>
                <a:cs typeface="Times New Roman" pitchFamily="18" charset="0"/>
              </a:rPr>
              <a:t>the text urges us to share it</a:t>
            </a:r>
            <a:endParaRPr lang="lt-LT" sz="2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PROCEDURE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8482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We delivered these five articles to </a:t>
            </a:r>
            <a:r>
              <a:rPr lang="lt-LT" dirty="0" smtClean="0">
                <a:latin typeface="Calibri"/>
                <a:ea typeface="Calibri"/>
                <a:cs typeface="Times New Roman"/>
              </a:rPr>
              <a:t>25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latin typeface="Calibri"/>
                <a:ea typeface="Calibri"/>
                <a:cs typeface="Times New Roman"/>
              </a:rPr>
              <a:t>students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(age </a:t>
            </a:r>
            <a:r>
              <a:rPr lang="lt-LT" dirty="0" smtClean="0">
                <a:latin typeface="Calibri"/>
                <a:ea typeface="Calibri"/>
                <a:cs typeface="Times New Roman"/>
              </a:rPr>
              <a:t>16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-</a:t>
            </a:r>
            <a:r>
              <a:rPr lang="lt-LT" dirty="0" smtClean="0">
                <a:latin typeface="Calibri"/>
                <a:ea typeface="Calibri"/>
                <a:cs typeface="Times New Roman"/>
              </a:rPr>
              <a:t>20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). </a:t>
            </a:r>
            <a:r>
              <a:rPr lang="en-US" dirty="0">
                <a:latin typeface="Calibri"/>
                <a:ea typeface="Calibri"/>
                <a:cs typeface="Times New Roman"/>
              </a:rPr>
              <a:t>They were requested through a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questionnaire </a:t>
            </a:r>
            <a:r>
              <a:rPr lang="en-US" dirty="0">
                <a:latin typeface="Calibri"/>
                <a:ea typeface="Calibri"/>
                <a:cs typeface="Times New Roman"/>
              </a:rPr>
              <a:t>to identify which was the fake news article and to justify their selection according to fake news characteristics that was given to them. Finally they were asked to select the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reason/s</a:t>
            </a:r>
            <a:r>
              <a:rPr lang="lt-LT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latin typeface="Calibri"/>
                <a:ea typeface="Calibri"/>
                <a:cs typeface="Times New Roman"/>
              </a:rPr>
              <a:t>that this fake news is posted.</a:t>
            </a:r>
            <a:endParaRPr lang="lt-LT" dirty="0">
              <a:latin typeface="Calibri"/>
              <a:ea typeface="Calibri"/>
              <a:cs typeface="Times New Roman"/>
            </a:endParaRPr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PROCEDURE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0179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2</a:t>
            </a:r>
            <a:r>
              <a:rPr lang="lt-LT" b="1" dirty="0">
                <a:latin typeface="Calibri"/>
                <a:ea typeface="Calibri"/>
                <a:cs typeface="Times New Roman"/>
              </a:rPr>
              <a:t>5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latin typeface="Calibri"/>
                <a:ea typeface="Calibri"/>
                <a:cs typeface="Times New Roman"/>
              </a:rPr>
              <a:t>of 25 students participated to the research identified the fake news article. </a:t>
            </a:r>
            <a:endParaRPr lang="lt-LT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3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The 1st </a:t>
            </a:r>
            <a:r>
              <a:rPr lang="lt-LT" sz="30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article</a:t>
            </a:r>
            <a:r>
              <a:rPr lang="lt-LT" sz="3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lt-LT" sz="30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was</a:t>
            </a:r>
            <a:r>
              <a:rPr lang="lt-LT" sz="3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lt-LT" sz="30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fake</a:t>
            </a:r>
            <a:r>
              <a:rPr lang="lt-LT" sz="3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-25 </a:t>
            </a:r>
            <a:r>
              <a:rPr lang="lt-LT" sz="30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answers</a:t>
            </a:r>
            <a:r>
              <a:rPr lang="lt-LT" sz="3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3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2nd-8.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3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3rd – 17.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3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4th-3.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3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5th-9.</a:t>
            </a:r>
            <a:endParaRPr lang="lt-LT" sz="3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RESULTS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6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writer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references-4.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other versions of the story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exist</a:t>
            </a:r>
            <a:r>
              <a:rPr lang="lt-LT" dirty="0" smtClean="0">
                <a:latin typeface="Times New Roman" pitchFamily="18" charset="0"/>
                <a:ea typeface="Calibri"/>
                <a:cs typeface="Times New Roman" pitchFamily="18" charset="0"/>
              </a:rPr>
              <a:t>-4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I have no evidence that this is a fake story but I do not believe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it</a:t>
            </a:r>
            <a:r>
              <a:rPr lang="lt-LT" dirty="0" smtClean="0">
                <a:latin typeface="Times New Roman" pitchFamily="18" charset="0"/>
                <a:ea typeface="Calibri"/>
                <a:cs typeface="Times New Roman" pitchFamily="18" charset="0"/>
              </a:rPr>
              <a:t>-13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text contains spelling/syntax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errors</a:t>
            </a:r>
            <a:r>
              <a:rPr lang="lt-LT" dirty="0" smtClean="0">
                <a:latin typeface="Times New Roman" pitchFamily="18" charset="0"/>
                <a:ea typeface="Calibri"/>
                <a:cs typeface="Times New Roman" pitchFamily="18" charset="0"/>
              </a:rPr>
              <a:t>-1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the text refers to an unusually funny or exaggerated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story</a:t>
            </a:r>
            <a:r>
              <a:rPr lang="lt-LT" dirty="0" smtClean="0">
                <a:latin typeface="Times New Roman" pitchFamily="18" charset="0"/>
                <a:ea typeface="Calibri"/>
                <a:cs typeface="Times New Roman" pitchFamily="18" charset="0"/>
              </a:rPr>
              <a:t>-11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time of the story is not accurately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stated</a:t>
            </a:r>
            <a:r>
              <a:rPr lang="lt-LT" dirty="0" smtClean="0">
                <a:latin typeface="Times New Roman" pitchFamily="18" charset="0"/>
                <a:ea typeface="Calibri"/>
                <a:cs typeface="Times New Roman" pitchFamily="18" charset="0"/>
              </a:rPr>
              <a:t>-5</a:t>
            </a:r>
            <a:endParaRPr lang="lt-LT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/>
                <a:ea typeface="Calibri"/>
                <a:cs typeface="Times New Roman"/>
              </a:rPr>
              <a:t>I do not believe the specific story because</a:t>
            </a: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:</a:t>
            </a:r>
            <a:endParaRPr lang="lt-LT" sz="3200" b="1" dirty="0"/>
          </a:p>
        </p:txBody>
      </p:sp>
    </p:spTree>
    <p:extLst>
      <p:ext uri="{BB962C8B-B14F-4D97-AF65-F5344CB8AC3E}">
        <p14:creationId xmlns:p14="http://schemas.microsoft.com/office/powerpoint/2010/main" xmlns="" val="9277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lt-LT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no 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exact names are 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given</a:t>
            </a:r>
            <a:r>
              <a:rPr lang="lt-LT" sz="3200" dirty="0" smtClean="0">
                <a:latin typeface="Times New Roman"/>
                <a:ea typeface="Calibri"/>
                <a:cs typeface="Times New Roman"/>
              </a:rPr>
              <a:t> - 4</a:t>
            </a:r>
            <a:endParaRPr lang="lt-LT" sz="32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lt-LT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the 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text is a product of automatic 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translation</a:t>
            </a:r>
            <a:r>
              <a:rPr lang="lt-LT" sz="3200" dirty="0" smtClean="0">
                <a:latin typeface="Times New Roman"/>
                <a:ea typeface="Calibri"/>
                <a:cs typeface="Times New Roman"/>
              </a:rPr>
              <a:t> - 1</a:t>
            </a:r>
            <a:endParaRPr lang="lt-LT" sz="32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lt-LT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the 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title is 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pompous</a:t>
            </a:r>
            <a:r>
              <a:rPr lang="lt-LT" sz="3200" dirty="0" smtClean="0">
                <a:latin typeface="Times New Roman"/>
                <a:ea typeface="Calibri"/>
                <a:cs typeface="Times New Roman"/>
              </a:rPr>
              <a:t> - 13</a:t>
            </a:r>
            <a:endParaRPr lang="lt-LT" sz="32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lt-LT" sz="3200" dirty="0">
              <a:latin typeface="Calibri"/>
              <a:ea typeface="Calibri"/>
              <a:cs typeface="Times New Roman"/>
            </a:endParaRPr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algn="l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/>
                <a:ea typeface="Calibri"/>
                <a:cs typeface="Times New Roman"/>
              </a:rPr>
              <a:t>I do not believe the specific story because</a:t>
            </a: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:</a:t>
            </a:r>
            <a:endParaRPr lang="lt-LT" sz="3200" b="1" dirty="0"/>
          </a:p>
        </p:txBody>
      </p:sp>
    </p:spTree>
    <p:extLst>
      <p:ext uri="{BB962C8B-B14F-4D97-AF65-F5344CB8AC3E}">
        <p14:creationId xmlns:p14="http://schemas.microsoft.com/office/powerpoint/2010/main" xmlns="" val="23190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for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fun</a:t>
            </a:r>
            <a:r>
              <a:rPr lang="lt-LT" dirty="0" smtClean="0">
                <a:latin typeface="Times New Roman"/>
                <a:ea typeface="Calibri"/>
                <a:cs typeface="Times New Roman"/>
              </a:rPr>
              <a:t> - 1</a:t>
            </a:r>
            <a:endParaRPr lang="lt-LT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to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disfigure public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opinion</a:t>
            </a:r>
            <a:r>
              <a:rPr lang="lt-LT" dirty="0" smtClean="0">
                <a:latin typeface="Times New Roman"/>
                <a:ea typeface="Calibri"/>
                <a:cs typeface="Times New Roman"/>
              </a:rPr>
              <a:t> -6</a:t>
            </a:r>
            <a:endParaRPr lang="lt-LT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to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express extreme or racist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perceptions</a:t>
            </a:r>
            <a:r>
              <a:rPr lang="lt-LT" dirty="0" smtClean="0">
                <a:latin typeface="Times New Roman"/>
                <a:ea typeface="Calibri"/>
                <a:cs typeface="Times New Roman"/>
              </a:rPr>
              <a:t> -6</a:t>
            </a:r>
            <a:endParaRPr lang="lt-LT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l-GR" dirty="0" smtClean="0">
                <a:ea typeface="Calibri"/>
                <a:cs typeface="Times New Roman"/>
              </a:rPr>
              <a:t>to  misinform</a:t>
            </a:r>
            <a:r>
              <a:rPr lang="lt-LT" dirty="0" smtClean="0">
                <a:ea typeface="Calibri"/>
                <a:cs typeface="Times New Roman"/>
              </a:rPr>
              <a:t> -14</a:t>
            </a:r>
            <a:endParaRPr lang="lt-LT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to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propagate specific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ideas/opinion</a:t>
            </a:r>
            <a:r>
              <a:rPr lang="lt-LT" dirty="0" smtClean="0">
                <a:latin typeface="Times New Roman"/>
                <a:ea typeface="Calibri"/>
                <a:cs typeface="Times New Roman"/>
              </a:rPr>
              <a:t> -14</a:t>
            </a:r>
            <a:endParaRPr lang="lt-LT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for profit</a:t>
            </a:r>
            <a:r>
              <a:rPr lang="lt-LT" dirty="0" smtClean="0">
                <a:latin typeface="Times New Roman"/>
                <a:ea typeface="Calibri"/>
                <a:cs typeface="Times New Roman"/>
              </a:rPr>
              <a:t> -3</a:t>
            </a:r>
            <a:endParaRPr lang="lt-LT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For what reason was this story made up, in your opinion?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981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pPr algn="ctr"/>
            <a:r>
              <a:rPr lang="lt-LT" dirty="0" err="1" smtClean="0"/>
              <a:t>May</a:t>
            </a:r>
            <a:r>
              <a:rPr lang="lt-LT" dirty="0" smtClean="0"/>
              <a:t>, 2019  </a:t>
            </a:r>
          </a:p>
          <a:p>
            <a:pPr algn="ctr"/>
            <a:r>
              <a:rPr lang="lt-LT" dirty="0" err="1" smtClean="0"/>
              <a:t>Lithuania</a:t>
            </a:r>
            <a:r>
              <a:rPr lang="lt-LT" smtClean="0"/>
              <a:t> 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THANK YOU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4277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tas viršelis">
  <a:themeElements>
    <a:clrScheme name="Kietas viršeli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ietas viršeli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tas viršeli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75</TotalTime>
  <Words>386</Words>
  <Application>Microsoft Office PowerPoint</Application>
  <PresentationFormat>Προβολή στην οθόνη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Kietas viršelis</vt:lpstr>
      <vt:lpstr>Erasmus + KA229 project: ‘’Fake News in the Fake News Age: Cultivating Media Literacy in the Educational Community’’/Activity C3: Creating fake news</vt:lpstr>
      <vt:lpstr>PROCEDURE</vt:lpstr>
      <vt:lpstr>PROCEDURE</vt:lpstr>
      <vt:lpstr>RESULTS</vt:lpstr>
      <vt:lpstr>I do not believe the specific story because:</vt:lpstr>
      <vt:lpstr>I do not believe the specific story because:</vt:lpstr>
      <vt:lpstr>For what reason was this story made up, in your opinion?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D</dc:creator>
  <cp:lastModifiedBy>user</cp:lastModifiedBy>
  <cp:revision>8</cp:revision>
  <dcterms:created xsi:type="dcterms:W3CDTF">2019-05-05T20:01:09Z</dcterms:created>
  <dcterms:modified xsi:type="dcterms:W3CDTF">2019-05-21T08:22:21Z</dcterms:modified>
</cp:coreProperties>
</file>