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46" d="100"/>
          <a:sy n="46" d="100"/>
        </p:scale>
        <p:origin x="1656"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it-IT" smtClean="0"/>
              <a:t>Fare clic per modificare lo stile del titolo</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smtClean="0"/>
              <a:t>Fare clic per modificare lo stile del titolo</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10/18/2019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10/18/2019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962399" y="1777285"/>
            <a:ext cx="7197726" cy="2608446"/>
          </a:xfrm>
        </p:spPr>
        <p:txBody>
          <a:bodyPr>
            <a:normAutofit fontScale="90000"/>
          </a:bodyPr>
          <a:lstStyle/>
          <a:p>
            <a:r>
              <a:rPr lang="it-IT" sz="8000" dirty="0" smtClean="0">
                <a:solidFill>
                  <a:schemeClr val="bg2">
                    <a:lumMod val="20000"/>
                    <a:lumOff val="80000"/>
                  </a:schemeClr>
                </a:solidFill>
                <a:latin typeface="Lucida Calligraphy" panose="03010101010101010101" pitchFamily="66" charset="0"/>
              </a:rPr>
              <a:t>The legend of partenope</a:t>
            </a:r>
            <a:endParaRPr lang="it-IT" sz="8000" dirty="0">
              <a:solidFill>
                <a:schemeClr val="bg2">
                  <a:lumMod val="20000"/>
                  <a:lumOff val="80000"/>
                </a:schemeClr>
              </a:solidFill>
              <a:latin typeface="Lucida Calligraphy" panose="03010101010101010101" pitchFamily="66" charset="0"/>
            </a:endParaRPr>
          </a:p>
        </p:txBody>
      </p:sp>
    </p:spTree>
    <p:extLst>
      <p:ext uri="{BB962C8B-B14F-4D97-AF65-F5344CB8AC3E}">
        <p14:creationId xmlns:p14="http://schemas.microsoft.com/office/powerpoint/2010/main" val="2337021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2509" y="-1496292"/>
            <a:ext cx="6300520" cy="9975273"/>
          </a:xfrm>
        </p:spPr>
        <p:txBody>
          <a:bodyPr>
            <a:normAutofit/>
          </a:bodyPr>
          <a:lstStyle/>
          <a:p>
            <a:pPr marL="0" indent="0">
              <a:buNone/>
            </a:pPr>
            <a:r>
              <a:rPr lang="it-IT" sz="3600" dirty="0" smtClean="0">
                <a:latin typeface="Arial" panose="020B0604020202020204" pitchFamily="34" charset="0"/>
                <a:cs typeface="Arial" panose="020B0604020202020204" pitchFamily="34" charset="0"/>
              </a:rPr>
              <a:t>The mermaid, happy for so many gift, sank to go back to her crystalline house and put the precious offers at the feet of the gods.</a:t>
            </a:r>
          </a:p>
          <a:p>
            <a:pPr marL="0" indent="0">
              <a:buNone/>
            </a:pPr>
            <a:r>
              <a:rPr lang="it-IT" sz="3600" dirty="0" smtClean="0">
                <a:latin typeface="Arial" panose="020B0604020202020204" pitchFamily="34" charset="0"/>
                <a:cs typeface="Arial" panose="020B0604020202020204" pitchFamily="34" charset="0"/>
              </a:rPr>
              <a:t>These, inebriated by her pleasing singing, mixed with divine artes all the ingredients, transforming  them into the first Pastiera.</a:t>
            </a:r>
            <a:endParaRPr lang="it-IT" sz="3600"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7373256" y="140154"/>
            <a:ext cx="4326907" cy="3638134"/>
          </a:xfrm>
          <a:prstGeom prst="rect">
            <a:avLst/>
          </a:prstGeom>
        </p:spPr>
      </p:pic>
      <p:pic>
        <p:nvPicPr>
          <p:cNvPr id="5" name="Immagine 4"/>
          <p:cNvPicPr>
            <a:picLocks noChangeAspect="1"/>
          </p:cNvPicPr>
          <p:nvPr/>
        </p:nvPicPr>
        <p:blipFill>
          <a:blip r:embed="rId3"/>
          <a:stretch>
            <a:fillRect/>
          </a:stretch>
        </p:blipFill>
        <p:spPr>
          <a:xfrm>
            <a:off x="6774213" y="3491344"/>
            <a:ext cx="3290125" cy="3248999"/>
          </a:xfrm>
          <a:prstGeom prst="rect">
            <a:avLst/>
          </a:prstGeom>
        </p:spPr>
      </p:pic>
    </p:spTree>
    <p:extLst>
      <p:ext uri="{BB962C8B-B14F-4D97-AF65-F5344CB8AC3E}">
        <p14:creationId xmlns:p14="http://schemas.microsoft.com/office/powerpoint/2010/main" val="375161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0327" y="353291"/>
            <a:ext cx="4592782" cy="6234472"/>
          </a:xfrm>
        </p:spPr>
        <p:txBody>
          <a:bodyPr>
            <a:normAutofit/>
          </a:bodyPr>
          <a:lstStyle/>
          <a:p>
            <a:pPr marL="0" indent="0">
              <a:buNone/>
            </a:pPr>
            <a:r>
              <a:rPr lang="it-IT" sz="4400" dirty="0" smtClean="0">
                <a:latin typeface="Arial" panose="020B0604020202020204" pitchFamily="34" charset="0"/>
                <a:cs typeface="Arial" panose="020B0604020202020204" pitchFamily="34" charset="0"/>
              </a:rPr>
              <a:t>Then this dessert is entered in the Christian tradition becoming an Easter’s symbol, eaten still today.</a:t>
            </a:r>
            <a:endParaRPr lang="it-IT" sz="4400"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7174213" y="353291"/>
            <a:ext cx="4483364" cy="2972665"/>
          </a:xfrm>
          <a:prstGeom prst="rect">
            <a:avLst/>
          </a:prstGeom>
        </p:spPr>
      </p:pic>
      <p:pic>
        <p:nvPicPr>
          <p:cNvPr id="5" name="Immagine 4"/>
          <p:cNvPicPr>
            <a:picLocks noChangeAspect="1"/>
          </p:cNvPicPr>
          <p:nvPr/>
        </p:nvPicPr>
        <p:blipFill>
          <a:blip r:embed="rId3"/>
          <a:stretch>
            <a:fillRect/>
          </a:stretch>
        </p:blipFill>
        <p:spPr>
          <a:xfrm>
            <a:off x="5729877" y="1881620"/>
            <a:ext cx="2888672" cy="2888672"/>
          </a:xfrm>
          <a:prstGeom prst="rect">
            <a:avLst/>
          </a:prstGeom>
        </p:spPr>
      </p:pic>
      <p:pic>
        <p:nvPicPr>
          <p:cNvPr id="6" name="Immagine 5"/>
          <p:cNvPicPr>
            <a:picLocks noChangeAspect="1"/>
          </p:cNvPicPr>
          <p:nvPr/>
        </p:nvPicPr>
        <p:blipFill>
          <a:blip r:embed="rId4"/>
          <a:stretch>
            <a:fillRect/>
          </a:stretch>
        </p:blipFill>
        <p:spPr>
          <a:xfrm>
            <a:off x="8125692" y="4125446"/>
            <a:ext cx="3478512" cy="2462317"/>
          </a:xfrm>
          <a:prstGeom prst="rect">
            <a:avLst/>
          </a:prstGeom>
        </p:spPr>
      </p:pic>
    </p:spTree>
    <p:extLst>
      <p:ext uri="{BB962C8B-B14F-4D97-AF65-F5344CB8AC3E}">
        <p14:creationId xmlns:p14="http://schemas.microsoft.com/office/powerpoint/2010/main" val="209607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1" y="463640"/>
            <a:ext cx="4452869" cy="5911402"/>
          </a:xfrm>
        </p:spPr>
        <p:txBody>
          <a:bodyPr>
            <a:normAutofit fontScale="92500" lnSpcReduction="10000"/>
          </a:bodyPr>
          <a:lstStyle/>
          <a:p>
            <a:pPr marL="0" indent="0">
              <a:buNone/>
            </a:pPr>
            <a:r>
              <a:rPr lang="it-IT" sz="3600" dirty="0" smtClean="0">
                <a:latin typeface="Arial" panose="020B0604020202020204" pitchFamily="34" charset="0"/>
                <a:cs typeface="Arial" panose="020B0604020202020204" pitchFamily="34" charset="0"/>
              </a:rPr>
              <a:t>Partenope was a beautiful mermaid who lived among the rocks in the middle of the mediterrean sea.</a:t>
            </a:r>
          </a:p>
          <a:p>
            <a:pPr marL="0" indent="0">
              <a:buNone/>
            </a:pPr>
            <a:r>
              <a:rPr lang="it-IT" sz="3600" dirty="0" smtClean="0">
                <a:latin typeface="Arial" panose="020B0604020202020204" pitchFamily="34" charset="0"/>
                <a:cs typeface="Arial" panose="020B0604020202020204" pitchFamily="34" charset="0"/>
              </a:rPr>
              <a:t>One day the ship of Ulysses came upon hese rocks and Partenope tried to seduce the greek hero with his seductive song.</a:t>
            </a:r>
            <a:endParaRPr lang="it-IT" sz="3600"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7516090" y="463640"/>
            <a:ext cx="4675910" cy="3304380"/>
          </a:xfrm>
          <a:prstGeom prst="rect">
            <a:avLst/>
          </a:prstGeom>
        </p:spPr>
      </p:pic>
      <p:pic>
        <p:nvPicPr>
          <p:cNvPr id="6" name="Immagine 5"/>
          <p:cNvPicPr>
            <a:picLocks noChangeAspect="1"/>
          </p:cNvPicPr>
          <p:nvPr/>
        </p:nvPicPr>
        <p:blipFill>
          <a:blip r:embed="rId3"/>
          <a:stretch>
            <a:fillRect/>
          </a:stretch>
        </p:blipFill>
        <p:spPr>
          <a:xfrm>
            <a:off x="5138670" y="3232304"/>
            <a:ext cx="3298748" cy="3298748"/>
          </a:xfrm>
          <a:prstGeom prst="rect">
            <a:avLst/>
          </a:prstGeom>
        </p:spPr>
      </p:pic>
    </p:spTree>
    <p:extLst>
      <p:ext uri="{BB962C8B-B14F-4D97-AF65-F5344CB8AC3E}">
        <p14:creationId xmlns:p14="http://schemas.microsoft.com/office/powerpoint/2010/main" val="411654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2" y="502277"/>
            <a:ext cx="4130898" cy="5679582"/>
          </a:xfrm>
        </p:spPr>
        <p:txBody>
          <a:bodyPr>
            <a:normAutofit/>
          </a:bodyPr>
          <a:lstStyle/>
          <a:p>
            <a:pPr marL="0" indent="0">
              <a:buNone/>
            </a:pPr>
            <a:r>
              <a:rPr lang="it-IT" sz="3600" dirty="0" smtClean="0">
                <a:latin typeface="Arial" panose="020B0604020202020204" pitchFamily="34" charset="0"/>
                <a:cs typeface="Arial" panose="020B0604020202020204" pitchFamily="34" charset="0"/>
              </a:rPr>
              <a:t>Ulysses, however, by binding to the mast maneged to repel his adavances, punging the mermaid in so much pain that led her to suicide.</a:t>
            </a:r>
            <a:endParaRPr lang="it-IT" sz="3600"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6516709" y="0"/>
            <a:ext cx="5155841" cy="3866881"/>
          </a:xfrm>
          <a:prstGeom prst="rect">
            <a:avLst/>
          </a:prstGeom>
        </p:spPr>
      </p:pic>
      <p:pic>
        <p:nvPicPr>
          <p:cNvPr id="5" name="Immagine 4"/>
          <p:cNvPicPr>
            <a:picLocks noChangeAspect="1"/>
          </p:cNvPicPr>
          <p:nvPr/>
        </p:nvPicPr>
        <p:blipFill>
          <a:blip r:embed="rId3"/>
          <a:stretch>
            <a:fillRect/>
          </a:stretch>
        </p:blipFill>
        <p:spPr>
          <a:xfrm>
            <a:off x="5118531" y="3583546"/>
            <a:ext cx="5188858" cy="2878868"/>
          </a:xfrm>
          <a:prstGeom prst="rect">
            <a:avLst/>
          </a:prstGeom>
        </p:spPr>
      </p:pic>
    </p:spTree>
    <p:extLst>
      <p:ext uri="{BB962C8B-B14F-4D97-AF65-F5344CB8AC3E}">
        <p14:creationId xmlns:p14="http://schemas.microsoft.com/office/powerpoint/2010/main" val="3075180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50196" y="296215"/>
            <a:ext cx="4298323" cy="6323526"/>
          </a:xfrm>
        </p:spPr>
        <p:txBody>
          <a:bodyPr>
            <a:normAutofit fontScale="92500"/>
          </a:bodyPr>
          <a:lstStyle/>
          <a:p>
            <a:pPr marL="0" indent="0">
              <a:buNone/>
            </a:pPr>
            <a:r>
              <a:rPr lang="it-IT" sz="3600" dirty="0" smtClean="0">
                <a:latin typeface="Arial" panose="020B0604020202020204" pitchFamily="34" charset="0"/>
                <a:cs typeface="Arial" panose="020B0604020202020204" pitchFamily="34" charset="0"/>
              </a:rPr>
              <a:t>Jumped into the sea from a cliff, his body was left to the current, which swept up the island of Megaride, gave shape to the neapolitan landscape which inherited the perfect curves and stunning beauty of the mermaid</a:t>
            </a:r>
            <a:r>
              <a:rPr lang="it-IT" sz="3200" dirty="0" smtClean="0">
                <a:latin typeface="Arial" panose="020B0604020202020204" pitchFamily="34" charset="0"/>
                <a:cs typeface="Arial" panose="020B0604020202020204" pitchFamily="34" charset="0"/>
              </a:rPr>
              <a:t>.</a:t>
            </a:r>
            <a:endParaRPr lang="it-IT" sz="3200" dirty="0">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6465194" y="605308"/>
            <a:ext cx="4990630" cy="3237649"/>
          </a:xfrm>
          <a:prstGeom prst="rect">
            <a:avLst/>
          </a:prstGeom>
        </p:spPr>
      </p:pic>
      <p:pic>
        <p:nvPicPr>
          <p:cNvPr id="5" name="Immagine 4"/>
          <p:cNvPicPr>
            <a:picLocks noChangeAspect="1"/>
          </p:cNvPicPr>
          <p:nvPr/>
        </p:nvPicPr>
        <p:blipFill>
          <a:blip r:embed="rId3"/>
          <a:stretch>
            <a:fillRect/>
          </a:stretch>
        </p:blipFill>
        <p:spPr>
          <a:xfrm>
            <a:off x="5789054" y="3457978"/>
            <a:ext cx="4433418" cy="2955612"/>
          </a:xfrm>
          <a:prstGeom prst="rect">
            <a:avLst/>
          </a:prstGeom>
        </p:spPr>
      </p:pic>
    </p:spTree>
    <p:extLst>
      <p:ext uri="{BB962C8B-B14F-4D97-AF65-F5344CB8AC3E}">
        <p14:creationId xmlns:p14="http://schemas.microsoft.com/office/powerpoint/2010/main" val="66516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1" y="772733"/>
            <a:ext cx="10131425" cy="5018468"/>
          </a:xfrm>
        </p:spPr>
        <p:txBody>
          <a:bodyPr/>
          <a:lstStyle/>
          <a:p>
            <a:pPr marL="0" indent="0">
              <a:buNone/>
            </a:pPr>
            <a:r>
              <a:rPr lang="it-IT" sz="4400" dirty="0" smtClean="0">
                <a:latin typeface="Arial" panose="020B0604020202020204" pitchFamily="34" charset="0"/>
                <a:cs typeface="Arial" panose="020B0604020202020204" pitchFamily="34" charset="0"/>
              </a:rPr>
              <a:t>The mermaid Partenope is the main character of an another legend</a:t>
            </a:r>
            <a:r>
              <a:rPr lang="it-IT" dirty="0" smtClean="0">
                <a:latin typeface="Arial" panose="020B0604020202020204" pitchFamily="34" charset="0"/>
                <a:cs typeface="Arial" panose="020B0604020202020204" pitchFamily="34" charset="0"/>
              </a:rPr>
              <a:t>.</a:t>
            </a:r>
            <a:endParaRPr lang="it-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8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5802" y="-734095"/>
            <a:ext cx="4053624" cy="8062174"/>
          </a:xfrm>
        </p:spPr>
        <p:txBody>
          <a:bodyPr/>
          <a:lstStyle/>
          <a:p>
            <a:pPr marL="0" indent="0">
              <a:buNone/>
            </a:pPr>
            <a:r>
              <a:rPr lang="it-IT" sz="3600" dirty="0" smtClean="0">
                <a:latin typeface="Arial" panose="020B0604020202020204" pitchFamily="34" charset="0"/>
                <a:cs typeface="Arial" panose="020B0604020202020204" pitchFamily="34" charset="0"/>
              </a:rPr>
              <a:t>Every spring, this beautiful woman, emerged from the waters to greet the happy people on the gulf, delighting them with love and joy song.</a:t>
            </a:r>
          </a:p>
          <a:p>
            <a:pPr marL="0" indent="0">
              <a:buNone/>
            </a:pPr>
            <a:endParaRPr lang="it-IT" sz="6600" dirty="0"/>
          </a:p>
        </p:txBody>
      </p:sp>
      <p:pic>
        <p:nvPicPr>
          <p:cNvPr id="4" name="Immagine 3"/>
          <p:cNvPicPr>
            <a:picLocks noChangeAspect="1"/>
          </p:cNvPicPr>
          <p:nvPr/>
        </p:nvPicPr>
        <p:blipFill>
          <a:blip r:embed="rId2"/>
          <a:stretch>
            <a:fillRect/>
          </a:stretch>
        </p:blipFill>
        <p:spPr>
          <a:xfrm>
            <a:off x="6102912" y="625763"/>
            <a:ext cx="5739347" cy="3147075"/>
          </a:xfrm>
          <a:prstGeom prst="rect">
            <a:avLst/>
          </a:prstGeom>
        </p:spPr>
      </p:pic>
      <p:pic>
        <p:nvPicPr>
          <p:cNvPr id="5" name="Immagine 4"/>
          <p:cNvPicPr>
            <a:picLocks noChangeAspect="1"/>
          </p:cNvPicPr>
          <p:nvPr/>
        </p:nvPicPr>
        <p:blipFill>
          <a:blip r:embed="rId3"/>
          <a:stretch>
            <a:fillRect/>
          </a:stretch>
        </p:blipFill>
        <p:spPr>
          <a:xfrm>
            <a:off x="4831518" y="3490174"/>
            <a:ext cx="4665122" cy="3065171"/>
          </a:xfrm>
          <a:prstGeom prst="rect">
            <a:avLst/>
          </a:prstGeom>
        </p:spPr>
      </p:pic>
    </p:spTree>
    <p:extLst>
      <p:ext uri="{BB962C8B-B14F-4D97-AF65-F5344CB8AC3E}">
        <p14:creationId xmlns:p14="http://schemas.microsoft.com/office/powerpoint/2010/main" val="2616186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34851" y="-1153537"/>
            <a:ext cx="11462196" cy="8894599"/>
          </a:xfrm>
        </p:spPr>
        <p:txBody>
          <a:bodyPr/>
          <a:lstStyle/>
          <a:p>
            <a:pPr marL="0" indent="0">
              <a:buNone/>
            </a:pPr>
            <a:r>
              <a:rPr lang="it-IT" sz="3600" dirty="0" smtClean="0">
                <a:latin typeface="Arial" panose="020B0604020202020204" pitchFamily="34" charset="0"/>
                <a:cs typeface="Arial" panose="020B0604020202020204" pitchFamily="34" charset="0"/>
              </a:rPr>
              <a:t>People, inebriated by her singing, to thank her, brought seven presents, each with a precise meaning:</a:t>
            </a:r>
          </a:p>
          <a:p>
            <a:endParaRPr lang="it-IT" sz="3400" dirty="0" smtClean="0">
              <a:solidFill>
                <a:srgbClr val="FFFF00"/>
              </a:solidFill>
              <a:latin typeface="Arial" panose="020B0604020202020204" pitchFamily="34" charset="0"/>
              <a:cs typeface="Arial" panose="020B0604020202020204" pitchFamily="34" charset="0"/>
            </a:endParaRPr>
          </a:p>
          <a:p>
            <a:endParaRPr lang="it-IT" sz="3400" dirty="0" smtClean="0">
              <a:solidFill>
                <a:srgbClr val="FFFF00"/>
              </a:solidFill>
              <a:latin typeface="Arial" panose="020B0604020202020204" pitchFamily="34" charset="0"/>
              <a:cs typeface="Arial" panose="020B0604020202020204" pitchFamily="34" charset="0"/>
            </a:endParaRPr>
          </a:p>
          <a:p>
            <a:r>
              <a:rPr lang="it-IT" sz="3400" dirty="0" smtClean="0">
                <a:solidFill>
                  <a:srgbClr val="FFFF00"/>
                </a:solidFill>
                <a:latin typeface="Arial" panose="020B0604020202020204" pitchFamily="34" charset="0"/>
                <a:cs typeface="Arial" panose="020B0604020202020204" pitchFamily="34" charset="0"/>
              </a:rPr>
              <a:t>Flour, symbol of wealth</a:t>
            </a:r>
          </a:p>
          <a:p>
            <a:pPr>
              <a:buFont typeface="Arial" panose="020B0604020202020204" pitchFamily="34" charset="0"/>
              <a:buChar char="•"/>
            </a:pPr>
            <a:endParaRPr lang="it-IT" sz="32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it-IT" sz="32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it-IT" sz="3200" dirty="0">
              <a:latin typeface="Arial" panose="020B0604020202020204" pitchFamily="34" charset="0"/>
              <a:cs typeface="Arial" panose="020B0604020202020204" pitchFamily="34" charset="0"/>
            </a:endParaRPr>
          </a:p>
          <a:p>
            <a:pPr>
              <a:buFont typeface="Arial" panose="020B0604020202020204" pitchFamily="34" charset="0"/>
              <a:buChar char="•"/>
            </a:pPr>
            <a:endParaRPr lang="it-IT" sz="3200" dirty="0" smtClean="0">
              <a:solidFill>
                <a:srgbClr val="00B0F0"/>
              </a:solidFill>
              <a:latin typeface="Arial" panose="020B0604020202020204" pitchFamily="34" charset="0"/>
              <a:cs typeface="Arial" panose="020B0604020202020204" pitchFamily="34" charset="0"/>
            </a:endParaRPr>
          </a:p>
          <a:p>
            <a:pPr>
              <a:buFont typeface="Arial" panose="020B0604020202020204" pitchFamily="34" charset="0"/>
              <a:buChar char="•"/>
            </a:pPr>
            <a:r>
              <a:rPr lang="it-IT" sz="3200" dirty="0" smtClean="0">
                <a:solidFill>
                  <a:srgbClr val="00B0F0"/>
                </a:solidFill>
                <a:latin typeface="Arial" panose="020B0604020202020204" pitchFamily="34" charset="0"/>
                <a:cs typeface="Arial" panose="020B0604020202020204" pitchFamily="34" charset="0"/>
              </a:rPr>
              <a:t>          Ricotta, symbol of abundance</a:t>
            </a:r>
            <a:endParaRPr lang="it-IT" sz="3200" dirty="0">
              <a:solidFill>
                <a:srgbClr val="00B0F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5452452" y="1803374"/>
            <a:ext cx="5242585" cy="1970339"/>
          </a:xfrm>
          <a:prstGeom prst="rect">
            <a:avLst/>
          </a:prstGeom>
        </p:spPr>
      </p:pic>
      <p:pic>
        <p:nvPicPr>
          <p:cNvPr id="5" name="Immagine 4"/>
          <p:cNvPicPr>
            <a:picLocks noChangeAspect="1"/>
          </p:cNvPicPr>
          <p:nvPr/>
        </p:nvPicPr>
        <p:blipFill>
          <a:blip r:embed="rId3"/>
          <a:stretch>
            <a:fillRect/>
          </a:stretch>
        </p:blipFill>
        <p:spPr>
          <a:xfrm>
            <a:off x="7045230" y="4272627"/>
            <a:ext cx="4314825" cy="2270960"/>
          </a:xfrm>
          <a:prstGeom prst="rect">
            <a:avLst/>
          </a:prstGeom>
        </p:spPr>
      </p:pic>
    </p:spTree>
    <p:extLst>
      <p:ext uri="{BB962C8B-B14F-4D97-AF65-F5344CB8AC3E}">
        <p14:creationId xmlns:p14="http://schemas.microsoft.com/office/powerpoint/2010/main" val="94138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659033"/>
            <a:ext cx="10482375" cy="8095099"/>
          </a:xfrm>
        </p:spPr>
        <p:txBody>
          <a:bodyPr/>
          <a:lstStyle/>
          <a:p>
            <a:pPr>
              <a:buFont typeface="Arial" panose="020B0604020202020204" pitchFamily="34" charset="0"/>
              <a:buChar char="•"/>
            </a:pPr>
            <a:r>
              <a:rPr lang="it-IT" sz="3600" dirty="0" smtClean="0">
                <a:solidFill>
                  <a:schemeClr val="accent1">
                    <a:lumMod val="60000"/>
                    <a:lumOff val="40000"/>
                  </a:schemeClr>
                </a:solidFill>
                <a:latin typeface="Arial" panose="020B0604020202020204" pitchFamily="34" charset="0"/>
                <a:cs typeface="Arial" panose="020B0604020202020204" pitchFamily="34" charset="0"/>
              </a:rPr>
              <a:t>Eggs, symbol of reproduction</a:t>
            </a:r>
          </a:p>
          <a:p>
            <a:pPr>
              <a:buFont typeface="Arial" panose="020B0604020202020204" pitchFamily="34" charset="0"/>
              <a:buChar char="•"/>
            </a:pPr>
            <a:endParaRPr lang="it-IT" dirty="0">
              <a:latin typeface="Arial" panose="020B0604020202020204" pitchFamily="34" charset="0"/>
              <a:cs typeface="Arial" panose="020B0604020202020204" pitchFamily="34" charset="0"/>
            </a:endParaRPr>
          </a:p>
          <a:p>
            <a:pPr>
              <a:buFont typeface="Arial" panose="020B0604020202020204" pitchFamily="34" charset="0"/>
              <a:buChar char="•"/>
            </a:pPr>
            <a:endParaRPr lang="it-IT"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it-IT" sz="3600" dirty="0" smtClean="0">
                <a:solidFill>
                  <a:srgbClr val="92D050"/>
                </a:solidFill>
                <a:latin typeface="Arial" panose="020B0604020202020204" pitchFamily="34" charset="0"/>
                <a:cs typeface="Arial" panose="020B0604020202020204" pitchFamily="34" charset="0"/>
              </a:rPr>
              <a:t>Wheat cooked in the milk, symbol of the fusion of the animal and vegetables reigns</a:t>
            </a:r>
            <a:endParaRPr lang="it-IT" sz="3600" dirty="0">
              <a:solidFill>
                <a:srgbClr val="92D050"/>
              </a:solidFill>
              <a:latin typeface="Arial" panose="020B0604020202020204" pitchFamily="34" charset="0"/>
              <a:cs typeface="Arial" panose="020B0604020202020204" pitchFamily="34" charset="0"/>
            </a:endParaRPr>
          </a:p>
        </p:txBody>
      </p:sp>
      <p:pic>
        <p:nvPicPr>
          <p:cNvPr id="4" name="Immagine 3"/>
          <p:cNvPicPr>
            <a:picLocks noChangeAspect="1"/>
          </p:cNvPicPr>
          <p:nvPr/>
        </p:nvPicPr>
        <p:blipFill>
          <a:blip r:embed="rId2"/>
          <a:stretch>
            <a:fillRect/>
          </a:stretch>
        </p:blipFill>
        <p:spPr>
          <a:xfrm>
            <a:off x="6568226" y="287341"/>
            <a:ext cx="3210327" cy="1797783"/>
          </a:xfrm>
          <a:prstGeom prst="rect">
            <a:avLst/>
          </a:prstGeom>
        </p:spPr>
      </p:pic>
      <p:pic>
        <p:nvPicPr>
          <p:cNvPr id="5" name="Immagine 4"/>
          <p:cNvPicPr>
            <a:picLocks noChangeAspect="1"/>
          </p:cNvPicPr>
          <p:nvPr/>
        </p:nvPicPr>
        <p:blipFill>
          <a:blip r:embed="rId3"/>
          <a:stretch>
            <a:fillRect/>
          </a:stretch>
        </p:blipFill>
        <p:spPr>
          <a:xfrm>
            <a:off x="7556192" y="3150699"/>
            <a:ext cx="3947834" cy="2219792"/>
          </a:xfrm>
          <a:prstGeom prst="rect">
            <a:avLst/>
          </a:prstGeom>
        </p:spPr>
      </p:pic>
      <p:pic>
        <p:nvPicPr>
          <p:cNvPr id="6" name="Immagine 5"/>
          <p:cNvPicPr>
            <a:picLocks noChangeAspect="1"/>
          </p:cNvPicPr>
          <p:nvPr/>
        </p:nvPicPr>
        <p:blipFill>
          <a:blip r:embed="rId4"/>
          <a:stretch>
            <a:fillRect/>
          </a:stretch>
        </p:blipFill>
        <p:spPr>
          <a:xfrm>
            <a:off x="5222031" y="4483978"/>
            <a:ext cx="3092634" cy="1952088"/>
          </a:xfrm>
          <a:prstGeom prst="rect">
            <a:avLst/>
          </a:prstGeom>
        </p:spPr>
      </p:pic>
    </p:spTree>
    <p:extLst>
      <p:ext uri="{BB962C8B-B14F-4D97-AF65-F5344CB8AC3E}">
        <p14:creationId xmlns:p14="http://schemas.microsoft.com/office/powerpoint/2010/main" val="2883436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09359" y="-58058"/>
            <a:ext cx="10817226" cy="6444342"/>
          </a:xfrm>
        </p:spPr>
        <p:txBody>
          <a:bodyPr>
            <a:normAutofit/>
          </a:bodyPr>
          <a:lstStyle/>
          <a:p>
            <a:pPr>
              <a:buFont typeface="Arial" panose="020B0604020202020204" pitchFamily="34" charset="0"/>
              <a:buChar char="•"/>
            </a:pPr>
            <a:r>
              <a:rPr lang="it-IT" sz="3600" dirty="0" smtClean="0">
                <a:solidFill>
                  <a:srgbClr val="FFC000"/>
                </a:solidFill>
                <a:latin typeface="Arial" panose="020B0604020202020204" pitchFamily="34" charset="0"/>
                <a:cs typeface="Arial" panose="020B0604020202020204" pitchFamily="34" charset="0"/>
              </a:rPr>
              <a:t>Orange Blossom, scent of the land of Campania</a:t>
            </a:r>
          </a:p>
          <a:p>
            <a:pPr>
              <a:buFont typeface="Arial" panose="020B0604020202020204" pitchFamily="34" charset="0"/>
              <a:buChar char="•"/>
            </a:pPr>
            <a:endParaRPr lang="it-IT" sz="36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it-IT" sz="36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it-IT" sz="3600" dirty="0" smtClean="0">
                <a:solidFill>
                  <a:schemeClr val="accent6"/>
                </a:solidFill>
                <a:latin typeface="Arial" panose="020B0604020202020204" pitchFamily="34" charset="0"/>
                <a:cs typeface="Arial" panose="020B0604020202020204" pitchFamily="34" charset="0"/>
              </a:rPr>
              <a:t>Spices, gift of all the people</a:t>
            </a:r>
          </a:p>
          <a:p>
            <a:pPr>
              <a:buFont typeface="Arial" panose="020B0604020202020204" pitchFamily="34" charset="0"/>
              <a:buChar char="•"/>
            </a:pPr>
            <a:endParaRPr lang="it-IT" sz="3600" dirty="0" smtClean="0">
              <a:latin typeface="Arial" panose="020B0604020202020204" pitchFamily="34" charset="0"/>
              <a:cs typeface="Arial" panose="020B0604020202020204" pitchFamily="34" charset="0"/>
            </a:endParaRPr>
          </a:p>
          <a:p>
            <a:pPr marL="0" indent="0">
              <a:buNone/>
            </a:pPr>
            <a:endParaRPr lang="it-IT" sz="3600" dirty="0">
              <a:latin typeface="Arial" panose="020B0604020202020204" pitchFamily="34" charset="0"/>
              <a:cs typeface="Arial" panose="020B0604020202020204" pitchFamily="34" charset="0"/>
            </a:endParaRPr>
          </a:p>
          <a:p>
            <a:pPr>
              <a:buFont typeface="Arial" panose="020B0604020202020204" pitchFamily="34" charset="0"/>
              <a:buChar char="•"/>
            </a:pPr>
            <a:endParaRPr lang="it-IT" sz="3600" dirty="0" smtClean="0">
              <a:latin typeface="Arial" panose="020B0604020202020204" pitchFamily="34" charset="0"/>
              <a:cs typeface="Arial" panose="020B0604020202020204" pitchFamily="34" charset="0"/>
            </a:endParaRPr>
          </a:p>
          <a:p>
            <a:pPr>
              <a:buFont typeface="Arial" panose="020B0604020202020204" pitchFamily="34" charset="0"/>
              <a:buChar char="•"/>
            </a:pPr>
            <a:r>
              <a:rPr lang="it-IT" sz="3600" dirty="0" smtClean="0">
                <a:latin typeface="Arial" panose="020B0604020202020204" pitchFamily="34" charset="0"/>
                <a:cs typeface="Arial" panose="020B0604020202020204" pitchFamily="34" charset="0"/>
              </a:rPr>
              <a:t>Sugar, to praise the sweetness of her singing</a:t>
            </a:r>
            <a:r>
              <a:rPr lang="it-IT" sz="3600" dirty="0" smtClean="0"/>
              <a:t> </a:t>
            </a:r>
            <a:endParaRPr lang="it-IT" sz="3600" dirty="0"/>
          </a:p>
        </p:txBody>
      </p:sp>
      <p:pic>
        <p:nvPicPr>
          <p:cNvPr id="5" name="Immagine 4"/>
          <p:cNvPicPr>
            <a:picLocks noChangeAspect="1"/>
          </p:cNvPicPr>
          <p:nvPr/>
        </p:nvPicPr>
        <p:blipFill>
          <a:blip r:embed="rId2"/>
          <a:stretch>
            <a:fillRect/>
          </a:stretch>
        </p:blipFill>
        <p:spPr>
          <a:xfrm>
            <a:off x="9856461" y="127435"/>
            <a:ext cx="1921531" cy="1921531"/>
          </a:xfrm>
          <a:prstGeom prst="rect">
            <a:avLst/>
          </a:prstGeom>
        </p:spPr>
      </p:pic>
      <p:pic>
        <p:nvPicPr>
          <p:cNvPr id="6" name="Immagine 5"/>
          <p:cNvPicPr>
            <a:picLocks noChangeAspect="1"/>
          </p:cNvPicPr>
          <p:nvPr/>
        </p:nvPicPr>
        <p:blipFill>
          <a:blip r:embed="rId3"/>
          <a:stretch>
            <a:fillRect/>
          </a:stretch>
        </p:blipFill>
        <p:spPr>
          <a:xfrm>
            <a:off x="9062996" y="1366980"/>
            <a:ext cx="1586930" cy="1363972"/>
          </a:xfrm>
          <a:prstGeom prst="rect">
            <a:avLst/>
          </a:prstGeom>
        </p:spPr>
      </p:pic>
      <p:pic>
        <p:nvPicPr>
          <p:cNvPr id="7" name="Immagine 6"/>
          <p:cNvPicPr>
            <a:picLocks noChangeAspect="1"/>
          </p:cNvPicPr>
          <p:nvPr/>
        </p:nvPicPr>
        <p:blipFill>
          <a:blip r:embed="rId4"/>
          <a:stretch>
            <a:fillRect/>
          </a:stretch>
        </p:blipFill>
        <p:spPr>
          <a:xfrm>
            <a:off x="5944736" y="2365828"/>
            <a:ext cx="2641601" cy="1320801"/>
          </a:xfrm>
          <a:prstGeom prst="rect">
            <a:avLst/>
          </a:prstGeom>
        </p:spPr>
      </p:pic>
      <p:pic>
        <p:nvPicPr>
          <p:cNvPr id="8" name="Immagine 7"/>
          <p:cNvPicPr>
            <a:picLocks noChangeAspect="1"/>
          </p:cNvPicPr>
          <p:nvPr/>
        </p:nvPicPr>
        <p:blipFill>
          <a:blip r:embed="rId5"/>
          <a:stretch>
            <a:fillRect/>
          </a:stretch>
        </p:blipFill>
        <p:spPr>
          <a:xfrm>
            <a:off x="7747059" y="3271608"/>
            <a:ext cx="1817855" cy="1368655"/>
          </a:xfrm>
          <a:prstGeom prst="rect">
            <a:avLst/>
          </a:prstGeom>
        </p:spPr>
      </p:pic>
      <p:pic>
        <p:nvPicPr>
          <p:cNvPr id="9" name="Immagine 8"/>
          <p:cNvPicPr>
            <a:picLocks noChangeAspect="1"/>
          </p:cNvPicPr>
          <p:nvPr/>
        </p:nvPicPr>
        <p:blipFill>
          <a:blip r:embed="rId6"/>
          <a:stretch>
            <a:fillRect/>
          </a:stretch>
        </p:blipFill>
        <p:spPr>
          <a:xfrm>
            <a:off x="9452576" y="4868950"/>
            <a:ext cx="2394699" cy="1593563"/>
          </a:xfrm>
          <a:prstGeom prst="rect">
            <a:avLst/>
          </a:prstGeom>
        </p:spPr>
      </p:pic>
    </p:spTree>
    <p:extLst>
      <p:ext uri="{BB962C8B-B14F-4D97-AF65-F5344CB8AC3E}">
        <p14:creationId xmlns:p14="http://schemas.microsoft.com/office/powerpoint/2010/main" val="20805536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TM03457452[[fn=Celestiale]]</Template>
  <TotalTime>87</TotalTime>
  <Words>303</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Calibri Light</vt:lpstr>
      <vt:lpstr>Lucida Calligraphy</vt:lpstr>
      <vt:lpstr>Celestiale</vt:lpstr>
      <vt:lpstr>The legend of partenope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legend of partenope</dc:title>
  <dc:creator>ilylu</dc:creator>
  <cp:lastModifiedBy>ilylu</cp:lastModifiedBy>
  <cp:revision>10</cp:revision>
  <dcterms:created xsi:type="dcterms:W3CDTF">2019-10-18T18:15:24Z</dcterms:created>
  <dcterms:modified xsi:type="dcterms:W3CDTF">2019-10-18T19:42:57Z</dcterms:modified>
</cp:coreProperties>
</file>