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9pPr>
          </a:lstStyle>
          <a:p>
            <a:endParaRPr>
              <a:uFillTx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38" name="Google Shape;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44" name="Google Shape;1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50" name="Google Shape;1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56" name="Google Shape;1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62" name="Google Shape;1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69" name="Google Shape;1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76" name="Google Shape;1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83" name="Google Shape;1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90" name="Google Shape;19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97" name="Google Shape;19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04" name="Google Shape;2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11" name="Google Shape;2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18" name="Google Shape;2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25" name="Google Shape;2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32" name="Google Shape;23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39" name="Google Shape;23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46" name="Google Shape;2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53" name="Google Shape;25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60" name="Google Shape;2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67" name="Google Shape;2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74" name="Google Shape;27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81" name="Google Shape;28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88" name="Google Shape;28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95" name="Google Shape;29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02" name="Google Shape;30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09" name="Google Shape;30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15" name="Google Shape;31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22" name="Google Shape;32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29" name="Google Shape;32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36" name="Google Shape;33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43" name="Google Shape;34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50" name="Google Shape;35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>
            <a:spLocks/>
          </p:cNvSpPr>
          <p:nvPr/>
        </p:nvSpPr>
        <p:spPr>
          <a:xfrm>
            <a:off x="3665400" y="998400"/>
            <a:ext cx="4861200" cy="486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1" name="Google Shape;11;p2"/>
          <p:cNvSpPr>
            <a:spLocks/>
          </p:cNvSpPr>
          <p:nvPr/>
        </p:nvSpPr>
        <p:spPr>
          <a:xfrm>
            <a:off x="3990600" y="1323600"/>
            <a:ext cx="4210800" cy="4210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28333" y="2169600"/>
            <a:ext cx="3935100" cy="211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28483" y="4355907"/>
            <a:ext cx="3935100" cy="935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b="1">
                <a:solidFill>
                  <a:schemeClr val="lt1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>
            <a:spLocks/>
          </p:cNvSpPr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44133"/>
            <a:ext cx="11360700" cy="214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uFillTx/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uFillTx/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uFillTx/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uFillTx/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uFillTx/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uFillTx/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uFillTx/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uFillTx/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uFillTx/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>
                <a:uFillTx/>
              </a:rP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415600" y="38926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uFillTx/>
              </a:defRPr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>
                <a:uFillTx/>
              </a:defRPr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>
                <a:uFillTx/>
              </a:defRPr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>
                <a:uFillTx/>
              </a:defRPr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>
                <a:uFillTx/>
              </a:defRPr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>
                <a:uFillTx/>
              </a:defRPr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>
                <a:uFillTx/>
              </a:defRPr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>
                <a:uFillTx/>
              </a:defRPr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●"/>
              <a:defRPr>
                <a:uFillTx/>
              </a:defRPr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○"/>
              <a:defRPr>
                <a:uFillTx/>
              </a:defRPr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■"/>
              <a:defRPr>
                <a:uFillTx/>
              </a:defRPr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●"/>
              <a:defRPr>
                <a:uFillTx/>
              </a:defRPr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○"/>
              <a:defRPr>
                <a:uFillTx/>
              </a:defRPr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■"/>
              <a:defRPr>
                <a:uFillTx/>
              </a:defRPr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●"/>
              <a:defRPr>
                <a:uFillTx/>
              </a:defRPr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○"/>
              <a:defRPr>
                <a:uFillTx/>
              </a:defRPr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 rtl="0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 rtl="0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 rtl="0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 rtl="0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 rtl="0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 rtl="0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 rtl="0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 rt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79400" y="1898500"/>
            <a:ext cx="10833300" cy="239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uFillTx/>
              </a:defRPr>
            </a:lvl1pPr>
            <a:lvl2pPr lvl="1">
              <a:buNone/>
              <a:defRPr>
                <a:solidFill>
                  <a:schemeClr val="lt1"/>
                </a:solidFill>
                <a:uFillTx/>
              </a:defRPr>
            </a:lvl2pPr>
            <a:lvl3pPr lvl="2">
              <a:buNone/>
              <a:defRPr>
                <a:solidFill>
                  <a:schemeClr val="lt1"/>
                </a:solidFill>
                <a:uFillTx/>
              </a:defRPr>
            </a:lvl3pPr>
            <a:lvl4pPr lvl="3">
              <a:buNone/>
              <a:defRPr>
                <a:solidFill>
                  <a:schemeClr val="lt1"/>
                </a:solidFill>
                <a:uFillTx/>
              </a:defRPr>
            </a:lvl4pPr>
            <a:lvl5pPr lvl="4">
              <a:buNone/>
              <a:defRPr>
                <a:solidFill>
                  <a:schemeClr val="lt1"/>
                </a:solidFill>
                <a:uFillTx/>
              </a:defRPr>
            </a:lvl5pPr>
            <a:lvl6pPr lvl="5">
              <a:buNone/>
              <a:defRPr>
                <a:solidFill>
                  <a:schemeClr val="lt1"/>
                </a:solidFill>
                <a:uFillTx/>
              </a:defRPr>
            </a:lvl6pPr>
            <a:lvl7pPr lvl="6">
              <a:buNone/>
              <a:defRPr>
                <a:solidFill>
                  <a:schemeClr val="lt1"/>
                </a:solidFill>
                <a:uFillTx/>
              </a:defRPr>
            </a:lvl7pPr>
            <a:lvl8pPr lvl="7">
              <a:buNone/>
              <a:defRPr>
                <a:solidFill>
                  <a:schemeClr val="lt1"/>
                </a:solidFill>
                <a:uFillTx/>
              </a:defRPr>
            </a:lvl8pPr>
            <a:lvl9pPr lvl="8">
              <a:buNone/>
              <a:defRPr>
                <a:solidFill>
                  <a:schemeClr val="lt1"/>
                </a:solidFill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/>
          </p:cNvSpPr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uFillTx/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>
                <a:uFillTx/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>
                <a:uFillTx/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>
                <a:uFillTx/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>
                <a:uFillTx/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>
                <a:uFillTx/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>
                <a:uFillTx/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>
                <a:uFillTx/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>
                <a:uFillTx/>
              </a:defRPr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>
                <a:uFillTx/>
              </a:defRPr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>
                <a:uFillTx/>
              </a:defRPr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>
                <a:uFillTx/>
              </a:defRPr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>
                <a:uFillTx/>
              </a:defRPr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>
                <a:uFillTx/>
              </a:defRPr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>
                <a:uFillTx/>
              </a:defRPr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>
                <a:uFillTx/>
              </a:defRPr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>
                <a:uFillTx/>
              </a:defRPr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>
                <a:uFillTx/>
              </a:defRPr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>
                <a:uFillTx/>
              </a:defRPr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>
                <a:uFillTx/>
              </a:defRPr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>
                <a:uFillTx/>
              </a:defRPr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>
                <a:uFillTx/>
              </a:defRPr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>
                <a:uFillTx/>
              </a:defRPr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>
                <a:uFillTx/>
              </a:defRPr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415600" y="185517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uFillTx/>
              </a:defRPr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>
                <a:uFillTx/>
              </a:defRPr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>
                <a:uFillTx/>
              </a:defRPr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>
                <a:uFillTx/>
              </a:defRPr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>
                <a:uFillTx/>
              </a:defRPr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>
                <a:uFillTx/>
              </a:defRPr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>
                <a:uFillTx/>
              </a:defRPr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>
                <a:uFillTx/>
              </a:defRPr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uFillTx/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uFillTx/>
              </a:defRPr>
            </a:lvl1pPr>
            <a:lvl2pPr lvl="1">
              <a:buNone/>
              <a:defRPr>
                <a:solidFill>
                  <a:schemeClr val="lt1"/>
                </a:solidFill>
                <a:uFillTx/>
              </a:defRPr>
            </a:lvl2pPr>
            <a:lvl3pPr lvl="2">
              <a:buNone/>
              <a:defRPr>
                <a:solidFill>
                  <a:schemeClr val="lt1"/>
                </a:solidFill>
                <a:uFillTx/>
              </a:defRPr>
            </a:lvl3pPr>
            <a:lvl4pPr lvl="3">
              <a:buNone/>
              <a:defRPr>
                <a:solidFill>
                  <a:schemeClr val="lt1"/>
                </a:solidFill>
                <a:uFillTx/>
              </a:defRPr>
            </a:lvl4pPr>
            <a:lvl5pPr lvl="4">
              <a:buNone/>
              <a:defRPr>
                <a:solidFill>
                  <a:schemeClr val="lt1"/>
                </a:solidFill>
                <a:uFillTx/>
              </a:defRPr>
            </a:lvl5pPr>
            <a:lvl6pPr lvl="5">
              <a:buNone/>
              <a:defRPr>
                <a:solidFill>
                  <a:schemeClr val="lt1"/>
                </a:solidFill>
                <a:uFillTx/>
              </a:defRPr>
            </a:lvl6pPr>
            <a:lvl7pPr lvl="6">
              <a:buNone/>
              <a:defRPr>
                <a:solidFill>
                  <a:schemeClr val="lt1"/>
                </a:solidFill>
                <a:uFillTx/>
              </a:defRPr>
            </a:lvl7pPr>
            <a:lvl8pPr lvl="7">
              <a:buNone/>
              <a:defRPr>
                <a:solidFill>
                  <a:schemeClr val="lt1"/>
                </a:solidFill>
                <a:uFillTx/>
              </a:defRPr>
            </a:lvl8pPr>
            <a:lvl9pPr lvl="8">
              <a:buNone/>
              <a:defRPr>
                <a:solidFill>
                  <a:schemeClr val="lt1"/>
                </a:solidFill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>
            <a:spLocks/>
          </p:cNvSpPr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cxnSp>
        <p:nvCxnSpPr>
          <p:cNvPr id="40" name="Google Shape;40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477267"/>
            <a:ext cx="5393700" cy="2244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>
                <a:uFillTx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>
                <a:uFillTx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>
                <a:uFillTx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>
                <a:uFillTx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>
                <a:uFillTx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>
                <a:uFillTx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>
                <a:uFillTx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>
                <a:uFillTx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  <a:uFillTx/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  <a:uFillTx/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  <a:uFillTx/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  <a:uFillTx/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  <a:uFillTx/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  <a:uFillTx/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  <a:uFillTx/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  <a:uFillTx/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uFillTx/>
              </a:defRPr>
            </a:lvl1pPr>
            <a:lvl2pPr lvl="1">
              <a:buNone/>
              <a:defRPr>
                <a:solidFill>
                  <a:schemeClr val="lt1"/>
                </a:solidFill>
                <a:uFillTx/>
              </a:defRPr>
            </a:lvl2pPr>
            <a:lvl3pPr lvl="2">
              <a:buNone/>
              <a:defRPr>
                <a:solidFill>
                  <a:schemeClr val="lt1"/>
                </a:solidFill>
                <a:uFillTx/>
              </a:defRPr>
            </a:lvl3pPr>
            <a:lvl4pPr lvl="3">
              <a:buNone/>
              <a:defRPr>
                <a:solidFill>
                  <a:schemeClr val="lt1"/>
                </a:solidFill>
                <a:uFillTx/>
              </a:defRPr>
            </a:lvl4pPr>
            <a:lvl5pPr lvl="4">
              <a:buNone/>
              <a:defRPr>
                <a:solidFill>
                  <a:schemeClr val="lt1"/>
                </a:solidFill>
                <a:uFillTx/>
              </a:defRPr>
            </a:lvl5pPr>
            <a:lvl6pPr lvl="5">
              <a:buNone/>
              <a:defRPr>
                <a:solidFill>
                  <a:schemeClr val="lt1"/>
                </a:solidFill>
                <a:uFillTx/>
              </a:defRPr>
            </a:lvl6pPr>
            <a:lvl7pPr lvl="6">
              <a:buNone/>
              <a:defRPr>
                <a:solidFill>
                  <a:schemeClr val="lt1"/>
                </a:solidFill>
                <a:uFillTx/>
              </a:defRPr>
            </a:lvl7pPr>
            <a:lvl8pPr lvl="7">
              <a:buNone/>
              <a:defRPr>
                <a:solidFill>
                  <a:schemeClr val="lt1"/>
                </a:solidFill>
                <a:uFillTx/>
              </a:defRPr>
            </a:lvl8pPr>
            <a:lvl9pPr lvl="8">
              <a:buNone/>
              <a:defRPr>
                <a:solidFill>
                  <a:schemeClr val="lt1"/>
                </a:solidFill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uFillTx/>
              </a:defRPr>
            </a:lvl1pPr>
          </a:lstStyle>
          <a:p>
            <a:endParaRPr>
              <a:uFillTx/>
            </a:endParaRPr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>
                <a:solidFill>
                  <a:schemeClr val="dk1"/>
                </a:solidFill>
                <a:uFillTx/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  <a:defRPr sz="2400">
                <a:solidFill>
                  <a:schemeClr val="dk2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>
                <a:solidFill>
                  <a:schemeClr val="dk2"/>
                </a:solidFill>
                <a:uFillTx/>
                <a:latin typeface="Lato"/>
                <a:ea typeface="Lato"/>
                <a:cs typeface="Lato"/>
                <a:sym typeface="Lat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■"/>
              <a:defRPr sz="1900">
                <a:solidFill>
                  <a:schemeClr val="dk2"/>
                </a:solidFill>
                <a:uFillTx/>
                <a:latin typeface="Lato"/>
                <a:ea typeface="Lato"/>
                <a:cs typeface="Lato"/>
                <a:sym typeface="Lat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●"/>
              <a:defRPr sz="1900">
                <a:solidFill>
                  <a:schemeClr val="dk2"/>
                </a:solidFill>
                <a:uFillTx/>
                <a:latin typeface="Lato"/>
                <a:ea typeface="Lato"/>
                <a:cs typeface="Lato"/>
                <a:sym typeface="Lat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>
                <a:solidFill>
                  <a:schemeClr val="dk2"/>
                </a:solidFill>
                <a:uFillTx/>
                <a:latin typeface="Lato"/>
                <a:ea typeface="Lato"/>
                <a:cs typeface="Lato"/>
                <a:sym typeface="Lat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■"/>
              <a:defRPr sz="1900">
                <a:solidFill>
                  <a:schemeClr val="dk2"/>
                </a:solidFill>
                <a:uFillTx/>
                <a:latin typeface="Lato"/>
                <a:ea typeface="Lato"/>
                <a:cs typeface="Lato"/>
                <a:sym typeface="Lat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●"/>
              <a:defRPr sz="1900">
                <a:solidFill>
                  <a:schemeClr val="dk2"/>
                </a:solidFill>
                <a:uFillTx/>
                <a:latin typeface="Lato"/>
                <a:ea typeface="Lato"/>
                <a:cs typeface="Lato"/>
                <a:sym typeface="Lat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>
                <a:solidFill>
                  <a:schemeClr val="dk2"/>
                </a:solidFill>
                <a:uFillTx/>
                <a:latin typeface="Lato"/>
                <a:ea typeface="Lato"/>
                <a:cs typeface="Lato"/>
                <a:sym typeface="Lat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Lato"/>
              <a:buChar char="■"/>
              <a:defRPr sz="1900">
                <a:solidFill>
                  <a:schemeClr val="dk2"/>
                </a:solidFill>
                <a:uFillTx/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uFillTx/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uFillTx/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uFillTx/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uFillTx/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uFillTx/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uFillTx/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uFillTx/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uFillTx/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3624300" y="1617450"/>
            <a:ext cx="4943400" cy="3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hr-HR" sz="4800">
                <a:uFillTx/>
                <a:latin typeface="Merriweather"/>
                <a:ea typeface="Merriweather"/>
                <a:cs typeface="Merriweather"/>
                <a:sym typeface="Merriweather"/>
              </a:rPr>
              <a:t>CROATIAN </a:t>
            </a:r>
            <a:endParaRPr sz="4800">
              <a:uFillTx/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hr-HR" sz="4800">
                <a:uFillTx/>
                <a:latin typeface="Merriweather"/>
                <a:ea typeface="Merriweather"/>
                <a:cs typeface="Merriweather"/>
                <a:sym typeface="Merriweather"/>
              </a:rPr>
              <a:t>LANGUAGE </a:t>
            </a:r>
            <a:endParaRPr sz="4800">
              <a:uFillTx/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hr-HR" sz="4800">
                <a:uFillTx/>
                <a:latin typeface="Merriweather"/>
                <a:ea typeface="Merriweather"/>
                <a:cs typeface="Merriweather"/>
                <a:sym typeface="Merriweather"/>
              </a:rPr>
              <a:t>WORKSHOP</a:t>
            </a:r>
            <a:endParaRPr sz="4800"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/>
          <a:srcRect l="3373" t="6728" r="5543" b="7772"/>
          <a:stretch/>
        </p:blipFill>
        <p:spPr>
          <a:xfrm>
            <a:off x="310141" y="453546"/>
            <a:ext cx="2857225" cy="1163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 descr="ekonomskaskolapozega"/>
          <p:cNvPicPr preferRelativeResize="0"/>
          <p:nvPr/>
        </p:nvPicPr>
        <p:blipFill rotWithShape="1">
          <a:blip r:embed="rId4"/>
          <a:srcRect t="19642" b="19048"/>
          <a:stretch/>
        </p:blipFill>
        <p:spPr>
          <a:xfrm>
            <a:off x="349622" y="1617450"/>
            <a:ext cx="2932951" cy="1442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298072E-A69A-4D5F-BAB5-443460399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9427" y="3163770"/>
            <a:ext cx="3048157" cy="3308520"/>
          </a:xfrm>
          <a:prstGeom prst="rect">
            <a:avLst/>
          </a:prstGeom>
        </p:spPr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id="{BB61F90C-2130-4874-97EE-7A6CDAEFC1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MAJKA (MAMA)</a:t>
            </a:r>
            <a:endParaRPr sz="5600" b="1">
              <a:uFillTx/>
            </a:endParaRPr>
          </a:p>
        </p:txBody>
      </p:sp>
      <p:pic>
        <p:nvPicPr>
          <p:cNvPr id="129" name="Google Shape;129;p23" descr="f7d2a1af0e4ec7a62a179cbb5bc79187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6084603" y="804041"/>
            <a:ext cx="6107398" cy="6053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OTAC (TATA)</a:t>
            </a:r>
            <a:endParaRPr sz="5600" b="1">
              <a:uFillTx/>
            </a:endParaRPr>
          </a:p>
        </p:txBody>
      </p:sp>
      <p:pic>
        <p:nvPicPr>
          <p:cNvPr id="135" name="Google Shape;135;p24" descr="preuzmi (1)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3520967" y="1954924"/>
            <a:ext cx="4319752" cy="4319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JEZIK</a:t>
            </a:r>
            <a:endParaRPr sz="5600" b="1">
              <a:uFillTx/>
            </a:endParaRPr>
          </a:p>
        </p:txBody>
      </p:sp>
      <p:pic>
        <p:nvPicPr>
          <p:cNvPr id="141" name="Google Shape;141;p25" descr="Language-DayTranslationsLanguages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1258035" y="1828800"/>
            <a:ext cx="7796628" cy="444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KAVA</a:t>
            </a:r>
            <a:endParaRPr sz="5600" b="1">
              <a:uFillTx/>
            </a:endParaRPr>
          </a:p>
        </p:txBody>
      </p:sp>
      <p:pic>
        <p:nvPicPr>
          <p:cNvPr id="147" name="Google Shape;147;p26" descr="2e9bae5ece1b2d0bb8dddc83c11ace0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4603531" y="18893"/>
            <a:ext cx="7588469" cy="6839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SRETAN ROĐENDAN!</a:t>
            </a:r>
            <a:endParaRPr sz="5600" b="1">
              <a:uFillTx/>
            </a:endParaRPr>
          </a:p>
        </p:txBody>
      </p:sp>
      <p:pic>
        <p:nvPicPr>
          <p:cNvPr id="153" name="Google Shape;153;p27" descr="800px_COLOURBOX1815047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523434" y="1790611"/>
            <a:ext cx="8257959" cy="4830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br>
              <a:rPr lang="hr-HR" sz="6000">
                <a:solidFill>
                  <a:srgbClr val="A64D79"/>
                </a:solidFill>
                <a:uFillTx/>
                <a:latin typeface="Comfortaa"/>
                <a:ea typeface="Comfortaa"/>
                <a:cs typeface="Comfortaa"/>
                <a:sym typeface="Comfortaa"/>
              </a:rPr>
            </a:br>
            <a:r>
              <a:rPr lang="hr-HR" sz="6000">
                <a:solidFill>
                  <a:srgbClr val="A64D79"/>
                </a:solidFill>
                <a:uFillTx/>
                <a:latin typeface="Comfortaa"/>
                <a:ea typeface="Comfortaa"/>
                <a:cs typeface="Comfortaa"/>
                <a:sym typeface="Comfortaa"/>
              </a:rPr>
              <a:t>YOU ALREADY MAY KNOW SOME CROATIAN WORDS…</a:t>
            </a:r>
            <a:br>
              <a:rPr lang="hr-HR" sz="6000">
                <a:solidFill>
                  <a:srgbClr val="A64D79"/>
                </a:solidFill>
                <a:uFillTx/>
                <a:latin typeface="Comfortaa"/>
                <a:ea typeface="Comfortaa"/>
                <a:cs typeface="Comfortaa"/>
                <a:sym typeface="Comfortaa"/>
              </a:rPr>
            </a:br>
            <a:br>
              <a:rPr lang="hr-HR" sz="6000">
                <a:solidFill>
                  <a:srgbClr val="A64D79"/>
                </a:solidFill>
                <a:uFillTx/>
                <a:latin typeface="Comfortaa"/>
                <a:ea typeface="Comfortaa"/>
                <a:cs typeface="Comfortaa"/>
                <a:sym typeface="Comfortaa"/>
              </a:rPr>
            </a:br>
            <a:r>
              <a:rPr lang="hr-HR" sz="6000">
                <a:solidFill>
                  <a:srgbClr val="A64D79"/>
                </a:solidFill>
                <a:uFillTx/>
                <a:latin typeface="Comfortaa"/>
                <a:ea typeface="Comfortaa"/>
                <a:cs typeface="Comfortaa"/>
                <a:sym typeface="Comfortaa"/>
              </a:rPr>
              <a:t>LET’S SEE…</a:t>
            </a:r>
            <a:endParaRPr sz="6000">
              <a:solidFill>
                <a:srgbClr val="A64D79"/>
              </a:solidFill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9" name="Google Shape;159;p28" descr="a3f720fdffcc1be15067f855fc614df0--feeling-down-smiley-faces.jpg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671034" y="3337034"/>
            <a:ext cx="3520965" cy="3520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3595332" y="103526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hr-HR" sz="5400" b="1">
                <a:uFillTx/>
              </a:rPr>
              <a:t>AUTOBUS</a:t>
            </a:r>
            <a:br>
              <a:rPr lang="hr-HR" sz="5400" b="1">
                <a:uFillTx/>
              </a:rPr>
            </a:br>
            <a:r>
              <a:rPr lang="hr-HR" sz="5400" b="1">
                <a:uFillTx/>
              </a:rPr>
              <a:t>(BUS)</a:t>
            </a:r>
            <a:endParaRPr sz="5400" b="1">
              <a:uFillTx/>
            </a:endParaRPr>
          </a:p>
        </p:txBody>
      </p:sp>
      <p:pic>
        <p:nvPicPr>
          <p:cNvPr id="165" name="Google Shape;165;p29" descr="a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6180083" y="2892711"/>
            <a:ext cx="3296334" cy="299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 descr="cutcaster-vector-801177309-School-bus-with-happy-children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19647" y="504496"/>
            <a:ext cx="4446492" cy="4516753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7047186" y="1539765"/>
            <a:ext cx="6798816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hr-HR" sz="5400" b="1">
                <a:uFillTx/>
              </a:rPr>
              <a:t>BICIKL</a:t>
            </a:r>
            <a:br>
              <a:rPr lang="hr-HR" sz="5400" b="1">
                <a:uFillTx/>
              </a:rPr>
            </a:br>
            <a:r>
              <a:rPr lang="hr-HR" sz="5400" b="1">
                <a:uFillTx/>
              </a:rPr>
              <a:t>(BICYCLE)</a:t>
            </a:r>
            <a:endParaRPr sz="5400" b="1">
              <a:uFillTx/>
            </a:endParaRPr>
          </a:p>
        </p:txBody>
      </p:sp>
      <p:pic>
        <p:nvPicPr>
          <p:cNvPr id="172" name="Google Shape;172;p30" descr="b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6655702" y="3342289"/>
            <a:ext cx="2836482" cy="257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0" descr="cartoon-bicycle-7.gif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64931" y="546538"/>
            <a:ext cx="5583621" cy="3489763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5280864" y="1003738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CVRČAK</a:t>
            </a:r>
            <a:br>
              <a:rPr lang="hr-HR" sz="5600" b="1">
                <a:uFillTx/>
              </a:rPr>
            </a:br>
            <a:r>
              <a:rPr lang="hr-HR" sz="5600" b="1">
                <a:uFillTx/>
              </a:rPr>
              <a:t>(CRICKET)</a:t>
            </a:r>
            <a:endParaRPr sz="5600" b="1">
              <a:uFillTx/>
            </a:endParaRPr>
          </a:p>
        </p:txBody>
      </p:sp>
      <p:pic>
        <p:nvPicPr>
          <p:cNvPr id="179" name="Google Shape;179;p31" descr="sanjati-na-slovo-c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5703381" y="3626069"/>
            <a:ext cx="2571243" cy="290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1" descr="images.pn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432887" y="394138"/>
            <a:ext cx="3713609" cy="4132044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6542690" y="1445172"/>
            <a:ext cx="750826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DIPLOMA</a:t>
            </a:r>
            <a:br>
              <a:rPr lang="hr-HR" sz="5600" b="1">
                <a:uFillTx/>
              </a:rPr>
            </a:br>
            <a:r>
              <a:rPr lang="hr-HR" sz="5600" b="1">
                <a:uFillTx/>
              </a:rPr>
              <a:t>(DIPLOMA)</a:t>
            </a:r>
            <a:endParaRPr sz="5600" b="1">
              <a:uFillTx/>
            </a:endParaRPr>
          </a:p>
        </p:txBody>
      </p:sp>
      <p:pic>
        <p:nvPicPr>
          <p:cNvPr id="186" name="Google Shape;186;p32" descr="d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6687234" y="3501167"/>
            <a:ext cx="3181979" cy="289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2" descr="icono_de_birrete_y_diploma_psd_by_gianferdinand-d9r85zx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44568" y="536025"/>
            <a:ext cx="4946434" cy="3957147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718159" y="5960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hr-HR" sz="4400" b="1">
                <a:uFillTx/>
              </a:rPr>
              <a:t>CROATIAN LANGUAGE</a:t>
            </a:r>
            <a:br>
              <a:rPr lang="hr-HR" sz="4400" b="1">
                <a:uFillTx/>
              </a:rPr>
            </a:br>
            <a:r>
              <a:rPr lang="hr-HR" sz="4400" b="1">
                <a:uFillTx/>
              </a:rPr>
              <a:t>HRVATSKI JEZIK</a:t>
            </a:r>
            <a:br>
              <a:rPr lang="hr-HR" sz="4400" b="1">
                <a:uFillTx/>
              </a:rPr>
            </a:br>
            <a:br>
              <a:rPr lang="hr-HR" sz="4400" b="1">
                <a:uFillTx/>
              </a:rPr>
            </a:br>
            <a:r>
              <a:rPr lang="hr-HR" sz="4400" b="1">
                <a:uFillTx/>
              </a:rPr>
              <a:t>CROATIA </a:t>
            </a:r>
            <a:br>
              <a:rPr lang="hr-HR" sz="4400" b="1">
                <a:uFillTx/>
              </a:rPr>
            </a:br>
            <a:r>
              <a:rPr lang="hr-HR" sz="4400" b="1">
                <a:uFillTx/>
              </a:rPr>
              <a:t>HRVATSKA</a:t>
            </a:r>
            <a:endParaRPr sz="4400" b="1">
              <a:uFillTx/>
            </a:endParaRPr>
          </a:p>
        </p:txBody>
      </p:sp>
      <p:pic>
        <p:nvPicPr>
          <p:cNvPr id="74" name="Google Shape;74;p15" descr="hrvatska-karta-zastava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6028149" y="1668801"/>
            <a:ext cx="4938000" cy="42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5422755" y="136634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EKONOMIJA</a:t>
            </a:r>
            <a:br>
              <a:rPr lang="hr-HR" sz="5600" b="1">
                <a:uFillTx/>
              </a:rPr>
            </a:br>
            <a:r>
              <a:rPr lang="hr-HR" sz="5600" b="1">
                <a:uFillTx/>
              </a:rPr>
              <a:t>(ECONOMICS)</a:t>
            </a:r>
            <a:endParaRPr sz="5600" b="1">
              <a:uFillTx/>
            </a:endParaRPr>
          </a:p>
        </p:txBody>
      </p:sp>
      <p:pic>
        <p:nvPicPr>
          <p:cNvPr id="193" name="Google Shape;193;p33" descr="Texas Letter-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5975131" y="3511345"/>
            <a:ext cx="3441582" cy="27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3" descr="economics_emblem_money_429px.pn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07645" y="491357"/>
            <a:ext cx="4300837" cy="4300837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title"/>
          </p:nvPr>
        </p:nvSpPr>
        <p:spPr>
          <a:xfrm>
            <a:off x="6132203" y="1555531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FAKULTET</a:t>
            </a:r>
            <a:br>
              <a:rPr lang="hr-HR" sz="5600" b="1">
                <a:uFillTx/>
              </a:rPr>
            </a:br>
            <a:r>
              <a:rPr lang="hr-HR" sz="5600" b="1">
                <a:uFillTx/>
              </a:rPr>
              <a:t>(FACULTY)</a:t>
            </a:r>
            <a:endParaRPr sz="5600" b="1">
              <a:uFillTx/>
            </a:endParaRPr>
          </a:p>
        </p:txBody>
      </p:sp>
      <p:pic>
        <p:nvPicPr>
          <p:cNvPr id="200" name="Google Shape;200;p34" descr="Texas Letter-F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6274675" y="3882149"/>
            <a:ext cx="3310759" cy="2601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4" descr="fakultet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20262" y="602750"/>
            <a:ext cx="5092262" cy="3297449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>
            <a:spLocks noGrp="1"/>
          </p:cNvSpPr>
          <p:nvPr>
            <p:ph type="title"/>
          </p:nvPr>
        </p:nvSpPr>
        <p:spPr>
          <a:xfrm>
            <a:off x="4350699" y="1886607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GEOGRAFIJA</a:t>
            </a:r>
            <a:br>
              <a:rPr lang="hr-HR" sz="5600" b="1">
                <a:uFillTx/>
              </a:rPr>
            </a:br>
            <a:r>
              <a:rPr lang="hr-HR" sz="5600" b="1">
                <a:uFillTx/>
              </a:rPr>
              <a:t>(GEOGRAPHY)</a:t>
            </a:r>
            <a:endParaRPr sz="5600" b="1">
              <a:uFillTx/>
            </a:endParaRPr>
          </a:p>
        </p:txBody>
      </p:sp>
      <p:pic>
        <p:nvPicPr>
          <p:cNvPr id="207" name="Google Shape;207;p35" descr="002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4729209" y="3831021"/>
            <a:ext cx="3985536" cy="253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5" descr="preuzmi (1)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20262" y="543098"/>
            <a:ext cx="3079695" cy="4730139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>
            <a:spLocks noGrp="1"/>
          </p:cNvSpPr>
          <p:nvPr>
            <p:ph type="title"/>
          </p:nvPr>
        </p:nvSpPr>
        <p:spPr>
          <a:xfrm>
            <a:off x="5627706" y="1650123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HAMBURGER</a:t>
            </a:r>
            <a:br>
              <a:rPr lang="hr-HR" sz="5600" b="1">
                <a:uFillTx/>
              </a:rPr>
            </a:br>
            <a:r>
              <a:rPr lang="hr-HR" sz="5600" b="1">
                <a:uFillTx/>
              </a:rPr>
              <a:t>(HAMBURGER)</a:t>
            </a:r>
            <a:endParaRPr sz="5600" b="1">
              <a:uFillTx/>
            </a:endParaRPr>
          </a:p>
        </p:txBody>
      </p:sp>
      <p:pic>
        <p:nvPicPr>
          <p:cNvPr id="214" name="Google Shape;214;p36" descr="250px-Hoeffler_H.svg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6069724" y="3571163"/>
            <a:ext cx="2729761" cy="272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6" descr="20121008-daily-double-mcdonalds-3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17617" y="535284"/>
            <a:ext cx="4432756" cy="3751457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>
            <a:spLocks noGrp="1"/>
          </p:cNvSpPr>
          <p:nvPr>
            <p:ph type="title"/>
          </p:nvPr>
        </p:nvSpPr>
        <p:spPr>
          <a:xfrm>
            <a:off x="5281447" y="1555530"/>
            <a:ext cx="7919545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INFORMACIJA</a:t>
            </a:r>
            <a:br>
              <a:rPr lang="hr-HR" sz="5600" b="1">
                <a:uFillTx/>
              </a:rPr>
            </a:br>
            <a:r>
              <a:rPr lang="hr-HR" sz="5600" b="1">
                <a:uFillTx/>
              </a:rPr>
              <a:t>(INFORMATION)</a:t>
            </a:r>
            <a:endParaRPr sz="5600" b="1">
              <a:uFillTx/>
            </a:endParaRPr>
          </a:p>
        </p:txBody>
      </p:sp>
      <p:pic>
        <p:nvPicPr>
          <p:cNvPr id="221" name="Google Shape;221;p37" descr="image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5619726" y="3563006"/>
            <a:ext cx="2210181" cy="251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7" descr="unnamed.pn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491358" y="536027"/>
            <a:ext cx="4006412" cy="4006412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>
            <a:spLocks noGrp="1"/>
          </p:cNvSpPr>
          <p:nvPr>
            <p:ph type="title"/>
          </p:nvPr>
        </p:nvSpPr>
        <p:spPr>
          <a:xfrm>
            <a:off x="5817475" y="1981200"/>
            <a:ext cx="7319077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JAKNA</a:t>
            </a:r>
            <a:br>
              <a:rPr lang="hr-HR" sz="5600" b="1">
                <a:uFillTx/>
              </a:rPr>
            </a:br>
            <a:r>
              <a:rPr lang="hr-HR" sz="5600" b="1">
                <a:uFillTx/>
              </a:rPr>
              <a:t>(JACKET)</a:t>
            </a:r>
            <a:endParaRPr sz="5600" b="1">
              <a:uFillTx/>
            </a:endParaRPr>
          </a:p>
        </p:txBody>
      </p:sp>
      <p:pic>
        <p:nvPicPr>
          <p:cNvPr id="228" name="Google Shape;228;p38" descr="j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4808483" y="4171274"/>
            <a:ext cx="3223212" cy="2170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8" descr="winter-coat-clipart-9cpXdLocE.pn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36027" y="620097"/>
            <a:ext cx="4114800" cy="3824020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4981319" y="1650124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KRUNA</a:t>
            </a:r>
            <a:br>
              <a:rPr lang="hr-HR" sz="5600" b="1">
                <a:uFillTx/>
              </a:rPr>
            </a:br>
            <a:r>
              <a:rPr lang="hr-HR" sz="5600" b="1">
                <a:uFillTx/>
              </a:rPr>
              <a:t>(CROWN)</a:t>
            </a:r>
            <a:endParaRPr sz="5600" b="1">
              <a:uFillTx/>
            </a:endParaRPr>
          </a:p>
        </p:txBody>
      </p:sp>
      <p:pic>
        <p:nvPicPr>
          <p:cNvPr id="235" name="Google Shape;235;p39" descr="slova jpg_Page.B.Kn_0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6251212" y="3499945"/>
            <a:ext cx="2241975" cy="316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9" descr="220px-Crown_of_George_XII_of_Georgia.jpe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83323" y="594314"/>
            <a:ext cx="3357004" cy="3814777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>
            <a:spLocks noGrp="1"/>
          </p:cNvSpPr>
          <p:nvPr>
            <p:ph type="title"/>
          </p:nvPr>
        </p:nvSpPr>
        <p:spPr>
          <a:xfrm>
            <a:off x="5312396" y="1823544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LAMPA</a:t>
            </a:r>
            <a:br>
              <a:rPr lang="hr-HR" sz="5600" b="1">
                <a:uFillTx/>
              </a:rPr>
            </a:br>
            <a:r>
              <a:rPr lang="hr-HR" sz="5600" b="1">
                <a:uFillTx/>
              </a:rPr>
              <a:t>(LAMP)</a:t>
            </a:r>
            <a:endParaRPr sz="5600" b="1">
              <a:uFillTx/>
            </a:endParaRPr>
          </a:p>
        </p:txBody>
      </p:sp>
      <p:pic>
        <p:nvPicPr>
          <p:cNvPr id="242" name="Google Shape;242;p40" descr="slovo-l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5540685" y="3862551"/>
            <a:ext cx="3135049" cy="246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0" descr="preuzmi (4)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51794" y="519743"/>
            <a:ext cx="3210910" cy="4398278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>
            <a:spLocks noGrp="1"/>
          </p:cNvSpPr>
          <p:nvPr>
            <p:ph type="title"/>
          </p:nvPr>
        </p:nvSpPr>
        <p:spPr>
          <a:xfrm>
            <a:off x="4966137" y="1350579"/>
            <a:ext cx="7602857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MITOLOGIJA</a:t>
            </a:r>
            <a:br>
              <a:rPr lang="hr-HR" sz="5600" b="1">
                <a:uFillTx/>
              </a:rPr>
            </a:br>
            <a:r>
              <a:rPr lang="hr-HR" sz="5600" b="1">
                <a:uFillTx/>
              </a:rPr>
              <a:t>(MYTHOLOGY)</a:t>
            </a:r>
            <a:endParaRPr sz="5600" b="1">
              <a:uFillTx/>
            </a:endParaRPr>
          </a:p>
        </p:txBody>
      </p:sp>
      <p:pic>
        <p:nvPicPr>
          <p:cNvPr id="249" name="Google Shape;249;p41" descr="M_slovo_plavo.svg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4737264" y="3436883"/>
            <a:ext cx="2652439" cy="265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1" descr="preuzmi (2)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457200" y="438807"/>
            <a:ext cx="3620321" cy="3620321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>
            <a:spLocks noGrp="1"/>
          </p:cNvSpPr>
          <p:nvPr>
            <p:ph type="title"/>
          </p:nvPr>
        </p:nvSpPr>
        <p:spPr>
          <a:xfrm>
            <a:off x="6432330" y="1366345"/>
            <a:ext cx="7208719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NOS</a:t>
            </a:r>
            <a:br>
              <a:rPr lang="hr-HR" sz="5600" b="1">
                <a:uFillTx/>
              </a:rPr>
            </a:br>
            <a:r>
              <a:rPr lang="hr-HR" sz="5600" b="1">
                <a:uFillTx/>
              </a:rPr>
              <a:t>(NOSE)</a:t>
            </a:r>
            <a:endParaRPr sz="5600" b="1">
              <a:uFillTx/>
            </a:endParaRPr>
          </a:p>
        </p:txBody>
      </p:sp>
      <p:pic>
        <p:nvPicPr>
          <p:cNvPr id="256" name="Google Shape;256;p42" descr="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6085490" y="3401495"/>
            <a:ext cx="4389860" cy="295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2" descr="nose-iStock_000016294918_Large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76168" y="315310"/>
            <a:ext cx="5467426" cy="3785669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73478" y="2108100"/>
            <a:ext cx="54234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hr-HR" b="1">
                <a:uFillTx/>
              </a:rPr>
              <a:t>CROATIAN ALPHABET</a:t>
            </a:r>
            <a:endParaRPr b="1"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hr-HR" b="1">
                <a:uFillTx/>
              </a:rPr>
              <a:t> </a:t>
            </a:r>
            <a:br>
              <a:rPr lang="hr-HR" b="1">
                <a:uFillTx/>
              </a:rPr>
            </a:br>
            <a:r>
              <a:rPr lang="hr-HR" b="1">
                <a:uFillTx/>
              </a:rPr>
              <a:t>HRVATSKA ABECEDA</a:t>
            </a:r>
            <a:endParaRPr b="1">
              <a:uFillTx/>
            </a:endParaRPr>
          </a:p>
        </p:txBody>
      </p:sp>
      <p:pic>
        <p:nvPicPr>
          <p:cNvPr id="80" name="Google Shape;80;p16" descr="abeceda.jpg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076744" y="0"/>
            <a:ext cx="611525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 txBox="1">
            <a:spLocks noGrp="1"/>
          </p:cNvSpPr>
          <p:nvPr>
            <p:ph type="title"/>
          </p:nvPr>
        </p:nvSpPr>
        <p:spPr>
          <a:xfrm>
            <a:off x="6022427" y="1981201"/>
            <a:ext cx="750826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OPERA</a:t>
            </a:r>
            <a:br>
              <a:rPr lang="hr-HR" sz="5600" b="1">
                <a:uFillTx/>
              </a:rPr>
            </a:br>
            <a:r>
              <a:rPr lang="hr-HR" sz="5600" b="1">
                <a:uFillTx/>
              </a:rPr>
              <a:t>(OPERA)</a:t>
            </a:r>
            <a:endParaRPr sz="5600" b="1">
              <a:uFillTx/>
            </a:endParaRPr>
          </a:p>
        </p:txBody>
      </p:sp>
      <p:pic>
        <p:nvPicPr>
          <p:cNvPr id="263" name="Google Shape;263;p43" descr="o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5738018" y="3791250"/>
            <a:ext cx="2759595" cy="275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3" descr="opera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31075" y="368737"/>
            <a:ext cx="5075183" cy="3383455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 txBox="1">
            <a:spLocks noGrp="1"/>
          </p:cNvSpPr>
          <p:nvPr>
            <p:ph type="title"/>
          </p:nvPr>
        </p:nvSpPr>
        <p:spPr>
          <a:xfrm>
            <a:off x="6731875" y="1965425"/>
            <a:ext cx="49569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PROFESOR</a:t>
            </a:r>
            <a:br>
              <a:rPr lang="hr-HR" sz="5600" b="1">
                <a:uFillTx/>
              </a:rPr>
            </a:br>
            <a:r>
              <a:rPr lang="hr-HR" sz="5600" b="1">
                <a:uFillTx/>
              </a:rPr>
              <a:t>(PROFESSOR)</a:t>
            </a:r>
            <a:endParaRPr sz="5600" b="1">
              <a:uFillTx/>
            </a:endParaRPr>
          </a:p>
        </p:txBody>
      </p:sp>
      <p:pic>
        <p:nvPicPr>
          <p:cNvPr id="270" name="Google Shape;270;p44" descr="p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5993552" y="3878318"/>
            <a:ext cx="2957876" cy="2688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4" descr="teacher-clipart-ncE74e57i.gif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03182" y="482162"/>
            <a:ext cx="5447079" cy="2891659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>
            <a:spLocks noGrp="1"/>
          </p:cNvSpPr>
          <p:nvPr>
            <p:ph type="title"/>
          </p:nvPr>
        </p:nvSpPr>
        <p:spPr>
          <a:xfrm>
            <a:off x="5754413" y="1650124"/>
            <a:ext cx="7728981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RIJEKA</a:t>
            </a:r>
            <a:br>
              <a:rPr lang="hr-HR" sz="5600" b="1">
                <a:uFillTx/>
              </a:rPr>
            </a:br>
            <a:r>
              <a:rPr lang="hr-HR" sz="5600" b="1">
                <a:uFillTx/>
              </a:rPr>
              <a:t>(RIVER)</a:t>
            </a:r>
            <a:endParaRPr sz="5600" b="1">
              <a:uFillTx/>
            </a:endParaRPr>
          </a:p>
        </p:txBody>
      </p:sp>
      <p:pic>
        <p:nvPicPr>
          <p:cNvPr id="277" name="Google Shape;277;p45" descr="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4215586" y="3484179"/>
            <a:ext cx="4430963" cy="298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5" descr="how-to-draw-a-river_1_000000007978_5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36026" y="523138"/>
            <a:ext cx="4363961" cy="3449772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6"/>
          <p:cNvSpPr txBox="1">
            <a:spLocks noGrp="1"/>
          </p:cNvSpPr>
          <p:nvPr>
            <p:ph type="title"/>
          </p:nvPr>
        </p:nvSpPr>
        <p:spPr>
          <a:xfrm>
            <a:off x="5533112" y="150823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SUNCE </a:t>
            </a:r>
            <a:br>
              <a:rPr lang="hr-HR" sz="5600" b="1">
                <a:uFillTx/>
              </a:rPr>
            </a:br>
            <a:r>
              <a:rPr lang="hr-HR" sz="5600" b="1">
                <a:uFillTx/>
              </a:rPr>
              <a:t>(SUN)</a:t>
            </a:r>
            <a:endParaRPr sz="5600" b="1">
              <a:uFillTx/>
            </a:endParaRPr>
          </a:p>
        </p:txBody>
      </p:sp>
      <p:pic>
        <p:nvPicPr>
          <p:cNvPr id="284" name="Google Shape;284;p46" descr="oHfWb1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4780263" y="3739028"/>
            <a:ext cx="3212853" cy="2923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6" descr="preuzmi (3)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20264" y="517635"/>
            <a:ext cx="3588790" cy="3588790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>
            <a:spLocks noGrp="1"/>
          </p:cNvSpPr>
          <p:nvPr>
            <p:ph type="title"/>
          </p:nvPr>
        </p:nvSpPr>
        <p:spPr>
          <a:xfrm>
            <a:off x="4571417" y="1634358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TELEVIZIJA</a:t>
            </a:r>
            <a:br>
              <a:rPr lang="hr-HR" sz="5600" b="1">
                <a:uFillTx/>
              </a:rPr>
            </a:br>
            <a:r>
              <a:rPr lang="hr-HR" sz="5600" b="1">
                <a:uFillTx/>
              </a:rPr>
              <a:t>(TELEVISION)</a:t>
            </a:r>
            <a:endParaRPr sz="5600" b="1">
              <a:uFillTx/>
            </a:endParaRPr>
          </a:p>
        </p:txBody>
      </p:sp>
      <p:pic>
        <p:nvPicPr>
          <p:cNvPr id="291" name="Google Shape;291;p47" descr="slovo-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5036808" y="3610303"/>
            <a:ext cx="2920453" cy="2920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7" descr="11928844-TV-on-a-white-background-vector-illustration-Stock-Vector-tv-tele-drawing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40335" y="520262"/>
            <a:ext cx="3006905" cy="4642490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8"/>
          <p:cNvSpPr txBox="1">
            <a:spLocks noGrp="1"/>
          </p:cNvSpPr>
          <p:nvPr>
            <p:ph type="title"/>
          </p:nvPr>
        </p:nvSpPr>
        <p:spPr>
          <a:xfrm>
            <a:off x="4840014" y="1807779"/>
            <a:ext cx="8343836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UJAK</a:t>
            </a:r>
            <a:br>
              <a:rPr lang="hr-HR" sz="5600" b="1">
                <a:uFillTx/>
              </a:rPr>
            </a:br>
            <a:r>
              <a:rPr lang="hr-HR" sz="5600" b="1">
                <a:uFillTx/>
              </a:rPr>
              <a:t>(UNCLE)</a:t>
            </a:r>
            <a:endParaRPr sz="5600" b="1">
              <a:uFillTx/>
            </a:endParaRPr>
          </a:p>
        </p:txBody>
      </p:sp>
      <p:pic>
        <p:nvPicPr>
          <p:cNvPr id="298" name="Google Shape;298;p48" descr="u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4537765" y="3689132"/>
            <a:ext cx="3541225" cy="238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8" descr="cehov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03774" y="488731"/>
            <a:ext cx="3367481" cy="3640520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9"/>
          <p:cNvSpPr txBox="1">
            <a:spLocks noGrp="1"/>
          </p:cNvSpPr>
          <p:nvPr>
            <p:ph type="title"/>
          </p:nvPr>
        </p:nvSpPr>
        <p:spPr>
          <a:xfrm>
            <a:off x="6432331" y="1481959"/>
            <a:ext cx="7713216" cy="139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ZEBRA</a:t>
            </a:r>
            <a:br>
              <a:rPr lang="hr-HR" sz="5600" b="1">
                <a:uFillTx/>
              </a:rPr>
            </a:br>
            <a:r>
              <a:rPr lang="hr-HR" sz="5600" b="1">
                <a:uFillTx/>
              </a:rPr>
              <a:t>(ZEBRA)</a:t>
            </a:r>
            <a:endParaRPr sz="5600" b="1">
              <a:uFillTx/>
            </a:endParaRPr>
          </a:p>
        </p:txBody>
      </p:sp>
      <p:pic>
        <p:nvPicPr>
          <p:cNvPr id="305" name="Google Shape;305;p49" descr="slovo-z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6550299" y="3689131"/>
            <a:ext cx="2699735" cy="2699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9" descr="kako-nacrtati-zebru-22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630620" y="609837"/>
            <a:ext cx="5047922" cy="3789399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0"/>
          <p:cNvSpPr txBox="1">
            <a:spLocks noGrp="1"/>
          </p:cNvSpPr>
          <p:nvPr>
            <p:ph type="title"/>
          </p:nvPr>
        </p:nvSpPr>
        <p:spPr>
          <a:xfrm>
            <a:off x="346258" y="1933904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Baumans"/>
              <a:buNone/>
            </a:pPr>
            <a:r>
              <a:rPr lang="hr-HR" sz="9600" b="1">
                <a:uFillTx/>
                <a:latin typeface="Baumans"/>
                <a:ea typeface="Baumans"/>
                <a:cs typeface="Baumans"/>
                <a:sym typeface="Baumans"/>
              </a:rPr>
              <a:t>CROATIAN GREETINGS</a:t>
            </a:r>
            <a:endParaRPr sz="9600" b="1">
              <a:uFillTx/>
              <a:latin typeface="Baumans"/>
              <a:ea typeface="Baumans"/>
              <a:cs typeface="Baumans"/>
              <a:sym typeface="Baumans"/>
            </a:endParaRPr>
          </a:p>
        </p:txBody>
      </p:sp>
      <p:pic>
        <p:nvPicPr>
          <p:cNvPr id="312" name="Google Shape;312;p50" descr="hello_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6660933" y="567685"/>
            <a:ext cx="4485288" cy="3720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1"/>
          <p:cNvSpPr txBox="1">
            <a:spLocks noGrp="1"/>
          </p:cNvSpPr>
          <p:nvPr>
            <p:ph type="title"/>
          </p:nvPr>
        </p:nvSpPr>
        <p:spPr>
          <a:xfrm>
            <a:off x="1786369" y="1426025"/>
            <a:ext cx="10720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dirty="0">
                <a:uFillTx/>
              </a:rPr>
              <a:t>BOK! </a:t>
            </a:r>
            <a:br>
              <a:rPr lang="hr-HR" dirty="0">
                <a:uFillTx/>
              </a:rPr>
            </a:br>
            <a:r>
              <a:rPr lang="hr-HR" dirty="0">
                <a:uFillTx/>
              </a:rPr>
              <a:t>POZDRAV</a:t>
            </a:r>
            <a:r>
              <a:rPr lang="hr-HR" b="1" dirty="0">
                <a:uFillTx/>
              </a:rPr>
              <a:t>!			</a:t>
            </a:r>
            <a:endParaRPr b="1" dirty="0"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r-HR" b="1" dirty="0">
                <a:uFillTx/>
              </a:rPr>
              <a:t>ZDRAVO!			</a:t>
            </a:r>
            <a:endParaRPr b="1" dirty="0">
              <a:uFillTx/>
            </a:endParaRPr>
          </a:p>
        </p:txBody>
      </p:sp>
      <p:sp>
        <p:nvSpPr>
          <p:cNvPr id="318" name="Google Shape;318;p51"/>
          <p:cNvSpPr txBox="1">
            <a:spLocks noGrp="1"/>
          </p:cNvSpPr>
          <p:nvPr>
            <p:ph type="body" idx="1"/>
          </p:nvPr>
        </p:nvSpPr>
        <p:spPr>
          <a:xfrm>
            <a:off x="677325" y="3429004"/>
            <a:ext cx="8596800" cy="26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60"/>
              <a:buChar char="●"/>
            </a:pPr>
            <a:r>
              <a:rPr lang="hr-HR" sz="3200" b="1">
                <a:solidFill>
                  <a:schemeClr val="dk1"/>
                </a:solidFill>
                <a:uFillTx/>
              </a:rPr>
              <a:t>eng: 		HI! 			HELLO!</a:t>
            </a:r>
            <a:endParaRPr>
              <a:uFillTx/>
            </a:endParaRPr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uFillTx/>
            </a:endParaRPr>
          </a:p>
        </p:txBody>
      </p:sp>
      <p:pic>
        <p:nvPicPr>
          <p:cNvPr id="319" name="Google Shape;319;p51" descr="images (1).jpg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703799" y="2403949"/>
            <a:ext cx="3379077" cy="3379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1004321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r-HR" b="1">
                <a:uFillTx/>
              </a:rPr>
              <a:t>POZDRAV! 		ZBOGOM!		</a:t>
            </a:r>
            <a:br>
              <a:rPr lang="hr-HR" b="1">
                <a:uFillTx/>
              </a:rPr>
            </a:br>
            <a:r>
              <a:rPr lang="hr-HR" b="1">
                <a:uFillTx/>
              </a:rPr>
              <a:t>DOVIĐENJA!		VIDIMO SE! </a:t>
            </a:r>
            <a:endParaRPr b="1">
              <a:uFillTx/>
            </a:endParaRPr>
          </a:p>
        </p:txBody>
      </p:sp>
      <p:sp>
        <p:nvSpPr>
          <p:cNvPr id="325" name="Google Shape;325;p52"/>
          <p:cNvSpPr txBox="1">
            <a:spLocks noGrp="1"/>
          </p:cNvSpPr>
          <p:nvPr>
            <p:ph type="body" idx="1"/>
          </p:nvPr>
        </p:nvSpPr>
        <p:spPr>
          <a:xfrm>
            <a:off x="677334" y="2191407"/>
            <a:ext cx="8596668" cy="384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</a:pPr>
            <a:r>
              <a:rPr lang="hr-HR" sz="3200" b="1" i="0" u="none" strike="noStrike" cap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rPr>
              <a:t>eng: 	GOODBYE!			SEE YOU!	</a:t>
            </a:r>
            <a:endParaRPr>
              <a:uFillTx/>
            </a:endParaRPr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6" name="Google Shape;326;p52" descr="bye.jpg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671033" y="3689131"/>
            <a:ext cx="3520967" cy="3168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 descr="000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0" y="2664657"/>
            <a:ext cx="3153103" cy="200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 descr="0110-500x500.pn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36028" y="4513535"/>
            <a:ext cx="2076451" cy="207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 descr="ch.jpg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2885090" y="2716222"/>
            <a:ext cx="2732689" cy="184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 descr="01CA-500x500.png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9392964" y="1702676"/>
            <a:ext cx="2799036" cy="279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 descr="dz.jpg"/>
          <p:cNvPicPr preferRelativeResize="0"/>
          <p:nvPr/>
        </p:nvPicPr>
        <p:blipFill rotWithShape="1">
          <a:blip r:embed="rId7"/>
          <a:srcRect/>
          <a:stretch/>
        </p:blipFill>
        <p:spPr>
          <a:xfrm>
            <a:off x="2948151" y="4748959"/>
            <a:ext cx="2622331" cy="176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 descr="lj.jpg"/>
          <p:cNvPicPr preferRelativeResize="0"/>
          <p:nvPr/>
        </p:nvPicPr>
        <p:blipFill rotWithShape="1">
          <a:blip r:embed="rId8"/>
          <a:srcRect/>
          <a:stretch/>
        </p:blipFill>
        <p:spPr>
          <a:xfrm>
            <a:off x="6164318" y="2002222"/>
            <a:ext cx="3184634" cy="214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 descr="ss.jpg"/>
          <p:cNvPicPr preferRelativeResize="0"/>
          <p:nvPr/>
        </p:nvPicPr>
        <p:blipFill rotWithShape="1">
          <a:blip r:embed="rId9"/>
          <a:srcRect/>
          <a:stretch/>
        </p:blipFill>
        <p:spPr>
          <a:xfrm>
            <a:off x="7803931" y="4720697"/>
            <a:ext cx="2351033" cy="2137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 descr="zz.jpg"/>
          <p:cNvPicPr preferRelativeResize="0"/>
          <p:nvPr/>
        </p:nvPicPr>
        <p:blipFill rotWithShape="1">
          <a:blip r:embed="rId10"/>
          <a:srcRect/>
          <a:stretch/>
        </p:blipFill>
        <p:spPr>
          <a:xfrm>
            <a:off x="10011103" y="4875366"/>
            <a:ext cx="2180897" cy="198263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hr-HR" sz="4000" b="1">
                <a:uFillTx/>
              </a:rPr>
              <a:t>TRY TO PRONOUNCE THESE SPECIFIC CROATIAN LETTERS:</a:t>
            </a:r>
            <a:endParaRPr sz="4000" b="1">
              <a:uFillTx/>
            </a:endParaRP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hr-HR" sz="4400" b="1">
                <a:uFillTx/>
              </a:rPr>
              <a:t>DOBRO JUTRO!</a:t>
            </a:r>
            <a:endParaRPr sz="4400" b="1">
              <a:uFillTx/>
            </a:endParaRPr>
          </a:p>
        </p:txBody>
      </p:sp>
      <p:sp>
        <p:nvSpPr>
          <p:cNvPr id="332" name="Google Shape;332;p53"/>
          <p:cNvSpPr txBox="1">
            <a:spLocks noGrp="1"/>
          </p:cNvSpPr>
          <p:nvPr>
            <p:ph type="body" idx="1"/>
          </p:nvPr>
        </p:nvSpPr>
        <p:spPr>
          <a:xfrm>
            <a:off x="677334" y="1702677"/>
            <a:ext cx="8596668" cy="433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60"/>
              <a:buChar char="●"/>
            </a:pPr>
            <a:r>
              <a:rPr lang="hr-HR" sz="3200" b="1">
                <a:solidFill>
                  <a:schemeClr val="dk1"/>
                </a:solidFill>
                <a:uFillTx/>
              </a:rPr>
              <a:t>eng: 	GOOD MORNING!		</a:t>
            </a:r>
            <a:endParaRPr>
              <a:uFillTx/>
            </a:endParaRPr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uFillTx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uFillTx/>
            </a:endParaRPr>
          </a:p>
        </p:txBody>
      </p:sp>
      <p:pic>
        <p:nvPicPr>
          <p:cNvPr id="333" name="Google Shape;333;p53" descr="good-morning-coffee-wallpaper.jpg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923075" y="2538525"/>
            <a:ext cx="4533900" cy="266700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hr-HR" sz="5400" b="1">
                <a:uFillTx/>
              </a:rPr>
              <a:t>DOBAR DAN!</a:t>
            </a:r>
            <a:endParaRPr sz="5400" b="1">
              <a:uFillTx/>
            </a:endParaRPr>
          </a:p>
        </p:txBody>
      </p:sp>
      <p:pic>
        <p:nvPicPr>
          <p:cNvPr id="339" name="Google Shape;339;p54" descr="907266802-briefcase-sitting-down-hurrying-stres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4880426" y="2718038"/>
            <a:ext cx="5175300" cy="388140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340" name="Google Shape;340;p54"/>
          <p:cNvSpPr txBox="1">
            <a:spLocks/>
          </p:cNvSpPr>
          <p:nvPr/>
        </p:nvSpPr>
        <p:spPr>
          <a:xfrm>
            <a:off x="677334" y="1702677"/>
            <a:ext cx="8596668" cy="433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</a:pPr>
            <a:r>
              <a:rPr lang="hr-HR" sz="3200" b="1" i="0" u="none" strike="noStrike" cap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rPr>
              <a:t>eng: 	GOOD DAY / AFTERNOON!		</a:t>
            </a:r>
            <a:endParaRPr>
              <a:uFillTx/>
            </a:endParaRPr>
          </a:p>
          <a:p>
            <a:pPr marL="45720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uFillTx/>
            </a:endParaRPr>
          </a:p>
          <a:p>
            <a:pPr marL="342900" marR="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</a:pPr>
            <a:r>
              <a:rPr lang="hr-HR" sz="4800" b="1">
                <a:uFillTx/>
              </a:rPr>
              <a:t>DOBRA VEČER!</a:t>
            </a:r>
            <a:endParaRPr sz="4800" b="1">
              <a:uFillTx/>
            </a:endParaRPr>
          </a:p>
        </p:txBody>
      </p:sp>
      <p:pic>
        <p:nvPicPr>
          <p:cNvPr id="346" name="Google Shape;346;p55" descr="preuzmi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 b="4514"/>
          <a:stretch/>
        </p:blipFill>
        <p:spPr>
          <a:xfrm>
            <a:off x="6297740" y="2287588"/>
            <a:ext cx="3363300" cy="31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5"/>
          <p:cNvSpPr txBox="1">
            <a:spLocks/>
          </p:cNvSpPr>
          <p:nvPr/>
        </p:nvSpPr>
        <p:spPr>
          <a:xfrm>
            <a:off x="677334" y="1702677"/>
            <a:ext cx="8596668" cy="433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</a:pPr>
            <a:r>
              <a:rPr lang="hr-HR" sz="3200" b="1" i="0" u="none" strike="noStrike" cap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rPr>
              <a:t>eng: 		GOOD EVENING!		</a:t>
            </a:r>
            <a:endParaRPr>
              <a:uFillTx/>
            </a:endParaRPr>
          </a:p>
          <a:p>
            <a:pPr marL="45720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hr-HR" sz="4400" b="1">
                <a:uFillTx/>
              </a:rPr>
              <a:t>LAKU NOĆ!</a:t>
            </a:r>
            <a:endParaRPr sz="4400" b="1">
              <a:uFillTx/>
            </a:endParaRPr>
          </a:p>
        </p:txBody>
      </p:sp>
      <p:sp>
        <p:nvSpPr>
          <p:cNvPr id="353" name="Google Shape;353;p56"/>
          <p:cNvSpPr txBox="1">
            <a:spLocks noGrp="1"/>
          </p:cNvSpPr>
          <p:nvPr>
            <p:ph type="body" idx="1"/>
          </p:nvPr>
        </p:nvSpPr>
        <p:spPr>
          <a:xfrm>
            <a:off x="677334" y="1623849"/>
            <a:ext cx="8596668" cy="441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</a:pPr>
            <a:r>
              <a:rPr lang="hr-HR" sz="3200" b="1" i="0" u="none" strike="noStrike" cap="none">
                <a:solidFill>
                  <a:schemeClr val="dk1"/>
                </a:solidFill>
                <a:uFillTx/>
                <a:latin typeface="Trebuchet MS"/>
                <a:ea typeface="Trebuchet MS"/>
                <a:cs typeface="Trebuchet MS"/>
                <a:sym typeface="Trebuchet MS"/>
              </a:rPr>
              <a:t>eng: 		GOOD NIGHT!		</a:t>
            </a:r>
            <a:endParaRPr>
              <a:uFillTx/>
            </a:endParaRPr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4" name="Google Shape;354;p56" descr="370023f8bc33801f1050df0d02ba4af7--morning-memes-morning-quotes.jpg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946227" y="1797268"/>
            <a:ext cx="3573517" cy="3573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781976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AF0F5B"/>
              </a:buClr>
              <a:buSzPts val="3240"/>
              <a:buFont typeface="Trebuchet MS"/>
              <a:buNone/>
            </a:pPr>
            <a:r>
              <a:rPr lang="hr-HR" sz="3240">
                <a:solidFill>
                  <a:srgbClr val="AF0F5B"/>
                </a:solidFill>
                <a:uFillTx/>
                <a:latin typeface="Comfortaa"/>
                <a:ea typeface="Comfortaa"/>
                <a:cs typeface="Comfortaa"/>
                <a:sym typeface="Comfortaa"/>
              </a:rPr>
              <a:t>❝If you talk to a man in a language he understands, that goes to his head. If you talk to him in his own language, that goes to his heart.❞</a:t>
            </a:r>
            <a:br>
              <a:rPr lang="hr-HR" sz="3240">
                <a:uFillTx/>
                <a:latin typeface="Comfortaa"/>
                <a:ea typeface="Comfortaa"/>
                <a:cs typeface="Comfortaa"/>
                <a:sym typeface="Comfortaa"/>
              </a:rPr>
            </a:br>
            <a:r>
              <a:rPr lang="hr-HR" sz="3240">
                <a:uFillTx/>
                <a:latin typeface="Comfortaa"/>
                <a:ea typeface="Comfortaa"/>
                <a:cs typeface="Comfortaa"/>
                <a:sym typeface="Comfortaa"/>
              </a:rPr>
              <a:t>Nelson Mandela</a:t>
            </a:r>
            <a:endParaRPr sz="3240"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9" name="Google Shape;99;p18" descr="wordle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945926" y="2986675"/>
            <a:ext cx="4144500" cy="32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DOBRODOŠLI!</a:t>
            </a:r>
            <a:endParaRPr sz="5600" b="1">
              <a:uFillTx/>
            </a:endParaRPr>
          </a:p>
        </p:txBody>
      </p:sp>
      <p:pic>
        <p:nvPicPr>
          <p:cNvPr id="105" name="Google Shape;105;p19" descr="Welcome-Different-Languages-520x28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624023" y="1655379"/>
            <a:ext cx="8430639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hr-HR" sz="6000" b="1">
                <a:uFillTx/>
              </a:rPr>
              <a:t>HVALA!</a:t>
            </a:r>
            <a:endParaRPr sz="6000" b="1">
              <a:uFillTx/>
            </a:endParaRPr>
          </a:p>
        </p:txBody>
      </p:sp>
      <p:pic>
        <p:nvPicPr>
          <p:cNvPr id="111" name="Google Shape;111;p20" descr="thank-you-word-in-different-languages-EXAHF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 b="12997"/>
          <a:stretch/>
        </p:blipFill>
        <p:spPr>
          <a:xfrm>
            <a:off x="2703746" y="1828800"/>
            <a:ext cx="9488254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VOLIM TE!</a:t>
            </a:r>
            <a:endParaRPr sz="5600" b="1">
              <a:uFillTx/>
            </a:endParaRPr>
          </a:p>
        </p:txBody>
      </p:sp>
      <p:pic>
        <p:nvPicPr>
          <p:cNvPr id="117" name="Google Shape;117;p21" descr="48680333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4534795" y="704483"/>
            <a:ext cx="6690254" cy="58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Trebuchet MS"/>
              <a:buNone/>
            </a:pPr>
            <a:r>
              <a:rPr lang="hr-HR" sz="5600" b="1">
                <a:uFillTx/>
              </a:rPr>
              <a:t>OBITELJ</a:t>
            </a:r>
            <a:endParaRPr sz="5600" b="1">
              <a:uFillTx/>
            </a:endParaRPr>
          </a:p>
        </p:txBody>
      </p:sp>
      <p:pic>
        <p:nvPicPr>
          <p:cNvPr id="123" name="Google Shape;123;p22" descr="family-languages-poster-print-by-veruca-salt-20-x-38_346908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3605979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308</Words>
  <Application>Microsoft Office PowerPoint</Application>
  <PresentationFormat>Široki zaslon</PresentationFormat>
  <Paragraphs>53</Paragraphs>
  <Slides>43</Slides>
  <Notes>43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43</vt:i4>
      </vt:variant>
    </vt:vector>
  </HeadingPairs>
  <TitlesOfParts>
    <vt:vector size="52" baseType="lpstr">
      <vt:lpstr>Arial</vt:lpstr>
      <vt:lpstr>Baumans</vt:lpstr>
      <vt:lpstr>Comfortaa</vt:lpstr>
      <vt:lpstr>Lato</vt:lpstr>
      <vt:lpstr>Merriweather</vt:lpstr>
      <vt:lpstr>Noto Sans Symbols</vt:lpstr>
      <vt:lpstr>Playfair Display</vt:lpstr>
      <vt:lpstr>Trebuchet MS</vt:lpstr>
      <vt:lpstr>Coral</vt:lpstr>
      <vt:lpstr>PowerPoint prezentacija</vt:lpstr>
      <vt:lpstr>CROATIAN LANGUAGE HRVATSKI JEZIK  CROATIA  HRVATSKA</vt:lpstr>
      <vt:lpstr>CROATIAN ALPHABET   HRVATSKA ABECEDA</vt:lpstr>
      <vt:lpstr>TRY TO PRONOUNCE THESE SPECIFIC CROATIAN LETTERS:</vt:lpstr>
      <vt:lpstr>❝If you talk to a man in a language he understands, that goes to his head. If you talk to him in his own language, that goes to his heart.❞ Nelson Mandela</vt:lpstr>
      <vt:lpstr>DOBRODOŠLI!</vt:lpstr>
      <vt:lpstr>HVALA!</vt:lpstr>
      <vt:lpstr>VOLIM TE!</vt:lpstr>
      <vt:lpstr>OBITELJ</vt:lpstr>
      <vt:lpstr>MAJKA (MAMA)</vt:lpstr>
      <vt:lpstr>OTAC (TATA)</vt:lpstr>
      <vt:lpstr>JEZIK</vt:lpstr>
      <vt:lpstr>KAVA</vt:lpstr>
      <vt:lpstr>SRETAN ROĐENDAN!</vt:lpstr>
      <vt:lpstr> YOU ALREADY MAY KNOW SOME CROATIAN WORDS…  LET’S SEE…</vt:lpstr>
      <vt:lpstr>AUTOBUS (BUS)</vt:lpstr>
      <vt:lpstr>BICIKL (BICYCLE)</vt:lpstr>
      <vt:lpstr>CVRČAK (CRICKET)</vt:lpstr>
      <vt:lpstr>DIPLOMA (DIPLOMA)</vt:lpstr>
      <vt:lpstr>EKONOMIJA (ECONOMICS)</vt:lpstr>
      <vt:lpstr>FAKULTET (FACULTY)</vt:lpstr>
      <vt:lpstr>GEOGRAFIJA (GEOGRAPHY)</vt:lpstr>
      <vt:lpstr>HAMBURGER (HAMBURGER)</vt:lpstr>
      <vt:lpstr>INFORMACIJA (INFORMATION)</vt:lpstr>
      <vt:lpstr>JAKNA (JACKET)</vt:lpstr>
      <vt:lpstr>KRUNA (CROWN)</vt:lpstr>
      <vt:lpstr>LAMPA (LAMP)</vt:lpstr>
      <vt:lpstr>MITOLOGIJA (MYTHOLOGY)</vt:lpstr>
      <vt:lpstr>NOS (NOSE)</vt:lpstr>
      <vt:lpstr>OPERA (OPERA)</vt:lpstr>
      <vt:lpstr>PROFESOR (PROFESSOR)</vt:lpstr>
      <vt:lpstr>RIJEKA (RIVER)</vt:lpstr>
      <vt:lpstr>SUNCE  (SUN)</vt:lpstr>
      <vt:lpstr>TELEVIZIJA (TELEVISION)</vt:lpstr>
      <vt:lpstr>UJAK (UNCLE)</vt:lpstr>
      <vt:lpstr>ZEBRA (ZEBRA)</vt:lpstr>
      <vt:lpstr>CROATIAN GREETINGS</vt:lpstr>
      <vt:lpstr>BOK!  POZDRAV!    ZDRAVO!   </vt:lpstr>
      <vt:lpstr>POZDRAV!   ZBOGOM!   DOVIĐENJA!  VIDIMO SE! </vt:lpstr>
      <vt:lpstr>DOBRO JUTRO!</vt:lpstr>
      <vt:lpstr>DOBAR DAN!</vt:lpstr>
      <vt:lpstr>DOBRA VEČER!</vt:lpstr>
      <vt:lpstr>LAKU NOĆ!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 CULTURE ˙˙ YOUR CULTURE˙˙ OUR CULTURE</dc:title>
  <dc:creator>Korisnik</dc:creator>
  <cp:lastModifiedBy>Ivano Gerstman</cp:lastModifiedBy>
  <cp:revision>2</cp:revision>
  <dcterms:modified xsi:type="dcterms:W3CDTF">2019-11-27T17:16:26Z</dcterms:modified>
</cp:coreProperties>
</file>