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PT Sans Narrow"/>
      <p:regular r:id="rId13"/>
      <p:bold r:id="rId14"/>
    </p:embeddedFont>
    <p:embeddedFont>
      <p:font typeface="Open Sans"/>
      <p:regular r:id="rId15"/>
      <p:bold r:id="rId16"/>
      <p:italic r:id="rId17"/>
      <p:boldItalic r:id="rId18"/>
    </p:embeddedFont>
    <p:embeddedFont>
      <p:font typeface="Alegrey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egreya-bold.fntdata"/><Relationship Id="rId11" Type="http://schemas.openxmlformats.org/officeDocument/2006/relationships/slide" Target="slides/slide6.xml"/><Relationship Id="rId22" Type="http://schemas.openxmlformats.org/officeDocument/2006/relationships/font" Target="fonts/Alegreya-boldItalic.fntdata"/><Relationship Id="rId10" Type="http://schemas.openxmlformats.org/officeDocument/2006/relationships/slide" Target="slides/slide5.xml"/><Relationship Id="rId21" Type="http://schemas.openxmlformats.org/officeDocument/2006/relationships/font" Target="fonts/Alegreya-italic.fntdata"/><Relationship Id="rId13" Type="http://schemas.openxmlformats.org/officeDocument/2006/relationships/font" Target="fonts/PTSansNarrow-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regular.fntdata"/><Relationship Id="rId14" Type="http://schemas.openxmlformats.org/officeDocument/2006/relationships/font" Target="fonts/PTSansNarrow-bold.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19" Type="http://schemas.openxmlformats.org/officeDocument/2006/relationships/font" Target="fonts/Alegreya-regular.fntdata"/><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73fedf0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73fedf0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6e73fedf0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e73fedf0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6e73fedf0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e73fedf0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6e73fedf0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e73fedf0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6e73fedf0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e73fedf0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e73fedf0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e73fedf0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youtube.com/watch?v=DRepGJcXUzs"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SITGES AND </a:t>
            </a:r>
            <a:endParaRPr/>
          </a:p>
          <a:p>
            <a:pPr indent="0" lvl="0" marL="0" rtl="0" algn="ctr">
              <a:spcBef>
                <a:spcPts val="0"/>
              </a:spcBef>
              <a:spcAft>
                <a:spcPts val="0"/>
              </a:spcAft>
              <a:buNone/>
            </a:pPr>
            <a:r>
              <a:rPr lang="en"/>
              <a:t>THE ART NOUVEAU</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SANTIAGO RUSIÑOL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SITGES </a:t>
            </a:r>
            <a:endParaRPr/>
          </a:p>
        </p:txBody>
      </p:sp>
      <p:pic>
        <p:nvPicPr>
          <p:cNvPr descr="Sitges ha estat des de sempre un indret que ha embadalit artistes, turistes i, en general, visitants d’arreu. Per a molts el secret és la seva llum, com van constatar els pintors, escultors i escriptors que, a finals del segle XIX, es van instal·lar a la vila.&#10;I és que la naturalesa ha estat generosa amb Sitges ja que té també el privilegi d’estar situada a la costa del mar Mediterrani i al peu del massís del Garraf. A nivell cultural, el llegat és extraordinari, l’art és viu i les tradicions es mantenen amb modernitat. Sitges ha conservat importants referències medievals i de l’antiga vila de pagesos i pescadors, i ofereix als visitants un important patrimoni arquitectònic. A més, la vila gaudeix d’un caràcter cosmopolita gràcies a la heterogeneïtat de la seva població, on hi conviuen més de 90 nacionalitats diferents.&#10;&#10;Ara, el Sitges del segle XXI es basa en la creativitat, el talent i la innovació i, però sense perdre mai les arrels. Sitges vol continua sent una vila que atrau i sedueix.&#10;&#10;Sitges és...                                   &#10;&#10;300 dies de sol a l’any&#10;26 platges&#10;3 ports esportius&#10;5 museus&#10;1 parc natural&#10;1 camp de golf&#10;més de 5.000 places hoteleres&#10;més de 1.900 places de càmping&#10;29.000 habitants de 90 nacionalitats&#10;més de 400 restaurants i comerços&#10;50 esdeveniments a l’any" id="73" name="Google Shape;73;p14" title="Sitges Anytime">
            <a:hlinkClick r:id="rId3"/>
          </p:cNvPr>
          <p:cNvPicPr preferRelativeResize="0"/>
          <p:nvPr/>
        </p:nvPicPr>
        <p:blipFill>
          <a:blip r:embed="rId4">
            <a:alphaModFix/>
          </a:blip>
          <a:stretch>
            <a:fillRect/>
          </a:stretch>
        </p:blipFill>
        <p:spPr>
          <a:xfrm>
            <a:off x="2042875" y="950975"/>
            <a:ext cx="5058250" cy="379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AND ART NOUVEAU</a:t>
            </a:r>
            <a:endParaRPr/>
          </a:p>
        </p:txBody>
      </p:sp>
      <p:sp>
        <p:nvSpPr>
          <p:cNvPr id="79" name="Google Shape;79;p15"/>
          <p:cNvSpPr txBox="1"/>
          <p:nvPr/>
        </p:nvSpPr>
        <p:spPr>
          <a:xfrm>
            <a:off x="926625" y="1866700"/>
            <a:ext cx="5183700" cy="24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22222"/>
                </a:solidFill>
                <a:highlight>
                  <a:srgbClr val="FFFFFF"/>
                </a:highlight>
              </a:rPr>
              <a:t>Regenerationism</a:t>
            </a:r>
            <a:endParaRPr b="1" sz="2400">
              <a:solidFill>
                <a:srgbClr val="222222"/>
              </a:solidFill>
              <a:highlight>
                <a:srgbClr val="FFFFFF"/>
              </a:highlight>
            </a:endParaRPr>
          </a:p>
          <a:p>
            <a:pPr indent="0" lvl="0" marL="0" rtl="0" algn="l">
              <a:spcBef>
                <a:spcPts val="0"/>
              </a:spcBef>
              <a:spcAft>
                <a:spcPts val="0"/>
              </a:spcAft>
              <a:buNone/>
            </a:pPr>
            <a:r>
              <a:t/>
            </a:r>
            <a:endParaRPr b="1" sz="2400">
              <a:solidFill>
                <a:srgbClr val="222222"/>
              </a:solidFill>
              <a:highlight>
                <a:srgbClr val="FFFFFF"/>
              </a:highlight>
            </a:endParaRPr>
          </a:p>
          <a:p>
            <a:pPr indent="0" lvl="0" marL="0" rtl="0" algn="l">
              <a:spcBef>
                <a:spcPts val="0"/>
              </a:spcBef>
              <a:spcAft>
                <a:spcPts val="0"/>
              </a:spcAft>
              <a:buNone/>
            </a:pPr>
            <a:r>
              <a:rPr b="1" lang="en" sz="2400">
                <a:solidFill>
                  <a:srgbClr val="222222"/>
                </a:solidFill>
                <a:highlight>
                  <a:srgbClr val="FFFFFF"/>
                </a:highlight>
              </a:rPr>
              <a:t>L’art pour l’art (art for art’s sake): symbolism </a:t>
            </a:r>
            <a:endParaRPr b="1" sz="2400">
              <a:solidFill>
                <a:srgbClr val="222222"/>
              </a:solidFill>
              <a:highlight>
                <a:srgbClr val="FFFFFF"/>
              </a:highlight>
            </a:endParaRPr>
          </a:p>
          <a:p>
            <a:pPr indent="0" lvl="0" marL="0" rtl="0" algn="l">
              <a:spcBef>
                <a:spcPts val="0"/>
              </a:spcBef>
              <a:spcAft>
                <a:spcPts val="0"/>
              </a:spcAft>
              <a:buNone/>
            </a:pPr>
            <a:r>
              <a:t/>
            </a:r>
            <a:endParaRPr b="1" sz="1050">
              <a:solidFill>
                <a:srgbClr val="222222"/>
              </a:solidFill>
              <a:highlight>
                <a:srgbClr val="FFFFFF"/>
              </a:highlight>
            </a:endParaRPr>
          </a:p>
        </p:txBody>
      </p:sp>
      <p:pic>
        <p:nvPicPr>
          <p:cNvPr id="80" name="Google Shape;80;p15"/>
          <p:cNvPicPr preferRelativeResize="0"/>
          <p:nvPr/>
        </p:nvPicPr>
        <p:blipFill>
          <a:blip r:embed="rId3">
            <a:alphaModFix/>
          </a:blip>
          <a:stretch>
            <a:fillRect/>
          </a:stretch>
        </p:blipFill>
        <p:spPr>
          <a:xfrm>
            <a:off x="5953850" y="1425675"/>
            <a:ext cx="2728875" cy="26288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2973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SANTIAGO RUSIÑOL</a:t>
            </a:r>
            <a:endParaRPr/>
          </a:p>
        </p:txBody>
      </p:sp>
      <p:pic>
        <p:nvPicPr>
          <p:cNvPr id="86" name="Google Shape;86;p16"/>
          <p:cNvPicPr preferRelativeResize="0"/>
          <p:nvPr/>
        </p:nvPicPr>
        <p:blipFill>
          <a:blip r:embed="rId3">
            <a:alphaModFix/>
          </a:blip>
          <a:stretch>
            <a:fillRect/>
          </a:stretch>
        </p:blipFill>
        <p:spPr>
          <a:xfrm>
            <a:off x="152400" y="1304825"/>
            <a:ext cx="1666875" cy="2752725"/>
          </a:xfrm>
          <a:prstGeom prst="rect">
            <a:avLst/>
          </a:prstGeom>
          <a:noFill/>
          <a:ln>
            <a:noFill/>
          </a:ln>
        </p:spPr>
      </p:pic>
      <p:pic>
        <p:nvPicPr>
          <p:cNvPr id="87" name="Google Shape;87;p16"/>
          <p:cNvPicPr preferRelativeResize="0"/>
          <p:nvPr/>
        </p:nvPicPr>
        <p:blipFill>
          <a:blip r:embed="rId4">
            <a:alphaModFix/>
          </a:blip>
          <a:stretch>
            <a:fillRect/>
          </a:stretch>
        </p:blipFill>
        <p:spPr>
          <a:xfrm>
            <a:off x="2223650" y="1222850"/>
            <a:ext cx="3542426" cy="2045933"/>
          </a:xfrm>
          <a:prstGeom prst="rect">
            <a:avLst/>
          </a:prstGeom>
          <a:noFill/>
          <a:ln>
            <a:noFill/>
          </a:ln>
        </p:spPr>
      </p:pic>
      <p:pic>
        <p:nvPicPr>
          <p:cNvPr id="88" name="Google Shape;88;p16"/>
          <p:cNvPicPr preferRelativeResize="0"/>
          <p:nvPr/>
        </p:nvPicPr>
        <p:blipFill>
          <a:blip r:embed="rId5">
            <a:alphaModFix/>
          </a:blip>
          <a:stretch>
            <a:fillRect/>
          </a:stretch>
        </p:blipFill>
        <p:spPr>
          <a:xfrm>
            <a:off x="5954101" y="2056850"/>
            <a:ext cx="3066225" cy="2455425"/>
          </a:xfrm>
          <a:prstGeom prst="rect">
            <a:avLst/>
          </a:prstGeom>
          <a:noFill/>
          <a:ln>
            <a:noFill/>
          </a:ln>
        </p:spPr>
      </p:pic>
      <p:pic>
        <p:nvPicPr>
          <p:cNvPr id="89" name="Google Shape;89;p16"/>
          <p:cNvPicPr preferRelativeResize="0"/>
          <p:nvPr/>
        </p:nvPicPr>
        <p:blipFill>
          <a:blip r:embed="rId6">
            <a:alphaModFix/>
          </a:blip>
          <a:stretch>
            <a:fillRect/>
          </a:stretch>
        </p:blipFill>
        <p:spPr>
          <a:xfrm rot="-1456717">
            <a:off x="2998823" y="2918396"/>
            <a:ext cx="1354229" cy="20367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CAU FERRAT</a:t>
            </a:r>
            <a:endParaRPr/>
          </a:p>
        </p:txBody>
      </p:sp>
      <p:pic>
        <p:nvPicPr>
          <p:cNvPr id="95" name="Google Shape;95;p17"/>
          <p:cNvPicPr preferRelativeResize="0"/>
          <p:nvPr/>
        </p:nvPicPr>
        <p:blipFill>
          <a:blip r:embed="rId3">
            <a:alphaModFix/>
          </a:blip>
          <a:stretch>
            <a:fillRect/>
          </a:stretch>
        </p:blipFill>
        <p:spPr>
          <a:xfrm>
            <a:off x="152400" y="1304825"/>
            <a:ext cx="4915032" cy="3686274"/>
          </a:xfrm>
          <a:prstGeom prst="rect">
            <a:avLst/>
          </a:prstGeom>
          <a:noFill/>
          <a:ln>
            <a:noFill/>
          </a:ln>
        </p:spPr>
      </p:pic>
      <p:pic>
        <p:nvPicPr>
          <p:cNvPr id="96" name="Google Shape;96;p17"/>
          <p:cNvPicPr preferRelativeResize="0"/>
          <p:nvPr/>
        </p:nvPicPr>
        <p:blipFill>
          <a:blip r:embed="rId4">
            <a:alphaModFix/>
          </a:blip>
          <a:stretch>
            <a:fillRect/>
          </a:stretch>
        </p:blipFill>
        <p:spPr>
          <a:xfrm>
            <a:off x="5219832" y="1304825"/>
            <a:ext cx="2843903" cy="368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FAREWALL</a:t>
            </a:r>
            <a:endParaRPr/>
          </a:p>
        </p:txBody>
      </p:sp>
      <p:sp>
        <p:nvSpPr>
          <p:cNvPr id="102" name="Google Shape;102;p18"/>
          <p:cNvSpPr txBox="1"/>
          <p:nvPr/>
        </p:nvSpPr>
        <p:spPr>
          <a:xfrm>
            <a:off x="254395" y="1152425"/>
            <a:ext cx="8635200" cy="3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C1919"/>
                </a:solidFill>
                <a:highlight>
                  <a:srgbClr val="FFFFFF"/>
                </a:highlight>
                <a:latin typeface="Alegreya"/>
                <a:ea typeface="Alegreya"/>
                <a:cs typeface="Alegreya"/>
                <a:sym typeface="Alegreya"/>
              </a:rPr>
              <a:t>Hope we all like this, oh poets! And to achieve it, we have two great examples in front of us: on the one hand the waves breaking against the hard rocks, on the other hand the perseverance of men forging and mastering virgin iron. Flexible like loving water you can tear down the stone hearts; brave like those Middle Age ironsmiths who could bend the willings of elements. </a:t>
            </a:r>
            <a:endParaRPr sz="1600">
              <a:solidFill>
                <a:srgbClr val="4C1919"/>
              </a:solidFill>
              <a:highlight>
                <a:srgbClr val="FFFFFF"/>
              </a:highlight>
              <a:latin typeface="Alegreya"/>
              <a:ea typeface="Alegreya"/>
              <a:cs typeface="Alegreya"/>
              <a:sym typeface="Alegreya"/>
            </a:endParaRPr>
          </a:p>
          <a:p>
            <a:pPr indent="0" lvl="0" marL="0" rtl="0" algn="l">
              <a:spcBef>
                <a:spcPts val="1440"/>
              </a:spcBef>
              <a:spcAft>
                <a:spcPts val="0"/>
              </a:spcAft>
              <a:buNone/>
            </a:pPr>
            <a:r>
              <a:rPr lang="en" sz="1600">
                <a:solidFill>
                  <a:srgbClr val="4C1919"/>
                </a:solidFill>
                <a:highlight>
                  <a:srgbClr val="FFFFFF"/>
                </a:highlight>
                <a:latin typeface="Alegreya"/>
                <a:ea typeface="Alegreya"/>
                <a:cs typeface="Alegreya"/>
                <a:sym typeface="Alegreya"/>
              </a:rPr>
              <a:t>We work among kissing and hammer blows ; and while here all together, among all our people without fear of foreigners ears to art and poetry, we could relieve and scream what we cannot dare to say many times surrounded by the great flock sheep; that we prefer to be poets and we despise and cry over those who do  not feel poetry; we prefer </a:t>
            </a:r>
            <a:r>
              <a:rPr baseline="-25000" lang="en" sz="1600">
                <a:solidFill>
                  <a:srgbClr val="4C1919"/>
                </a:solidFill>
                <a:highlight>
                  <a:srgbClr val="FFFFFF"/>
                </a:highlight>
                <a:latin typeface="Alegreya"/>
                <a:ea typeface="Alegreya"/>
                <a:cs typeface="Alegreya"/>
                <a:sym typeface="Alegreya"/>
              </a:rPr>
              <a:t>  </a:t>
            </a:r>
            <a:r>
              <a:rPr lang="en" sz="1600">
                <a:solidFill>
                  <a:srgbClr val="4C1919"/>
                </a:solidFill>
                <a:highlight>
                  <a:srgbClr val="FFFFFF"/>
                </a:highlight>
                <a:latin typeface="Alegreya"/>
                <a:ea typeface="Alegreya"/>
                <a:cs typeface="Alegreya"/>
                <a:sym typeface="Alegreya"/>
              </a:rPr>
              <a:t>Leonardo, Da Vinci or Dante to a village or a province; we prefer to be crazy and symbolists, decadent writers rather than being low and docile; common sense is overwhelming our land; and here in our country we are cautious enough;</a:t>
            </a:r>
            <a:r>
              <a:rPr baseline="-25000" lang="en" sz="1600">
                <a:solidFill>
                  <a:srgbClr val="4C1919"/>
                </a:solidFill>
                <a:highlight>
                  <a:srgbClr val="FFFFFF"/>
                </a:highlight>
                <a:latin typeface="Alegreya"/>
                <a:ea typeface="Alegreya"/>
                <a:cs typeface="Alegreya"/>
                <a:sym typeface="Alegreya"/>
              </a:rPr>
              <a:t> </a:t>
            </a:r>
            <a:r>
              <a:rPr lang="en" sz="1600">
                <a:solidFill>
                  <a:srgbClr val="4C1919"/>
                </a:solidFill>
                <a:highlight>
                  <a:srgbClr val="FFFFFF"/>
                </a:highlight>
                <a:latin typeface="Alegreya"/>
                <a:ea typeface="Alegreya"/>
                <a:cs typeface="Alegreya"/>
                <a:sym typeface="Alegreya"/>
              </a:rPr>
              <a:t>we would rather, it doesn’t matter if we are Don Quixotes instead of Sancho Panza’s, in those lands where so many Sancho-Panza freely pasture or not even to read books in those places were none are read. </a:t>
            </a:r>
            <a:endParaRPr sz="1600">
              <a:solidFill>
                <a:srgbClr val="4C1919"/>
              </a:solidFill>
              <a:highlight>
                <a:srgbClr val="FFFFFF"/>
              </a:highlight>
              <a:latin typeface="Alegreya"/>
              <a:ea typeface="Alegreya"/>
              <a:cs typeface="Alegreya"/>
              <a:sym typeface="Alegreya"/>
            </a:endParaRPr>
          </a:p>
          <a:p>
            <a:pPr indent="0" lvl="0" marL="0" rtl="0" algn="l">
              <a:spcBef>
                <a:spcPts val="1200"/>
              </a:spcBef>
              <a:spcAft>
                <a:spcPts val="0"/>
              </a:spcAft>
              <a:buNone/>
            </a:pPr>
            <a:r>
              <a:t/>
            </a:r>
            <a:endParaRPr sz="1600">
              <a:highlight>
                <a:srgbClr val="FFFFFF"/>
              </a:highlight>
              <a:latin typeface="Alegreya"/>
              <a:ea typeface="Alegreya"/>
              <a:cs typeface="Alegreya"/>
              <a:sym typeface="Alegrey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214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 SITGES</a:t>
            </a:r>
            <a:endParaRPr/>
          </a:p>
        </p:txBody>
      </p:sp>
      <p:sp>
        <p:nvSpPr>
          <p:cNvPr id="108" name="Google Shape;108;p19"/>
          <p:cNvSpPr txBox="1"/>
          <p:nvPr/>
        </p:nvSpPr>
        <p:spPr>
          <a:xfrm>
            <a:off x="660450" y="921425"/>
            <a:ext cx="7823100" cy="38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pen Sans"/>
                <a:ea typeface="Open Sans"/>
                <a:cs typeface="Open Sans"/>
                <a:sym typeface="Open Sans"/>
              </a:rPr>
              <a:t>8.55 Train Station</a:t>
            </a:r>
            <a:endParaRPr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9.00 Train to Sants Estació- Sants to Sitges</a:t>
            </a:r>
            <a:endParaRPr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10.15-11.30 Escape room </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a:p>
            <a:pPr indent="0" lvl="0" marL="0" rtl="0" algn="l">
              <a:spcBef>
                <a:spcPts val="0"/>
              </a:spcBef>
              <a:spcAft>
                <a:spcPts val="0"/>
              </a:spcAft>
              <a:buNone/>
            </a:pPr>
            <a:r>
              <a:rPr b="1" lang="en" sz="1500">
                <a:latin typeface="Open Sans"/>
                <a:ea typeface="Open Sans"/>
                <a:cs typeface="Open Sans"/>
                <a:sym typeface="Open Sans"/>
              </a:rPr>
              <a:t>Group 1: Croatia+ Turkey</a:t>
            </a:r>
            <a:endParaRPr b="1"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-12.00 Museum</a:t>
            </a:r>
            <a:endParaRPr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-13.00 Painting</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a:p>
            <a:pPr indent="0" lvl="0" marL="0" rtl="0" algn="l">
              <a:spcBef>
                <a:spcPts val="0"/>
              </a:spcBef>
              <a:spcAft>
                <a:spcPts val="0"/>
              </a:spcAft>
              <a:buNone/>
            </a:pPr>
            <a:r>
              <a:rPr b="1" lang="en" sz="1500">
                <a:latin typeface="Open Sans"/>
                <a:ea typeface="Open Sans"/>
                <a:cs typeface="Open Sans"/>
                <a:sym typeface="Open Sans"/>
              </a:rPr>
              <a:t>Group 2: Sweden+ 3 Greeks</a:t>
            </a:r>
            <a:endParaRPr b="1"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-11.45-12.15 Draft</a:t>
            </a:r>
            <a:endParaRPr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-12.30-13.30 Museum</a:t>
            </a:r>
            <a:endParaRPr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-13.30-14.00: Painting</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a:p>
            <a:pPr indent="0" lvl="0" marL="0" rtl="0" algn="l">
              <a:spcBef>
                <a:spcPts val="0"/>
              </a:spcBef>
              <a:spcAft>
                <a:spcPts val="0"/>
              </a:spcAft>
              <a:buNone/>
            </a:pPr>
            <a:r>
              <a:rPr b="1" lang="en" sz="1500">
                <a:latin typeface="Open Sans"/>
                <a:ea typeface="Open Sans"/>
                <a:cs typeface="Open Sans"/>
                <a:sym typeface="Open Sans"/>
              </a:rPr>
              <a:t>Group 3: 2 Greeks+Italy</a:t>
            </a:r>
            <a:endParaRPr b="1"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-11.45-12.45 Painting</a:t>
            </a:r>
            <a:endParaRPr sz="1500">
              <a:latin typeface="Open Sans"/>
              <a:ea typeface="Open Sans"/>
              <a:cs typeface="Open Sans"/>
              <a:sym typeface="Open Sans"/>
            </a:endParaRPr>
          </a:p>
          <a:p>
            <a:pPr indent="0" lvl="0" marL="0" rtl="0" algn="l">
              <a:spcBef>
                <a:spcPts val="0"/>
              </a:spcBef>
              <a:spcAft>
                <a:spcPts val="0"/>
              </a:spcAft>
              <a:buNone/>
            </a:pPr>
            <a:r>
              <a:rPr lang="en" sz="1500">
                <a:latin typeface="Open Sans"/>
                <a:ea typeface="Open Sans"/>
                <a:cs typeface="Open Sans"/>
                <a:sym typeface="Open Sans"/>
              </a:rPr>
              <a:t>-13.00-14.00 Museum </a:t>
            </a:r>
            <a:endParaRPr sz="15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