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4"/>
  </p:notesMasterIdLst>
  <p:sldIdLst>
    <p:sldId id="257" r:id="rId2"/>
    <p:sldId id="258" r:id="rId3"/>
    <p:sldId id="263" r:id="rId4"/>
    <p:sldId id="264" r:id="rId5"/>
    <p:sldId id="273" r:id="rId6"/>
    <p:sldId id="259" r:id="rId7"/>
    <p:sldId id="269" r:id="rId8"/>
    <p:sldId id="271" r:id="rId9"/>
    <p:sldId id="274" r:id="rId10"/>
    <p:sldId id="260" r:id="rId11"/>
    <p:sldId id="268" r:id="rId12"/>
    <p:sldId id="270" r:id="rId13"/>
    <p:sldId id="275" r:id="rId14"/>
    <p:sldId id="261" r:id="rId15"/>
    <p:sldId id="267" r:id="rId16"/>
    <p:sldId id="272" r:id="rId17"/>
    <p:sldId id="276" r:id="rId18"/>
    <p:sldId id="262" r:id="rId19"/>
    <p:sldId id="266" r:id="rId20"/>
    <p:sldId id="265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5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183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33979-7B4A-452A-A0C5-A1FE2D7F403C}" type="datetimeFigureOut">
              <a:rPr lang="lv-LV" smtClean="0"/>
              <a:pPr/>
              <a:t>17.04.2018.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1A124-5E1B-42F8-BCFB-33AE193821E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07143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smtClean="0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2034-C4A8-4C6C-A4E1-B8EF8F6A65E8}" type="datetimeFigureOut">
              <a:rPr lang="lv-LV" smtClean="0"/>
              <a:pPr/>
              <a:t>17.04.2018.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037C-8912-45E9-82D0-10FAE80D12B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5018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āmas 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 smtClean="0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2034-C4A8-4C6C-A4E1-B8EF8F6A65E8}" type="datetimeFigureOut">
              <a:rPr lang="lv-LV" smtClean="0"/>
              <a:pPr/>
              <a:t>17.04.2018.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037C-8912-45E9-82D0-10FAE80D12B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979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2034-C4A8-4C6C-A4E1-B8EF8F6A65E8}" type="datetimeFigureOut">
              <a:rPr lang="lv-LV" smtClean="0"/>
              <a:pPr/>
              <a:t>17.04.2018.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037C-8912-45E9-82D0-10FAE80D12B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07366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2034-C4A8-4C6C-A4E1-B8EF8F6A65E8}" type="datetimeFigureOut">
              <a:rPr lang="lv-LV" smtClean="0"/>
              <a:pPr/>
              <a:t>17.04.2018.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037C-8912-45E9-82D0-10FAE80D12BC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6171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2034-C4A8-4C6C-A4E1-B8EF8F6A65E8}" type="datetimeFigureOut">
              <a:rPr lang="lv-LV" smtClean="0"/>
              <a:pPr/>
              <a:t>17.04.2018.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037C-8912-45E9-82D0-10FAE80D12B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47816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2034-C4A8-4C6C-A4E1-B8EF8F6A65E8}" type="datetimeFigureOut">
              <a:rPr lang="lv-LV" smtClean="0"/>
              <a:pPr/>
              <a:t>17.04.2018.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037C-8912-45E9-82D0-10FAE80D12B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04615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ttēlu k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 smtClean="0"/>
              <a:t>Noklikšķiniet uz ikonas, lai pievienotu attēlu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 smtClean="0"/>
              <a:t>Noklikšķiniet uz ikonas, lai pievienotu attēlu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 smtClean="0"/>
              <a:t>Noklikšķiniet uz ikonas, lai pievienotu attēlu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2034-C4A8-4C6C-A4E1-B8EF8F6A65E8}" type="datetimeFigureOut">
              <a:rPr lang="lv-LV" smtClean="0"/>
              <a:pPr/>
              <a:t>17.04.2018.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037C-8912-45E9-82D0-10FAE80D12B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62928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2034-C4A8-4C6C-A4E1-B8EF8F6A65E8}" type="datetimeFigureOut">
              <a:rPr lang="lv-LV" smtClean="0"/>
              <a:pPr/>
              <a:t>17.04.2018.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037C-8912-45E9-82D0-10FAE80D12B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1554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2034-C4A8-4C6C-A4E1-B8EF8F6A65E8}" type="datetimeFigureOut">
              <a:rPr lang="lv-LV" smtClean="0"/>
              <a:pPr/>
              <a:t>17.04.2018.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037C-8912-45E9-82D0-10FAE80D12B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2173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2034-C4A8-4C6C-A4E1-B8EF8F6A65E8}" type="datetimeFigureOut">
              <a:rPr lang="lv-LV" smtClean="0"/>
              <a:pPr/>
              <a:t>17.04.2018.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037C-8912-45E9-82D0-10FAE80D12B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1506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2034-C4A8-4C6C-A4E1-B8EF8F6A65E8}" type="datetimeFigureOut">
              <a:rPr lang="lv-LV" smtClean="0"/>
              <a:pPr/>
              <a:t>17.04.2018.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037C-8912-45E9-82D0-10FAE80D12B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3887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2034-C4A8-4C6C-A4E1-B8EF8F6A65E8}" type="datetimeFigureOut">
              <a:rPr lang="lv-LV" smtClean="0"/>
              <a:pPr/>
              <a:t>17.04.2018.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037C-8912-45E9-82D0-10FAE80D12B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0055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2034-C4A8-4C6C-A4E1-B8EF8F6A65E8}" type="datetimeFigureOut">
              <a:rPr lang="lv-LV" smtClean="0"/>
              <a:pPr/>
              <a:t>17.04.2018.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037C-8912-45E9-82D0-10FAE80D12B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644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2034-C4A8-4C6C-A4E1-B8EF8F6A65E8}" type="datetimeFigureOut">
              <a:rPr lang="lv-LV" smtClean="0"/>
              <a:pPr/>
              <a:t>17.04.2018.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037C-8912-45E9-82D0-10FAE80D12B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6365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2034-C4A8-4C6C-A4E1-B8EF8F6A65E8}" type="datetimeFigureOut">
              <a:rPr lang="lv-LV" smtClean="0"/>
              <a:pPr/>
              <a:t>17.04.2018.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037C-8912-45E9-82D0-10FAE80D12B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0360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2034-C4A8-4C6C-A4E1-B8EF8F6A65E8}" type="datetimeFigureOut">
              <a:rPr lang="lv-LV" smtClean="0"/>
              <a:pPr/>
              <a:t>17.04.2018.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037C-8912-45E9-82D0-10FAE80D12B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9620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 smtClean="0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2034-C4A8-4C6C-A4E1-B8EF8F6A65E8}" type="datetimeFigureOut">
              <a:rPr lang="lv-LV" smtClean="0"/>
              <a:pPr/>
              <a:t>17.04.2018.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037C-8912-45E9-82D0-10FAE80D12B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1990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52034-C4A8-4C6C-A4E1-B8EF8F6A65E8}" type="datetimeFigureOut">
              <a:rPr lang="lv-LV" smtClean="0"/>
              <a:pPr/>
              <a:t>17.04.2018.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0037C-8912-45E9-82D0-10FAE80D12B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88222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s://www.google.lv/url?sa=i&amp;rct=j&amp;q=&amp;esrc=s&amp;source=images&amp;cd=&amp;cad=rja&amp;uact=8&amp;ved=2ahUKEwj3p_SH4b7aAhXFBywKHaglDgoQjRx6BAgAEAU&amp;url=http://www.kurzeme.lv/lv/kurp-doties/atputa-daba/67-kolkas-rags/&amp;psig=AOvVaw3mZQ9l9tMFACl4_Bp4Q9a7&amp;ust=1523966849161598" TargetMode="External"/><Relationship Id="rId7" Type="http://schemas.openxmlformats.org/officeDocument/2006/relationships/hyperlink" Target="https://www.google.lv/url?sa=i&amp;rct=j&amp;q=&amp;esrc=s&amp;source=images&amp;cd=&amp;cad=rja&amp;uact=8&amp;ved=2ahUKEwiKq7H24b7aAhXBkiwKHVLNCocQjRx6BAgAEAU&amp;url=https://www.litprichal.ru/work/223695/&amp;psig=AOvVaw34DoQ35-yoO7Yk4XwqFgeN&amp;ust=1523967057300828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9.png"/><Relationship Id="rId5" Type="http://schemas.openxmlformats.org/officeDocument/2006/relationships/hyperlink" Target="https://www.google.lv/url?sa=i&amp;rct=j&amp;q=&amp;esrc=s&amp;source=images&amp;cd=&amp;cad=rja&amp;uact=8&amp;ved=2ahUKEwjghJmy4b7aAhXI3iwKHcaKB3cQjRx6BAgAEAU&amp;url=http://www.russkije.lv/ru/lib/read/the-rundale-palace.html&amp;psig=AOvVaw350qUsvJW-gSQFJByrnFjr&amp;ust=1523966937757705" TargetMode="External"/><Relationship Id="rId10" Type="http://schemas.openxmlformats.org/officeDocument/2006/relationships/image" Target="../media/image29.jpeg"/><Relationship Id="rId4" Type="http://schemas.openxmlformats.org/officeDocument/2006/relationships/image" Target="../media/image26.jpeg"/><Relationship Id="rId9" Type="http://schemas.openxmlformats.org/officeDocument/2006/relationships/hyperlink" Target="https://www.google.lv/url?sa=i&amp;rct=j&amp;q=&amp;esrc=s&amp;source=images&amp;cd=&amp;cad=rja&amp;uact=8&amp;ved=2ahUKEwj_qaGt4r7aAhUFCSwKHYrtAeMQjRx6BAgAEAU&amp;url=http://www.latvia.travel/lv/apskates-vieta/kemeru-nacionalais-parks&amp;psig=AOvVaw1tJy9SzixFH6P8FtYQFJoK&amp;ust=152396718150131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13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hyperlink" Target="https://www.google.lv/url?sa=i&amp;rct=j&amp;q=&amp;esrc=s&amp;source=images&amp;cd=&amp;cad=rja&amp;uact=8&amp;ved=2ahUKEwj2g8mJ477aAhXCVSwKHUZxDIAQjRx6BAgAEAU&amp;url=http://wrs.com.ua/resort/tsel-am-zee-zemlya-zaltsburg/&amp;psig=AOvVaw3HCyInpo-pOpzJTOGML6vP&amp;ust=1523967383718228" TargetMode="External"/><Relationship Id="rId7" Type="http://schemas.openxmlformats.org/officeDocument/2006/relationships/hyperlink" Target="https://commons.wikimedia.org/wiki/File:Innsbruck_royal_palace.jpg?uselang=ru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hyperlink" Target="https://www.google.lv/url?sa=i&amp;rct=j&amp;q=&amp;esrc=s&amp;source=images&amp;cd=&amp;cad=rja&amp;uact=8&amp;ved=2ahUKEwiE9IbN477aAhUB1SwKHWofCzoQjRx6BAgAEAU&amp;url=https://tonkosti.ru/%D0%90%D0%B1%D0%B1%D0%B0%D1%82%D1%81%D1%82%D0%B2%D0%BE_%D0%9C%D0%B5%D0%BB%D1%8C%D0%BA&amp;psig=AOvVaw1PHKXDQeXizbP3JiiRz9U9&amp;ust=1523967530011270" TargetMode="External"/><Relationship Id="rId10" Type="http://schemas.openxmlformats.org/officeDocument/2006/relationships/image" Target="../media/image39.jpeg"/><Relationship Id="rId4" Type="http://schemas.openxmlformats.org/officeDocument/2006/relationships/image" Target="../media/image36.jpeg"/><Relationship Id="rId9" Type="http://schemas.openxmlformats.org/officeDocument/2006/relationships/hyperlink" Target="https://de.wikipedia.org/wiki/Datei:Rudolf_Ritter_von_Alt_001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openxmlformats.org/officeDocument/2006/relationships/image" Target="../media/image48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lv/url?sa=i&amp;rct=j&amp;q=&amp;esrc=s&amp;source=images&amp;cd=&amp;cad=rja&amp;uact=8&amp;ved=2ahUKEwii9JXU277aAhUDFywKHaOyAA0QjRx6BAgAEAU&amp;url=http://wideopenroad.ru/strany/horvatiy/ostrov-mlet-samiy-krasivyi-ostrov-ugnoi-dalmacii.html&amp;psig=AOvVaw10-LAW-e64r4UoYp7whjht&amp;ust=1523965396138333" TargetMode="External"/><Relationship Id="rId5" Type="http://schemas.openxmlformats.org/officeDocument/2006/relationships/image" Target="../media/image47.jpeg"/><Relationship Id="rId4" Type="http://schemas.openxmlformats.org/officeDocument/2006/relationships/hyperlink" Target="https://commons.wikimedia.org/wiki/File:Rector's_palace.jpg?uselang=ru" TargetMode="External"/><Relationship Id="rId9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lv/url?sa=i&amp;rct=j&amp;q=&amp;esrc=s&amp;source=images&amp;cd=&amp;cad=rja&amp;uact=8&amp;ved=2ahUKEwiJopyq3r7aAhWCFSwKHQyRBqIQjRx6BAgAEAU&amp;url=http://www.personatur.lv/ru/Prosmotr_tura/Volshebnoe_ozero_Heviz_Tur_7_dnej_Zavtraki_%2B_uzhiny_Otdyh_na_luchshem_kurorte_Vengrii_2018_g_/55&amp;psig=AOvVaw0B8anpCEAwHtBV99ASlX6f&amp;ust=1523966106780084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lv/url?sa=i&amp;rct=j&amp;q=&amp;esrc=s&amp;source=images&amp;cd=&amp;cad=rja&amp;uact=8&amp;ved=2ahUKEwiVg9jl3b7aAhVDWSwKHV85BH8QjRx6BAgAEAU&amp;url=https://yandex.ru/collections/card/5889fe0b20cfcd5f07c9d5aa/&amp;psig=AOvVaw16diHgVejR9clMMxhPNT1K&amp;ust=1523965967636486" TargetMode="External"/><Relationship Id="rId5" Type="http://schemas.openxmlformats.org/officeDocument/2006/relationships/image" Target="../media/image6.jpeg"/><Relationship Id="rId10" Type="http://schemas.openxmlformats.org/officeDocument/2006/relationships/image" Target="../media/image9.png"/><Relationship Id="rId4" Type="http://schemas.openxmlformats.org/officeDocument/2006/relationships/hyperlink" Target="https://www.google.lv/url?sa=i&amp;rct=j&amp;q=&amp;esrc=s&amp;source=images&amp;cd=&amp;cad=rja&amp;uact=8&amp;ved=2ahUKEwjSqrjc3L7aAhUDhaYKHb4JB_YQjRx6BAgAEAU&amp;url=http://www.svali.ru/show_picture.php?cntr%3D21%26s_id%3D2248%26type%3D3%26id%3D2%26cd%3D1&amp;psig=AOvVaw2Ps7EbvMzo98GzXqYDTUWs&amp;ust=1523965670865249" TargetMode="Externa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s://www.google.lv/url?sa=i&amp;rct=j&amp;q=&amp;esrc=s&amp;source=images&amp;cd=&amp;cad=rja&amp;uact=8&amp;ved=2ahUKEwiUxrL43r7aAhWIjywKHVg1BZcQjRx6BAgAEAU&amp;url=http://www.praga-praha.ru/cesky-raj/&amp;psig=AOvVaw2dbxUvQMcYHHLFjGBmtcot&amp;ust=1523966279455430" TargetMode="External"/><Relationship Id="rId7" Type="http://schemas.openxmlformats.org/officeDocument/2006/relationships/hyperlink" Target="https://www.google.lv/url?sa=i&amp;rct=j&amp;q=&amp;esrc=s&amp;source=images&amp;cd=&amp;cad=rja&amp;uact=8&amp;ved=2ahUKEwjM4ZjW377aAhWICSwKHTpbBOIQjRx6BAgAEAU&amp;url=https://iloveprg.ru/municipalnyj-dom/&amp;psig=AOvVaw0bYlHFniZt9lx0BzYZc2IR&amp;ust=1523966476358065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https://www.google.lv/url?sa=i&amp;rct=j&amp;q=&amp;esrc=s&amp;source=images&amp;cd=&amp;cad=rja&amp;uact=8&amp;ved=2ahUKEwib0sOm377aAhUI6CwKHZIyAxUQjRx6BAgAEAU&amp;url=http://420on.cz/travel/about_prague/50050-karlov-most-v-prage-legendy-zagadki-interesnye-fakty&amp;psig=AOvVaw1WthR_0_X95zxi1hqF7iZ1&amp;ust=1523966375849950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6.jpeg"/><Relationship Id="rId9" Type="http://schemas.openxmlformats.org/officeDocument/2006/relationships/hyperlink" Target="https://www.google.lv/url?sa=i&amp;rct=j&amp;q=&amp;esrc=s&amp;source=images&amp;cd=&amp;cad=rja&amp;uact=8&amp;ved=2ahUKEwjIycCi4L7aAhUGBSwKHZoiDVoQjRx6BAgAEAU&amp;url=https://agentika.com/ru/encyclopedia/008f83e1-97ba-4741-be4c-596050e94b38/places/root/7c9f1a30-a98b-4d2e-b8db-035b499fade5&amp;psig=AOvVaw0N3TXq4Q7mEoR_d98vv89O&amp;ust=152396663609196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813851" y="1656989"/>
            <a:ext cx="10244528" cy="233948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5400" dirty="0" smtClean="0"/>
              <a:t>Hallo! Wir sind die </a:t>
            </a:r>
            <a:r>
              <a:rPr lang="de-DE" sz="5400" dirty="0" err="1" smtClean="0"/>
              <a:t>Europorter</a:t>
            </a:r>
            <a:r>
              <a:rPr lang="de-DE" sz="5400" dirty="0" smtClean="0"/>
              <a:t> und machen eine Reise durch</a:t>
            </a:r>
            <a:r>
              <a:rPr lang="lv-LV" sz="5400" dirty="0" smtClean="0"/>
              <a:t> </a:t>
            </a:r>
            <a:r>
              <a:rPr lang="de-DE" sz="5400" dirty="0" err="1" smtClean="0"/>
              <a:t>Proje</a:t>
            </a:r>
            <a:r>
              <a:rPr lang="lv-LV" sz="5400" dirty="0" smtClean="0"/>
              <a:t>k</a:t>
            </a:r>
            <a:r>
              <a:rPr lang="de-DE" sz="5400" dirty="0" smtClean="0"/>
              <a:t>t</a:t>
            </a:r>
            <a:r>
              <a:rPr lang="lv-LV" sz="5400" dirty="0" smtClean="0"/>
              <a:t>l</a:t>
            </a:r>
            <a:r>
              <a:rPr lang="de-DE" sz="5400" dirty="0" smtClean="0"/>
              <a:t>a</a:t>
            </a:r>
            <a:r>
              <a:rPr lang="lv-LV" sz="5400" dirty="0" err="1" smtClean="0"/>
              <a:t>ender</a:t>
            </a:r>
            <a:r>
              <a:rPr lang="de-DE" sz="5400" dirty="0" smtClean="0"/>
              <a:t>. </a:t>
            </a:r>
            <a:endParaRPr lang="lv-LV" sz="5400" dirty="0"/>
          </a:p>
        </p:txBody>
      </p:sp>
    </p:spTree>
    <p:extLst>
      <p:ext uri="{BB962C8B-B14F-4D97-AF65-F5344CB8AC3E}">
        <p14:creationId xmlns:p14="http://schemas.microsoft.com/office/powerpoint/2010/main" val="78222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999034" y="2934324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lv-LV" sz="12800" dirty="0">
                <a:latin typeface="Bodoni MT Black" panose="02070A03080606020203" pitchFamily="18" charset="0"/>
              </a:rPr>
              <a:t>Lettland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514" y="497016"/>
            <a:ext cx="3503016" cy="1751508"/>
          </a:xfrm>
          <a:prstGeom prst="rect">
            <a:avLst/>
          </a:prstGeom>
        </p:spPr>
      </p:pic>
      <p:pic>
        <p:nvPicPr>
          <p:cNvPr id="4" name="Attēls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644352" y="2795987"/>
            <a:ext cx="6858000" cy="126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7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altLang="lv-LV" sz="3200" dirty="0"/>
              <a:t>Hauptstadt: </a:t>
            </a:r>
            <a:r>
              <a:rPr lang="de-DE" altLang="lv-LV" sz="3200" dirty="0" smtClean="0"/>
              <a:t>Riga</a:t>
            </a:r>
            <a:endParaRPr lang="lv-LV" sz="3200" dirty="0"/>
          </a:p>
          <a:p>
            <a:r>
              <a:rPr lang="de-DE" altLang="lv-LV" sz="3200" dirty="0"/>
              <a:t>Fläche: </a:t>
            </a:r>
            <a:r>
              <a:rPr lang="lv-LV" sz="3200" dirty="0"/>
              <a:t>64.589 </a:t>
            </a:r>
            <a:r>
              <a:rPr lang="lv-LV" sz="3200" dirty="0" smtClean="0"/>
              <a:t>km²</a:t>
            </a:r>
          </a:p>
          <a:p>
            <a:r>
              <a:rPr lang="de-DE" altLang="lv-LV" sz="3200" dirty="0" smtClean="0"/>
              <a:t>Einwohner</a:t>
            </a:r>
            <a:r>
              <a:rPr lang="de-DE" altLang="lv-LV" sz="3200" dirty="0"/>
              <a:t>: </a:t>
            </a:r>
            <a:r>
              <a:rPr lang="lv-LV" sz="3200" dirty="0" smtClean="0"/>
              <a:t>1.959.900</a:t>
            </a:r>
          </a:p>
          <a:p>
            <a:r>
              <a:rPr lang="de-DE" sz="3200" dirty="0" smtClean="0"/>
              <a:t>Der längste Fluss in </a:t>
            </a:r>
            <a:r>
              <a:rPr lang="lv-LV" sz="3200" dirty="0" smtClean="0"/>
              <a:t>Lettland</a:t>
            </a:r>
            <a:r>
              <a:rPr lang="de-DE" sz="3200" dirty="0" smtClean="0"/>
              <a:t> ist die D</a:t>
            </a:r>
            <a:r>
              <a:rPr lang="lv-LV" sz="3200" dirty="0" smtClean="0"/>
              <a:t>augava</a:t>
            </a:r>
          </a:p>
          <a:p>
            <a:endParaRPr lang="lv-LV" sz="3200" dirty="0"/>
          </a:p>
        </p:txBody>
      </p:sp>
      <p:pic>
        <p:nvPicPr>
          <p:cNvPr id="6" name="Attēls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644352" y="2795987"/>
            <a:ext cx="6858000" cy="126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4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644352" y="2795987"/>
            <a:ext cx="6858000" cy="1266029"/>
          </a:xfrm>
          <a:prstGeom prst="rect">
            <a:avLst/>
          </a:prstGeom>
        </p:spPr>
      </p:pic>
      <p:pic>
        <p:nvPicPr>
          <p:cNvPr id="7170" name="Picture 2" descr="Картинки по запросу kolkas rag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281" y="3034949"/>
            <a:ext cx="3321805" cy="169479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6555" y="4863765"/>
            <a:ext cx="2096087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Kap Kolka</a:t>
            </a:r>
            <a:endParaRPr lang="ru-RU" dirty="0"/>
          </a:p>
        </p:txBody>
      </p:sp>
      <p:pic>
        <p:nvPicPr>
          <p:cNvPr id="7172" name="Picture 4" descr="Картинки по запросу Рундальский дворец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19659" r="1282"/>
          <a:stretch>
            <a:fillRect/>
          </a:stretch>
        </p:blipFill>
        <p:spPr bwMode="auto">
          <a:xfrm>
            <a:off x="3165614" y="3916103"/>
            <a:ext cx="3534488" cy="215128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13474" y="6209478"/>
            <a:ext cx="2180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Schloss Ruhenthal</a:t>
            </a:r>
            <a:endParaRPr lang="ru-RU" dirty="0"/>
          </a:p>
        </p:txBody>
      </p:sp>
      <p:pic>
        <p:nvPicPr>
          <p:cNvPr id="7174" name="Picture 6" descr="Картинки по запросу Вентас-Румба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3044" y="175317"/>
            <a:ext cx="3075406" cy="230492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43280" y="2624986"/>
            <a:ext cx="272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Windauer Rummel</a:t>
            </a:r>
            <a:endParaRPr lang="ru-RU" dirty="0"/>
          </a:p>
        </p:txBody>
      </p:sp>
      <p:pic>
        <p:nvPicPr>
          <p:cNvPr id="7176" name="Picture 8" descr="Картинки по запросу ķemeru dabas park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3689" y="3461842"/>
            <a:ext cx="3656648" cy="243546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045432" y="6209479"/>
            <a:ext cx="310896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Der </a:t>
            </a:r>
            <a:r>
              <a:rPr lang="lv-LV" b="1" dirty="0" smtClean="0"/>
              <a:t>Nationalpark Ķemeri</a:t>
            </a:r>
            <a:endParaRPr lang="ru-RU" dirty="0"/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47660" y="754847"/>
            <a:ext cx="8041321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8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ÐÐ°ÑÑÐ¸Ð½ÐºÐ¸ Ð¿Ð¾ Ð·Ð°Ð¿ÑÐ¾ÑÑ latvijas nacionÄlie Ädie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325" y="1463625"/>
            <a:ext cx="4578634" cy="25792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9031" y="4294108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Erbse mit Speck und Zwiebeln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734416" y="402591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Sprich Kuchen</a:t>
            </a:r>
            <a:endParaRPr lang="ru-RU" dirty="0"/>
          </a:p>
        </p:txBody>
      </p:sp>
      <p:pic>
        <p:nvPicPr>
          <p:cNvPr id="38916" name="Picture 4" descr="https://083627ea-a-62cb3a1a-s-sites.googlegroups.com/site/latvijaze/latvijas-nacionalie-edieni/piragi.jpg?attachauth=ANoY7crXqlf8cAYxbavOfTzb8YaY9t9DLYFzMho1b_5bDVlCpLWpvIEzuGuz2GD8x8XXGPsswITjk3qW5bivSvoGcVa2h5SJ2P0HPxexLXAE379AUO9L3NhdXLN0_7O7AQ0feOl9ys6fNiW8--0wyZd7_eFUMXqqoalmx2_NXS4ypm2h24_nPFMbYMqK1SNL6bOCoS_uiPil1XuF3eMqKGv6yGzA_Um0vMKYTYrtyKTzumayQU9hgd4%3D&amp;attredirects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5256" y="1298256"/>
            <a:ext cx="3967055" cy="2585198"/>
          </a:xfrm>
          <a:prstGeom prst="rect">
            <a:avLst/>
          </a:prstGeom>
          <a:noFill/>
        </p:spPr>
      </p:pic>
      <p:pic>
        <p:nvPicPr>
          <p:cNvPr id="38918" name="Picture 6" descr="ÐÐ°ÑÑÐ¸Ð½ÐºÐ¸ Ð¿Ð¾ Ð·Ð°Ð¿ÑÐ¾ÑÑ piena zupa ar siÄ¼Ä·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1124" y="3723986"/>
            <a:ext cx="3502025" cy="23346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99563" y="6190655"/>
            <a:ext cx="3963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Milchsuppe mit Kartoffeln und Hering</a:t>
            </a:r>
            <a:endParaRPr lang="ru-RU" dirty="0"/>
          </a:p>
        </p:txBody>
      </p:sp>
      <p:pic>
        <p:nvPicPr>
          <p:cNvPr id="2" name="Attēls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542" y="119184"/>
            <a:ext cx="8815580" cy="1457070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1617" y="0"/>
            <a:ext cx="1261981" cy="685859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079292" y="2829393"/>
            <a:ext cx="9601200" cy="1485900"/>
          </a:xfrm>
        </p:spPr>
        <p:txBody>
          <a:bodyPr>
            <a:noAutofit/>
          </a:bodyPr>
          <a:lstStyle/>
          <a:p>
            <a:r>
              <a:rPr lang="lv-LV" sz="8800" dirty="0" err="1">
                <a:latin typeface="Bodoni MT Black" panose="02070A03080606020203" pitchFamily="18" charset="0"/>
              </a:rPr>
              <a:t>Österreich</a:t>
            </a:r>
            <a:endParaRPr lang="lv-LV" sz="9600" dirty="0">
              <a:latin typeface="Bodoni MT Black" panose="02070A03080606020203" pitchFamily="18" charset="0"/>
            </a:endParaRPr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9292" y="315964"/>
            <a:ext cx="3327816" cy="2215078"/>
          </a:xfrm>
          <a:prstGeom prst="rect">
            <a:avLst/>
          </a:prstGeom>
        </p:spPr>
      </p:pic>
      <p:pic>
        <p:nvPicPr>
          <p:cNvPr id="8194" name="Picture 2" descr="Attēlu rezultāti vaicājumam “austrian folk ornaments”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295" b="9967"/>
          <a:stretch/>
        </p:blipFill>
        <p:spPr bwMode="auto">
          <a:xfrm rot="16200000">
            <a:off x="7716189" y="2642014"/>
            <a:ext cx="6857999" cy="157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23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altLang="lv-LV" sz="3200" dirty="0"/>
              <a:t>Hauptstadt: </a:t>
            </a:r>
            <a:r>
              <a:rPr lang="lv-LV" sz="3200" dirty="0" err="1" smtClean="0"/>
              <a:t>Wien</a:t>
            </a:r>
            <a:endParaRPr lang="lv-LV" sz="3200" dirty="0" smtClean="0"/>
          </a:p>
          <a:p>
            <a:r>
              <a:rPr lang="de-DE" altLang="lv-LV" sz="3200" dirty="0" smtClean="0"/>
              <a:t>Fläche</a:t>
            </a:r>
            <a:r>
              <a:rPr lang="de-DE" altLang="lv-LV" sz="3200" dirty="0"/>
              <a:t>: </a:t>
            </a:r>
            <a:r>
              <a:rPr lang="lv-LV" sz="3200" dirty="0" smtClean="0"/>
              <a:t>83.878,99</a:t>
            </a:r>
            <a:r>
              <a:rPr lang="lv-LV" sz="3200" baseline="30000" dirty="0" smtClean="0"/>
              <a:t> </a:t>
            </a:r>
            <a:r>
              <a:rPr lang="lv-LV" sz="3200" dirty="0" smtClean="0"/>
              <a:t>km²</a:t>
            </a:r>
          </a:p>
          <a:p>
            <a:r>
              <a:rPr lang="de-DE" altLang="lv-LV" sz="3200" dirty="0" smtClean="0"/>
              <a:t>Einwohner</a:t>
            </a:r>
            <a:r>
              <a:rPr lang="de-DE" altLang="lv-LV" sz="3200" dirty="0"/>
              <a:t>: </a:t>
            </a:r>
            <a:r>
              <a:rPr lang="lv-LV" sz="3200" dirty="0" smtClean="0"/>
              <a:t>8.772.865</a:t>
            </a:r>
          </a:p>
          <a:p>
            <a:r>
              <a:rPr lang="de-DE" sz="3200" dirty="0" smtClean="0"/>
              <a:t>Der längste Fluss in </a:t>
            </a:r>
            <a:r>
              <a:rPr lang="lv-LV" sz="3200" dirty="0" smtClean="0">
                <a:latin typeface="Bodoni MT Black" panose="02070A03080606020203" pitchFamily="18" charset="0"/>
              </a:rPr>
              <a:t>Österreich </a:t>
            </a:r>
            <a:r>
              <a:rPr lang="de-DE" sz="3200" dirty="0" smtClean="0"/>
              <a:t>ist die Donau</a:t>
            </a:r>
            <a:endParaRPr lang="lv-LV" sz="3200" dirty="0" smtClean="0"/>
          </a:p>
          <a:p>
            <a:endParaRPr lang="lv-LV" sz="3200" dirty="0"/>
          </a:p>
        </p:txBody>
      </p:sp>
      <p:pic>
        <p:nvPicPr>
          <p:cNvPr id="4" name="Picture 2" descr="Attēlu rezultāti vaicājumam “austrian folk ornaments”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295" b="9967"/>
          <a:stretch/>
        </p:blipFill>
        <p:spPr bwMode="auto">
          <a:xfrm rot="16200000">
            <a:off x="7716189" y="2642014"/>
            <a:ext cx="6857999" cy="157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34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ttēlu rezultāti vaicājumam “austrian folk ornaments”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295" b="9967"/>
          <a:stretch/>
        </p:blipFill>
        <p:spPr bwMode="auto">
          <a:xfrm rot="16200000">
            <a:off x="7716189" y="2642014"/>
            <a:ext cx="6857999" cy="157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Картинки по запросу Целль-ам-Зе Австрия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179" y="3428999"/>
            <a:ext cx="3656500" cy="27404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83597" y="6258139"/>
            <a:ext cx="220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 Zell am See</a:t>
            </a:r>
            <a:endParaRPr lang="ru-RU" dirty="0"/>
          </a:p>
        </p:txBody>
      </p:sp>
      <p:pic>
        <p:nvPicPr>
          <p:cNvPr id="4100" name="Picture 4" descr="Картинки по запросу Мельк Австрия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53655" y="2478205"/>
            <a:ext cx="3181607" cy="211907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91536" y="4821147"/>
            <a:ext cx="1955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Melk</a:t>
            </a:r>
            <a:endParaRPr lang="ru-RU" dirty="0"/>
          </a:p>
        </p:txBody>
      </p:sp>
      <p:pic>
        <p:nvPicPr>
          <p:cNvPr id="4102" name="Picture 6" descr="https://upload.wikimedia.org/wikipedia/commons/thumb/3/3e/Innsbruck_royal_palace.jpg/250px-Innsbruck_royal_palace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986" y="417151"/>
            <a:ext cx="3071450" cy="205172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81986" y="2691589"/>
            <a:ext cx="341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Das königliche Schloss Hofburg</a:t>
            </a:r>
            <a:endParaRPr lang="ru-RU" dirty="0"/>
          </a:p>
        </p:txBody>
      </p:sp>
      <p:pic>
        <p:nvPicPr>
          <p:cNvPr id="4104" name="Picture 8" descr="https://upload.wikimedia.org/wikipedia/commons/thumb/b/b7/Rudolf_Ritter_von_Alt_001.jpg/220px-Rudolf_Ritter_von_Alt_001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47717" y="3651843"/>
            <a:ext cx="2852225" cy="229474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600936" y="6073473"/>
            <a:ext cx="275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Der Stephansdom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491064" y="582229"/>
            <a:ext cx="77133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5400" dirty="0" err="1" smtClean="0"/>
              <a:t>Unser</a:t>
            </a:r>
            <a:r>
              <a:rPr lang="lv-LV" sz="5400" dirty="0" smtClean="0"/>
              <a:t> </a:t>
            </a:r>
            <a:r>
              <a:rPr lang="lv-LV" sz="5400" dirty="0" err="1" smtClean="0"/>
              <a:t>Meinung</a:t>
            </a:r>
            <a:r>
              <a:rPr lang="lv-LV" sz="5400" dirty="0" smtClean="0"/>
              <a:t> </a:t>
            </a:r>
            <a:r>
              <a:rPr lang="lv-LV" sz="5400" dirty="0" err="1" smtClean="0"/>
              <a:t>mach</a:t>
            </a:r>
            <a:r>
              <a:rPr lang="lv-LV" sz="5400" dirty="0" smtClean="0"/>
              <a:t> </a:t>
            </a:r>
            <a:r>
              <a:rPr lang="lv-LV" sz="5400" dirty="0" err="1" smtClean="0"/>
              <a:t>die</a:t>
            </a:r>
            <a:r>
              <a:rPr lang="lv-LV" sz="5400" dirty="0" smtClean="0"/>
              <a:t> </a:t>
            </a:r>
            <a:r>
              <a:rPr lang="lv-LV" sz="5400" dirty="0" err="1" smtClean="0"/>
              <a:t>sc</a:t>
            </a:r>
            <a:r>
              <a:rPr lang="lv-LV" sz="5400" dirty="0" err="1" smtClean="0"/>
              <a:t>hön</a:t>
            </a:r>
            <a:r>
              <a:rPr lang="lv-LV" sz="5400" dirty="0" err="1" smtClean="0"/>
              <a:t>sten</a:t>
            </a:r>
            <a:r>
              <a:rPr lang="lv-LV" sz="5400" dirty="0" smtClean="0"/>
              <a:t> </a:t>
            </a:r>
            <a:r>
              <a:rPr lang="lv-LV" sz="5400" dirty="0" err="1" smtClean="0"/>
              <a:t>Platze</a:t>
            </a:r>
            <a:endParaRPr lang="lv-LV" sz="5400" dirty="0"/>
          </a:p>
        </p:txBody>
      </p:sp>
    </p:spTree>
    <p:extLst>
      <p:ext uri="{BB962C8B-B14F-4D97-AF65-F5344CB8AC3E}">
        <p14:creationId xmlns:p14="http://schemas.microsoft.com/office/powerpoint/2010/main" val="35610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ÐÐ°ÑÑÐ¸Ð½ÐºÐ¸ Ð¿Ð¾ Ð·Ð°Ð¿ÑÐ¾ÑÑ VÄ«nes Å¡nice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0971" y="2084493"/>
            <a:ext cx="3361348" cy="25210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72873" y="4697181"/>
            <a:ext cx="336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Wiener Schnitzel</a:t>
            </a:r>
            <a:endParaRPr lang="ru-RU" dirty="0"/>
          </a:p>
        </p:txBody>
      </p:sp>
      <p:pic>
        <p:nvPicPr>
          <p:cNvPr id="39940" name="Picture 4" descr="https://upload.wikimedia.org/wikipedia/commons/thumb/0/03/Kouglof.png/220px-Kouglo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9700" y="1940205"/>
            <a:ext cx="3572614" cy="34427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04862" y="5583511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Gugelhupf</a:t>
            </a:r>
          </a:p>
          <a:p>
            <a:endParaRPr lang="ru-RU" dirty="0"/>
          </a:p>
        </p:txBody>
      </p:sp>
      <p:pic>
        <p:nvPicPr>
          <p:cNvPr id="39942" name="Picture 6" descr="Receptes attÄ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691" y="3661556"/>
            <a:ext cx="3403551" cy="258628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42782" y="6335065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Pflaumenknödel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060704" y="884164"/>
            <a:ext cx="8493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5400" dirty="0" err="1"/>
              <a:t>Typische</a:t>
            </a:r>
            <a:r>
              <a:rPr lang="lv-LV" sz="5400" dirty="0"/>
              <a:t> </a:t>
            </a:r>
            <a:r>
              <a:rPr lang="lv-LV" sz="5400" dirty="0" err="1"/>
              <a:t>Spezialitäten</a:t>
            </a:r>
            <a:endParaRPr lang="lv-LV" sz="5400" dirty="0"/>
          </a:p>
          <a:p>
            <a:endParaRPr lang="lv-LV" dirty="0"/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1285" y="0"/>
            <a:ext cx="1572904" cy="685859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086786" y="2889353"/>
            <a:ext cx="9601200" cy="1485900"/>
          </a:xfrm>
        </p:spPr>
        <p:txBody>
          <a:bodyPr>
            <a:noAutofit/>
          </a:bodyPr>
          <a:lstStyle/>
          <a:p>
            <a:pPr algn="ctr"/>
            <a:r>
              <a:rPr lang="lv-LV" sz="11500" dirty="0" err="1" smtClean="0">
                <a:latin typeface="Bodoni MT Black" panose="02070A03080606020203" pitchFamily="18" charset="0"/>
              </a:rPr>
              <a:t>Kroatien</a:t>
            </a:r>
            <a:endParaRPr lang="lv-LV" sz="11500" dirty="0">
              <a:latin typeface="Bodoni MT Black" panose="02070A03080606020203" pitchFamily="18" charset="0"/>
            </a:endParaRPr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786" y="491938"/>
            <a:ext cx="3605135" cy="2397415"/>
          </a:xfrm>
          <a:prstGeom prst="rect">
            <a:avLst/>
          </a:prstGeom>
        </p:spPr>
      </p:pic>
      <p:pic>
        <p:nvPicPr>
          <p:cNvPr id="8" name="Picture 2" descr="Saistīts attē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710" y="-119921"/>
            <a:ext cx="6977918" cy="697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72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lv-LV" sz="3200" dirty="0"/>
              <a:t>Hauptstadt: </a:t>
            </a:r>
            <a:r>
              <a:rPr lang="lv-LV" sz="3200" dirty="0" err="1"/>
              <a:t>Zagreb</a:t>
            </a:r>
            <a:endParaRPr lang="lv-LV" altLang="lv-LV" sz="3200" dirty="0" smtClean="0"/>
          </a:p>
          <a:p>
            <a:r>
              <a:rPr lang="de-DE" altLang="lv-LV" sz="3200" dirty="0" smtClean="0"/>
              <a:t>Fläche</a:t>
            </a:r>
            <a:r>
              <a:rPr lang="de-DE" altLang="lv-LV" sz="3200" dirty="0"/>
              <a:t>: </a:t>
            </a:r>
            <a:r>
              <a:rPr lang="lv-LV" sz="3200" dirty="0" smtClean="0"/>
              <a:t>56.594</a:t>
            </a:r>
            <a:r>
              <a:rPr lang="lv-LV" sz="3200" dirty="0"/>
              <a:t> km²</a:t>
            </a:r>
            <a:endParaRPr lang="lv-LV" altLang="lv-LV" sz="3200" dirty="0" smtClean="0"/>
          </a:p>
          <a:p>
            <a:r>
              <a:rPr lang="de-DE" altLang="lv-LV" sz="3200" dirty="0" smtClean="0"/>
              <a:t>Einwohner</a:t>
            </a:r>
            <a:r>
              <a:rPr lang="de-DE" altLang="lv-LV" sz="3200" dirty="0"/>
              <a:t>: </a:t>
            </a:r>
            <a:r>
              <a:rPr lang="lv-LV" sz="3200" dirty="0"/>
              <a:t>4.190.669 </a:t>
            </a:r>
            <a:endParaRPr lang="lv-LV" sz="3200" dirty="0" smtClean="0"/>
          </a:p>
          <a:p>
            <a:r>
              <a:rPr lang="de-DE" sz="3200" dirty="0" smtClean="0"/>
              <a:t>Der längste Fluss in </a:t>
            </a:r>
            <a:r>
              <a:rPr lang="lv-LV" sz="3200" dirty="0" smtClean="0"/>
              <a:t>Kroatien</a:t>
            </a:r>
            <a:r>
              <a:rPr lang="de-DE" sz="3200" dirty="0" smtClean="0"/>
              <a:t> ist di</a:t>
            </a:r>
            <a:r>
              <a:rPr lang="lv-LV" sz="3200" dirty="0" smtClean="0"/>
              <a:t>e Save</a:t>
            </a:r>
            <a:endParaRPr lang="lv-LV" altLang="lv-LV" sz="3200" dirty="0" smtClean="0"/>
          </a:p>
          <a:p>
            <a:endParaRPr lang="lv-LV" dirty="0"/>
          </a:p>
        </p:txBody>
      </p:sp>
      <p:pic>
        <p:nvPicPr>
          <p:cNvPr id="5" name="Picture 2" descr="Saistīts attē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710" y="-119921"/>
            <a:ext cx="6977918" cy="697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63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973112" y="294343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lv-LV" sz="11500" dirty="0" err="1" smtClean="0">
                <a:latin typeface="Bodoni MT Black" panose="02070A03080606020203" pitchFamily="18" charset="0"/>
              </a:rPr>
              <a:t>Ungarn</a:t>
            </a:r>
            <a:endParaRPr lang="lv-LV" sz="11500" dirty="0">
              <a:latin typeface="Bodoni MT Black" panose="02070A03080606020203" pitchFamily="18" charset="0"/>
            </a:endParaRPr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4262" y="481403"/>
            <a:ext cx="3547672" cy="2143385"/>
          </a:xfrm>
          <a:prstGeom prst="rect">
            <a:avLst/>
          </a:prstGeom>
        </p:spPr>
      </p:pic>
      <p:pic>
        <p:nvPicPr>
          <p:cNvPr id="4" name="Attēls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08625" y="-594"/>
            <a:ext cx="1408298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3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aistīts attē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710" y="-119921"/>
            <a:ext cx="6977918" cy="697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ttēls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459" y="258899"/>
            <a:ext cx="2095500" cy="2790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3624" y="3179580"/>
            <a:ext cx="3237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Nationalpark Plitvicer Seen (UNESCO-Weltnaturerbe)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5207" y="6385385"/>
            <a:ext cx="3242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Blaue Grotte von </a:t>
            </a:r>
            <a:r>
              <a:rPr lang="de-DE" dirty="0" err="1"/>
              <a:t>Biševo</a:t>
            </a:r>
            <a:endParaRPr lang="lv-LV" dirty="0"/>
          </a:p>
        </p:txBody>
      </p:sp>
      <p:sp>
        <p:nvSpPr>
          <p:cNvPr id="8" name="TextBox 7"/>
          <p:cNvSpPr txBox="1"/>
          <p:nvPr/>
        </p:nvSpPr>
        <p:spPr>
          <a:xfrm>
            <a:off x="3463604" y="4077010"/>
            <a:ext cx="194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Diokletianpalast</a:t>
            </a:r>
            <a:endParaRPr lang="ru-RU" dirty="0"/>
          </a:p>
        </p:txBody>
      </p:sp>
      <p:pic>
        <p:nvPicPr>
          <p:cNvPr id="1028" name="Picture 4" descr="https://upload.wikimedia.org/wikipedia/commons/thumb/b/b2/Rector%27s_palace.jpg/250px-Rector%27s_palac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694" y="4445532"/>
            <a:ext cx="2381250" cy="17907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47459" y="6268903"/>
            <a:ext cx="313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Fürstenhof (Dubrovnik)</a:t>
            </a:r>
            <a:endParaRPr lang="ru-RU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 descr="Картинки по запросу Млет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56034" y="2133144"/>
            <a:ext cx="3810000" cy="28575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8157027" y="5309866"/>
            <a:ext cx="28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Die Insel </a:t>
            </a:r>
            <a:r>
              <a:rPr lang="lv-LV" b="1" dirty="0" smtClean="0"/>
              <a:t>Mljet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502089" y="53814"/>
            <a:ext cx="77133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5400" dirty="0" err="1" smtClean="0"/>
              <a:t>Unser</a:t>
            </a:r>
            <a:r>
              <a:rPr lang="lv-LV" sz="5400" dirty="0" smtClean="0"/>
              <a:t> </a:t>
            </a:r>
            <a:r>
              <a:rPr lang="lv-LV" sz="5400" dirty="0" err="1" smtClean="0"/>
              <a:t>Meinung</a:t>
            </a:r>
            <a:r>
              <a:rPr lang="lv-LV" sz="5400" dirty="0" smtClean="0"/>
              <a:t> </a:t>
            </a:r>
            <a:r>
              <a:rPr lang="lv-LV" sz="5400" dirty="0" err="1" smtClean="0"/>
              <a:t>mach</a:t>
            </a:r>
            <a:r>
              <a:rPr lang="lv-LV" sz="5400" dirty="0" smtClean="0"/>
              <a:t> </a:t>
            </a:r>
            <a:r>
              <a:rPr lang="lv-LV" sz="5400" dirty="0" err="1" smtClean="0"/>
              <a:t>die</a:t>
            </a:r>
            <a:r>
              <a:rPr lang="lv-LV" sz="5400" dirty="0" smtClean="0"/>
              <a:t> </a:t>
            </a:r>
            <a:r>
              <a:rPr lang="lv-LV" sz="5400" dirty="0" err="1" smtClean="0"/>
              <a:t>sc</a:t>
            </a:r>
            <a:r>
              <a:rPr lang="lv-LV" sz="5400" dirty="0" err="1" smtClean="0"/>
              <a:t>hön</a:t>
            </a:r>
            <a:r>
              <a:rPr lang="lv-LV" sz="5400" dirty="0" err="1" smtClean="0"/>
              <a:t>sten</a:t>
            </a:r>
            <a:r>
              <a:rPr lang="lv-LV" sz="5400" dirty="0" smtClean="0"/>
              <a:t> </a:t>
            </a:r>
            <a:r>
              <a:rPr lang="lv-LV" sz="5400" dirty="0" err="1" smtClean="0"/>
              <a:t>Platze</a:t>
            </a:r>
            <a:endParaRPr lang="lv-LV" sz="5400" dirty="0"/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38165" y="3576927"/>
            <a:ext cx="2095500" cy="2790825"/>
          </a:xfrm>
          <a:prstGeom prst="rect">
            <a:avLst/>
          </a:prstGeom>
        </p:spPr>
      </p:pic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63604" y="2088141"/>
            <a:ext cx="2481084" cy="1863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606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ÐÐ°ÑÑÐ¸Ð½ÐºÐ¸ Ð¿Ð¾ Ð·Ð°Ð¿ÑÐ¾ÑÑ MeÄimurska gibanica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 descr="ÐÐ°ÑÑÐ¸Ð½ÐºÐ¸ Ð¿Ð¾ Ð·Ð°Ð¿ÑÐ¾ÑÑ MeÄimurska gibanica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8" name="Picture 8" descr="ÐÐ°ÑÑÐ¸Ð½ÐºÐ¸ Ð¿Ð¾ Ð·Ð°Ð¿ÑÐ¾ÑÑ âAusgezogenerâ Apfelstrudel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6633" y="1364000"/>
            <a:ext cx="3931731" cy="26063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48726" y="4087180"/>
            <a:ext cx="3159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„Ausgezogener“ Apfelstrudel</a:t>
            </a:r>
          </a:p>
          <a:p>
            <a:endParaRPr lang="ru-RU" dirty="0"/>
          </a:p>
        </p:txBody>
      </p:sp>
      <p:pic>
        <p:nvPicPr>
          <p:cNvPr id="40970" name="Picture 10" descr="https://upload.wikimedia.org/wikipedia/commons/thumb/8/88/Truffles_white_Croatia.jpg/800px-Truffles_white_Croat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529" y="3490262"/>
            <a:ext cx="3304032" cy="248215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848366" y="6251238"/>
            <a:ext cx="2677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Weiße Trüffel aus Istrien</a:t>
            </a:r>
            <a:endParaRPr lang="ru-RU" dirty="0"/>
          </a:p>
        </p:txBody>
      </p:sp>
      <p:pic>
        <p:nvPicPr>
          <p:cNvPr id="40972" name="Picture 12" descr="https://upload.wikimedia.org/wikipedia/commons/thumb/4/49/Meso_i_slanine_z_tiblice_%28Croatia%29.jpg/800px-Meso_i_slanine_z_tiblice_%28Croatia%29.jpg"/>
          <p:cNvPicPr>
            <a:picLocks noChangeAspect="1" noChangeArrowheads="1"/>
          </p:cNvPicPr>
          <p:nvPr/>
        </p:nvPicPr>
        <p:blipFill>
          <a:blip r:embed="rId4" cstate="print"/>
          <a:srcRect l="1848" t="56874"/>
          <a:stretch>
            <a:fillRect/>
          </a:stretch>
        </p:blipFill>
        <p:spPr bwMode="auto">
          <a:xfrm>
            <a:off x="218097" y="3751488"/>
            <a:ext cx="4080896" cy="239150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333531" y="6251238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Fleisch vom Fässchen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79074" y="332428"/>
            <a:ext cx="9003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5400" dirty="0" err="1" smtClean="0"/>
              <a:t>Typische</a:t>
            </a:r>
            <a:r>
              <a:rPr lang="lv-LV" sz="5400" dirty="0"/>
              <a:t> </a:t>
            </a:r>
            <a:r>
              <a:rPr lang="lv-LV" sz="5400" dirty="0" err="1" smtClean="0"/>
              <a:t>Spezialitäten</a:t>
            </a:r>
            <a:endParaRPr lang="lv-LV" sz="5400" dirty="0"/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 rotWithShape="1">
          <a:blip r:embed="rId5"/>
          <a:srcRect l="40479" r="39070"/>
          <a:stretch/>
        </p:blipFill>
        <p:spPr>
          <a:xfrm>
            <a:off x="10870163" y="0"/>
            <a:ext cx="1427584" cy="69805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5687" y="1522827"/>
            <a:ext cx="7425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5400" b="1" dirty="0" smtClean="0"/>
              <a:t>Danke für Ihre Aufmerksamkeit!</a:t>
            </a:r>
            <a:endParaRPr lang="ru-RU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22976" y="4270248"/>
            <a:ext cx="6275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smtClean="0"/>
              <a:t>Es </a:t>
            </a:r>
            <a:r>
              <a:rPr lang="lv-LV" sz="2800" dirty="0" err="1" smtClean="0"/>
              <a:t>wird</a:t>
            </a:r>
            <a:r>
              <a:rPr lang="lv-LV" sz="2800" dirty="0" smtClean="0"/>
              <a:t> von Kristīne </a:t>
            </a:r>
            <a:r>
              <a:rPr lang="lv-LV" sz="2800" dirty="0" err="1" smtClean="0"/>
              <a:t>Vinokurova</a:t>
            </a:r>
            <a:r>
              <a:rPr lang="lv-LV" sz="2800" dirty="0" smtClean="0"/>
              <a:t>, Airita </a:t>
            </a:r>
            <a:r>
              <a:rPr lang="lv-LV" sz="2800" dirty="0" err="1" smtClean="0"/>
              <a:t>Olehnoviča</a:t>
            </a:r>
            <a:r>
              <a:rPr lang="lv-LV" sz="2800" dirty="0" smtClean="0"/>
              <a:t>, Daniela </a:t>
            </a:r>
            <a:r>
              <a:rPr lang="lv-LV" sz="2800" dirty="0" err="1" smtClean="0"/>
              <a:t>Čapķeviča</a:t>
            </a:r>
            <a:r>
              <a:rPr lang="lv-LV" sz="2800" dirty="0" smtClean="0"/>
              <a:t>, Sintija </a:t>
            </a:r>
            <a:r>
              <a:rPr lang="lv-LV" sz="2800" dirty="0" err="1" smtClean="0"/>
              <a:t>Sadovska</a:t>
            </a:r>
            <a:r>
              <a:rPr lang="lv-LV" sz="2800" dirty="0" smtClean="0"/>
              <a:t> </a:t>
            </a:r>
            <a:r>
              <a:rPr lang="lv-LV" sz="2800" dirty="0" err="1" smtClean="0"/>
              <a:t>gemacht</a:t>
            </a:r>
            <a:r>
              <a:rPr lang="lv-LV" sz="2800" dirty="0" smtClean="0"/>
              <a:t>.</a:t>
            </a:r>
            <a:endParaRPr lang="lv-LV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892040" y="6080760"/>
            <a:ext cx="165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2018, Dagda</a:t>
            </a:r>
            <a:endParaRPr lang="lv-LV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lv-LV" sz="3200" dirty="0"/>
              <a:t>Hauptstadt: </a:t>
            </a:r>
            <a:r>
              <a:rPr lang="lv-LV" sz="3200" dirty="0" err="1" smtClean="0"/>
              <a:t>Budapest</a:t>
            </a:r>
            <a:endParaRPr lang="lv-LV" sz="3200" dirty="0" smtClean="0"/>
          </a:p>
          <a:p>
            <a:r>
              <a:rPr lang="de-DE" altLang="lv-LV" sz="3200" dirty="0" smtClean="0"/>
              <a:t>Fläche</a:t>
            </a:r>
            <a:r>
              <a:rPr lang="de-DE" altLang="lv-LV" sz="3200" dirty="0"/>
              <a:t>: </a:t>
            </a:r>
            <a:r>
              <a:rPr lang="de-DE" altLang="lv-LV" sz="3200" dirty="0" smtClean="0"/>
              <a:t>93.036 </a:t>
            </a:r>
            <a:r>
              <a:rPr lang="de-DE" altLang="lv-LV" sz="3200" dirty="0"/>
              <a:t>km²</a:t>
            </a:r>
            <a:endParaRPr lang="lv-LV" altLang="lv-LV" sz="3200" dirty="0" smtClean="0"/>
          </a:p>
          <a:p>
            <a:r>
              <a:rPr lang="de-DE" altLang="lv-LV" sz="3200" dirty="0" smtClean="0"/>
              <a:t>Einwohner:</a:t>
            </a:r>
            <a:r>
              <a:rPr lang="lv-LV" altLang="lv-LV" sz="3200" dirty="0" smtClean="0"/>
              <a:t> </a:t>
            </a:r>
            <a:r>
              <a:rPr lang="de-DE" altLang="lv-LV" sz="3200" dirty="0" smtClean="0"/>
              <a:t>9.830.485</a:t>
            </a:r>
            <a:endParaRPr lang="lv-LV" altLang="lv-LV" sz="3200" dirty="0" smtClean="0"/>
          </a:p>
          <a:p>
            <a:r>
              <a:rPr lang="de-DE" sz="3200" dirty="0"/>
              <a:t>Der längste Fluss in Ungarn ist die </a:t>
            </a:r>
            <a:r>
              <a:rPr lang="de-DE" sz="3200" dirty="0" smtClean="0"/>
              <a:t>Donau</a:t>
            </a:r>
            <a:endParaRPr lang="lv-LV" sz="3200" dirty="0" smtClean="0"/>
          </a:p>
          <a:p>
            <a:endParaRPr lang="lv-LV" dirty="0"/>
          </a:p>
        </p:txBody>
      </p:sp>
      <p:pic>
        <p:nvPicPr>
          <p:cNvPr id="6" name="Attēls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08624" y="0"/>
            <a:ext cx="1408298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5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isnstūris 4"/>
          <p:cNvSpPr/>
          <p:nvPr/>
        </p:nvSpPr>
        <p:spPr>
          <a:xfrm>
            <a:off x="407808" y="3143750"/>
            <a:ext cx="2243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St.-</a:t>
            </a:r>
            <a:r>
              <a:rPr lang="lv-LV" dirty="0" err="1"/>
              <a:t>Stephans</a:t>
            </a:r>
            <a:r>
              <a:rPr lang="lv-LV" dirty="0"/>
              <a:t>-</a:t>
            </a:r>
            <a:r>
              <a:rPr lang="lv-LV" dirty="0" err="1"/>
              <a:t>Basilika</a:t>
            </a:r>
            <a:endParaRPr lang="lv-LV" dirty="0"/>
          </a:p>
        </p:txBody>
      </p:sp>
      <p:pic>
        <p:nvPicPr>
          <p:cNvPr id="6" name="Attēls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853" y="259081"/>
            <a:ext cx="2608289" cy="2703136"/>
          </a:xfrm>
          <a:prstGeom prst="rect">
            <a:avLst/>
          </a:prstGeom>
        </p:spPr>
      </p:pic>
      <p:pic>
        <p:nvPicPr>
          <p:cNvPr id="9" name="Attēls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7516907" y="2722551"/>
            <a:ext cx="6858001" cy="14128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27532" y="5947758"/>
            <a:ext cx="3165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Heldenplatz (Budapest)</a:t>
            </a:r>
            <a:endParaRPr lang="ru-RU" dirty="0"/>
          </a:p>
        </p:txBody>
      </p:sp>
      <p:pic>
        <p:nvPicPr>
          <p:cNvPr id="13314" name="Picture 2" descr="Картинки по запросу Площадь Героев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7134" y="2899762"/>
            <a:ext cx="4247343" cy="2823564"/>
          </a:xfrm>
          <a:prstGeom prst="rect">
            <a:avLst/>
          </a:prstGeom>
          <a:noFill/>
        </p:spPr>
      </p:pic>
      <p:pic>
        <p:nvPicPr>
          <p:cNvPr id="13316" name="Picture 4" descr="Картинки по запросу Крепость Диошдьёр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5067" y="3728994"/>
            <a:ext cx="3547989" cy="199433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95962" y="5904859"/>
            <a:ext cx="2785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Festung Dioshgyor</a:t>
            </a:r>
            <a:endParaRPr lang="ru-RU" dirty="0"/>
          </a:p>
        </p:txBody>
      </p:sp>
      <p:pic>
        <p:nvPicPr>
          <p:cNvPr id="13318" name="Picture 6" descr="Картинки по запросу озеро Хевиз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76138" y="4007349"/>
            <a:ext cx="2910912" cy="221933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176138" y="6274191"/>
            <a:ext cx="270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See Heviz</a:t>
            </a:r>
            <a:endParaRPr lang="ru-RU" dirty="0"/>
          </a:p>
        </p:txBody>
      </p:sp>
      <p:pic>
        <p:nvPicPr>
          <p:cNvPr id="2" name="Attēls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8593" y="295580"/>
            <a:ext cx="8041321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1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08624" y="0"/>
            <a:ext cx="1408298" cy="6858594"/>
          </a:xfrm>
          <a:prstGeom prst="rect">
            <a:avLst/>
          </a:prstGeom>
        </p:spPr>
      </p:pic>
      <p:pic>
        <p:nvPicPr>
          <p:cNvPr id="36866" name="Picture 2" descr="https://upload.wikimedia.org/wikipedia/commons/thumb/5/5c/Gulyas080.jpg/220px-Gulyas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231" y="1799217"/>
            <a:ext cx="3305077" cy="247880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24306" y="4282909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Gulaschsuppe</a:t>
            </a:r>
            <a:endParaRPr lang="ru-RU" dirty="0"/>
          </a:p>
        </p:txBody>
      </p:sp>
      <p:pic>
        <p:nvPicPr>
          <p:cNvPr id="36868" name="Picture 4" descr="https://upload.wikimedia.org/wikipedia/commons/thumb/3/3f/Dobos_cake_%28Gerbeaud_Confectionery_Budapest_Hungary%29.jpg/220px-Dobos_cake_%28Gerbeaud_Confectionery_Budapest_Hungary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0091" y="1379757"/>
            <a:ext cx="3986556" cy="26637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991009" y="409336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Dobostorte</a:t>
            </a:r>
            <a:endParaRPr lang="ru-RU" dirty="0"/>
          </a:p>
        </p:txBody>
      </p:sp>
      <p:pic>
        <p:nvPicPr>
          <p:cNvPr id="36870" name="Picture 6" descr="https://upload.wikimedia.org/wikipedia/commons/thumb/d/db/Soml%C3%B3i_galuska.jpg/800px-Soml%C3%B3i_galus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84306" y="3583746"/>
            <a:ext cx="3684904" cy="276367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93698" y="6260123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Schomlauer Nockerln</a:t>
            </a:r>
            <a:endParaRPr lang="ru-RU" dirty="0"/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015" y="193409"/>
            <a:ext cx="8815580" cy="14570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12004" y="3024265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lv-LV" sz="10700" dirty="0" err="1">
                <a:latin typeface="Bodoni MT Black" panose="02070A03080606020203" pitchFamily="18" charset="0"/>
              </a:rPr>
              <a:t>Tschechien</a:t>
            </a:r>
            <a:r>
              <a:rPr lang="lv-LV" dirty="0"/>
              <a:t/>
            </a:r>
            <a:br>
              <a:rPr lang="lv-LV" dirty="0"/>
            </a:br>
            <a:endParaRPr lang="lv-LV" dirty="0">
              <a:latin typeface="Bodoni MT Black" panose="02070A03080606020203" pitchFamily="18" charset="0"/>
            </a:endParaRPr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2004" y="271227"/>
            <a:ext cx="3483106" cy="2322071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 rotWithShape="1">
          <a:blip r:embed="rId3" cstate="print"/>
          <a:srcRect l="2365" t="-1092" r="73757"/>
          <a:stretch/>
        </p:blipFill>
        <p:spPr>
          <a:xfrm>
            <a:off x="10518331" y="-107201"/>
            <a:ext cx="1255817" cy="804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altLang="lv-LV" sz="3200" dirty="0"/>
              <a:t>Hauptstadt: </a:t>
            </a:r>
            <a:r>
              <a:rPr lang="lv-LV" sz="3200" dirty="0" err="1" smtClean="0"/>
              <a:t>Prag</a:t>
            </a:r>
            <a:endParaRPr lang="lv-LV" sz="3200" dirty="0" smtClean="0"/>
          </a:p>
          <a:p>
            <a:r>
              <a:rPr lang="de-DE" altLang="lv-LV" sz="3200" dirty="0" smtClean="0"/>
              <a:t>Fläche</a:t>
            </a:r>
            <a:r>
              <a:rPr lang="de-DE" altLang="lv-LV" sz="3200" dirty="0"/>
              <a:t>: </a:t>
            </a:r>
            <a:r>
              <a:rPr lang="lv-LV" sz="3200" dirty="0"/>
              <a:t>78.866 </a:t>
            </a:r>
            <a:r>
              <a:rPr lang="lv-LV" sz="3200" dirty="0" smtClean="0"/>
              <a:t>km²</a:t>
            </a:r>
          </a:p>
          <a:p>
            <a:r>
              <a:rPr lang="de-DE" altLang="lv-LV" sz="3200" dirty="0" smtClean="0"/>
              <a:t>Einwohner:</a:t>
            </a:r>
            <a:r>
              <a:rPr lang="lv-LV" altLang="lv-LV" sz="3200" dirty="0" smtClean="0"/>
              <a:t> </a:t>
            </a:r>
            <a:r>
              <a:rPr lang="lv-LV" sz="3200" dirty="0" smtClean="0"/>
              <a:t>10.578.820</a:t>
            </a:r>
          </a:p>
          <a:p>
            <a:r>
              <a:rPr lang="de-DE" sz="3200" dirty="0" smtClean="0"/>
              <a:t>Der längste Fluss in </a:t>
            </a:r>
            <a:r>
              <a:rPr lang="lv-LV" sz="3200" dirty="0" smtClean="0"/>
              <a:t>Tschechien</a:t>
            </a:r>
            <a:r>
              <a:rPr lang="de-DE" sz="3200" dirty="0" smtClean="0"/>
              <a:t> ist di</a:t>
            </a:r>
            <a:r>
              <a:rPr lang="lv-LV" sz="3200" dirty="0" smtClean="0"/>
              <a:t>e Laba</a:t>
            </a:r>
          </a:p>
          <a:p>
            <a:endParaRPr lang="lv-LV" sz="3200" dirty="0" smtClean="0"/>
          </a:p>
          <a:p>
            <a:endParaRPr lang="lv-LV" sz="3200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 rotWithShape="1">
          <a:blip r:embed="rId2" cstate="print"/>
          <a:srcRect l="2365" t="-1092" r="73757"/>
          <a:stretch/>
        </p:blipFill>
        <p:spPr>
          <a:xfrm>
            <a:off x="10518331" y="-80686"/>
            <a:ext cx="1255817" cy="804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2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/>
          <p:cNvPicPr>
            <a:picLocks noChangeAspect="1"/>
          </p:cNvPicPr>
          <p:nvPr/>
        </p:nvPicPr>
        <p:blipFill rotWithShape="1">
          <a:blip r:embed="rId2" cstate="print"/>
          <a:srcRect l="2365" t="-1092" r="73757"/>
          <a:stretch/>
        </p:blipFill>
        <p:spPr>
          <a:xfrm>
            <a:off x="10518331" y="-107201"/>
            <a:ext cx="1255817" cy="80486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3371" y="2638196"/>
            <a:ext cx="281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Tschechisches Paradies</a:t>
            </a:r>
            <a:endParaRPr lang="ru-RU" dirty="0"/>
          </a:p>
        </p:txBody>
      </p:sp>
      <p:pic>
        <p:nvPicPr>
          <p:cNvPr id="10242" name="Picture 2" descr="Картинки по запросу Чешский рай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480" y="361339"/>
            <a:ext cx="3295323" cy="2194810"/>
          </a:xfrm>
          <a:prstGeom prst="rect">
            <a:avLst/>
          </a:prstGeom>
          <a:noFill/>
        </p:spPr>
      </p:pic>
      <p:pic>
        <p:nvPicPr>
          <p:cNvPr id="10244" name="Picture 4" descr="Картинки по запросу Карлов мост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488" t="-342" r="6204" b="11222"/>
          <a:stretch/>
        </p:blipFill>
        <p:spPr bwMode="auto">
          <a:xfrm>
            <a:off x="3677846" y="3216111"/>
            <a:ext cx="3503077" cy="23859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32497" y="5799911"/>
            <a:ext cx="312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Karlsbrücke</a:t>
            </a:r>
            <a:endParaRPr lang="ru-RU" dirty="0"/>
          </a:p>
        </p:txBody>
      </p:sp>
      <p:pic>
        <p:nvPicPr>
          <p:cNvPr id="10246" name="Picture 6" descr="Картинки по запросу Общественный дом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479" y="3806021"/>
            <a:ext cx="3209324" cy="21375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8479" y="6025600"/>
            <a:ext cx="3854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Das </a:t>
            </a:r>
            <a:r>
              <a:rPr lang="de-DE" b="1" dirty="0" smtClean="0"/>
              <a:t>Prager Gemeindehaus</a:t>
            </a:r>
            <a:r>
              <a:rPr lang="de-DE" dirty="0" smtClean="0"/>
              <a:t> oder </a:t>
            </a:r>
            <a:r>
              <a:rPr lang="de-DE" i="1" dirty="0" smtClean="0"/>
              <a:t>Repräsentationshaus</a:t>
            </a:r>
            <a:endParaRPr lang="ru-RU" dirty="0"/>
          </a:p>
        </p:txBody>
      </p:sp>
      <p:pic>
        <p:nvPicPr>
          <p:cNvPr id="10248" name="Picture 8" descr="Картинки по запросу Правчицкие ворота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/>
          <a:srcRect r="21513"/>
          <a:stretch/>
        </p:blipFill>
        <p:spPr bwMode="auto">
          <a:xfrm>
            <a:off x="6962652" y="4244447"/>
            <a:ext cx="3468958" cy="205830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677443" y="6353039"/>
            <a:ext cx="3010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Das </a:t>
            </a:r>
            <a:r>
              <a:rPr lang="lv-LV" b="1" dirty="0" smtClean="0"/>
              <a:t>Prebischtor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37803" y="716072"/>
            <a:ext cx="77133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5400" dirty="0" err="1" smtClean="0"/>
              <a:t>Unser</a:t>
            </a:r>
            <a:r>
              <a:rPr lang="lv-LV" sz="5400" dirty="0" smtClean="0"/>
              <a:t> </a:t>
            </a:r>
            <a:r>
              <a:rPr lang="lv-LV" sz="5400" dirty="0" err="1" smtClean="0"/>
              <a:t>Meinung</a:t>
            </a:r>
            <a:r>
              <a:rPr lang="lv-LV" sz="5400" dirty="0" smtClean="0"/>
              <a:t> </a:t>
            </a:r>
            <a:r>
              <a:rPr lang="lv-LV" sz="5400" dirty="0" err="1" smtClean="0"/>
              <a:t>mach</a:t>
            </a:r>
            <a:r>
              <a:rPr lang="lv-LV" sz="5400" dirty="0" smtClean="0"/>
              <a:t> </a:t>
            </a:r>
            <a:r>
              <a:rPr lang="lv-LV" sz="5400" dirty="0" err="1" smtClean="0"/>
              <a:t>die</a:t>
            </a:r>
            <a:r>
              <a:rPr lang="lv-LV" sz="5400" dirty="0" smtClean="0"/>
              <a:t> </a:t>
            </a:r>
            <a:r>
              <a:rPr lang="lv-LV" sz="5400" dirty="0" err="1" smtClean="0"/>
              <a:t>sc</a:t>
            </a:r>
            <a:r>
              <a:rPr lang="lv-LV" sz="5400" dirty="0" err="1" smtClean="0"/>
              <a:t>hön</a:t>
            </a:r>
            <a:r>
              <a:rPr lang="lv-LV" sz="5400" dirty="0" err="1" smtClean="0"/>
              <a:t>sten</a:t>
            </a:r>
            <a:r>
              <a:rPr lang="lv-LV" sz="5400" dirty="0" smtClean="0"/>
              <a:t> </a:t>
            </a:r>
            <a:r>
              <a:rPr lang="lv-LV" sz="5400" dirty="0" err="1" smtClean="0"/>
              <a:t>Platze</a:t>
            </a:r>
            <a:endParaRPr lang="lv-LV" sz="5400" dirty="0"/>
          </a:p>
        </p:txBody>
      </p:sp>
    </p:spTree>
    <p:extLst>
      <p:ext uri="{BB962C8B-B14F-4D97-AF65-F5344CB8AC3E}">
        <p14:creationId xmlns:p14="http://schemas.microsoft.com/office/powerpoint/2010/main" val="261777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3668" y="1433531"/>
            <a:ext cx="3810000" cy="29813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36540" y="4566497"/>
            <a:ext cx="659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Kloß</a:t>
            </a:r>
          </a:p>
          <a:p>
            <a:endParaRPr lang="ru-RU" dirty="0"/>
          </a:p>
        </p:txBody>
      </p:sp>
      <p:pic>
        <p:nvPicPr>
          <p:cNvPr id="37894" name="Picture 6" descr="ÐÐ°ÑÑÐ¸Ð½ÐºÐ¸ Ð¿Ð¾ Ð·Ð°Ð¿ÑÐ¾ÑÑ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04" y="1697257"/>
            <a:ext cx="3628634" cy="28575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24220" y="4691632"/>
            <a:ext cx="223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Gebratener Käse</a:t>
            </a:r>
            <a:endParaRPr lang="lv-LV" dirty="0"/>
          </a:p>
        </p:txBody>
      </p:sp>
      <p:pic>
        <p:nvPicPr>
          <p:cNvPr id="37896" name="Picture 8" descr="https://upload.wikimedia.org/wikipedia/commons/thumb/7/78/FW_Marillenkn%C3%B6dl1.jpg/800px-FW_Marillenkn%C3%B6dl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660" y="3641858"/>
            <a:ext cx="3291840" cy="24688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30398" y="6321309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Fruchtknödel</a:t>
            </a:r>
            <a:endParaRPr lang="ru-RU" dirty="0"/>
          </a:p>
        </p:txBody>
      </p:sp>
      <p:pic>
        <p:nvPicPr>
          <p:cNvPr id="2" name="Attēls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28" y="384956"/>
            <a:ext cx="8815580" cy="1457070"/>
          </a:xfrm>
          <a:prstGeom prst="rect">
            <a:avLst/>
          </a:prstGeom>
        </p:spPr>
      </p:pic>
      <p:pic>
        <p:nvPicPr>
          <p:cNvPr id="3" name="Attēls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4338" y="-85693"/>
            <a:ext cx="1255885" cy="805351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TM04033921[[fn=Damaska]]</Template>
  <TotalTime>206</TotalTime>
  <Words>220</Words>
  <Application>Microsoft Office PowerPoint</Application>
  <PresentationFormat>Platekrāna</PresentationFormat>
  <Paragraphs>70</Paragraphs>
  <Slides>22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22</vt:i4>
      </vt:variant>
    </vt:vector>
  </HeadingPairs>
  <TitlesOfParts>
    <vt:vector size="28" baseType="lpstr">
      <vt:lpstr>Arial</vt:lpstr>
      <vt:lpstr>Bodoni MT Black</vt:lpstr>
      <vt:lpstr>Bookman Old Style</vt:lpstr>
      <vt:lpstr>Calibri</vt:lpstr>
      <vt:lpstr>Rockwell</vt:lpstr>
      <vt:lpstr>Damask</vt:lpstr>
      <vt:lpstr>PowerPoint prezentācija</vt:lpstr>
      <vt:lpstr>Ungarn</vt:lpstr>
      <vt:lpstr>PowerPoint prezentācija</vt:lpstr>
      <vt:lpstr>PowerPoint prezentācija</vt:lpstr>
      <vt:lpstr>PowerPoint prezentācija</vt:lpstr>
      <vt:lpstr>Tschechien </vt:lpstr>
      <vt:lpstr>PowerPoint prezentācija</vt:lpstr>
      <vt:lpstr>PowerPoint prezentācija</vt:lpstr>
      <vt:lpstr>PowerPoint prezentācija</vt:lpstr>
      <vt:lpstr>Lettland </vt:lpstr>
      <vt:lpstr>PowerPoint prezentācija</vt:lpstr>
      <vt:lpstr>PowerPoint prezentācija</vt:lpstr>
      <vt:lpstr>PowerPoint prezentācija</vt:lpstr>
      <vt:lpstr>Österreich</vt:lpstr>
      <vt:lpstr>PowerPoint prezentācija</vt:lpstr>
      <vt:lpstr>PowerPoint prezentācija</vt:lpstr>
      <vt:lpstr>PowerPoint prezentācija</vt:lpstr>
      <vt:lpstr>Kroatien</vt:lpstr>
      <vt:lpstr>PowerPoint prezentācija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skolotajs</dc:creator>
  <cp:lastModifiedBy>Marija</cp:lastModifiedBy>
  <cp:revision>24</cp:revision>
  <dcterms:created xsi:type="dcterms:W3CDTF">2018-02-05T07:08:52Z</dcterms:created>
  <dcterms:modified xsi:type="dcterms:W3CDTF">2018-04-17T08:05:56Z</dcterms:modified>
</cp:coreProperties>
</file>