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 id="2147483741" r:id="rId2"/>
  </p:sldMasterIdLst>
  <p:sldIdLst>
    <p:sldId id="256" r:id="rId3"/>
    <p:sldId id="257" r:id="rId4"/>
    <p:sldId id="258" r:id="rId5"/>
    <p:sldId id="259" r:id="rId6"/>
    <p:sldId id="260" r:id="rId7"/>
    <p:sldId id="261" r:id="rId8"/>
    <p:sldId id="262" r:id="rId9"/>
    <p:sldId id="263" r:id="rId10"/>
    <p:sldId id="264" r:id="rId11"/>
    <p:sldId id="265" r:id="rId12"/>
    <p:sldId id="269" r:id="rId13"/>
    <p:sldId id="266" r:id="rId14"/>
    <p:sldId id="267" r:id="rId15"/>
    <p:sldId id="268" r:id="rId16"/>
    <p:sldId id="270" r:id="rId17"/>
    <p:sldId id="271" r:id="rId18"/>
    <p:sldId id="272" r:id="rId19"/>
    <p:sldId id="273" r:id="rId20"/>
    <p:sldId id="274" r:id="rId21"/>
    <p:sldId id="275" r:id="rId22"/>
    <p:sldId id="276" r:id="rId23"/>
    <p:sldId id="277" r:id="rId24"/>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4660"/>
  </p:normalViewPr>
  <p:slideViewPr>
    <p:cSldViewPr snapToGrid="0">
      <p:cViewPr varScale="1">
        <p:scale>
          <a:sx n="65" d="100"/>
          <a:sy n="65" d="100"/>
        </p:scale>
        <p:origin x="-138" y="-10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hr-HR" smtClean="0"/>
              <a:t>Uredite stil naslova matrice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r-HR" smtClean="0"/>
              <a:t>Uredite stil podnaslova matrice</a:t>
            </a:r>
            <a:endParaRPr lang="en-US" dirty="0"/>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2078524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a:p>
        </p:txBody>
      </p:sp>
      <p:sp>
        <p:nvSpPr>
          <p:cNvPr id="3" name="Vertical Text Placeholder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2546511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hr-HR" smtClean="0"/>
              <a:t>Uredite stil naslova matrice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3845501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hr-HR" smtClean="0"/>
              <a:t>Uredite stil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en-US" dirty="0"/>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4064858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hr-HR" smtClean="0"/>
              <a:t>Uredite stil naslova matrice</a:t>
            </a:r>
            <a:endParaRPr lang="en-US" dirty="0"/>
          </a:p>
        </p:txBody>
      </p:sp>
      <p:sp>
        <p:nvSpPr>
          <p:cNvPr id="3" name="Content Placeholder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2451226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hr-HR" smtClean="0"/>
              <a:t>Uredite stil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37883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Date Placeholder 4"/>
          <p:cNvSpPr>
            <a:spLocks noGrp="1"/>
          </p:cNvSpPr>
          <p:nvPr>
            <p:ph type="dt" sz="half" idx="10"/>
          </p:nvPr>
        </p:nvSpPr>
        <p:spPr/>
        <p:txBody>
          <a:bodyPr/>
          <a:lstStyle/>
          <a:p>
            <a:fld id="{E140B309-58BD-4172-9AD0-EAD81A8463B7}" type="datetimeFigureOut">
              <a:rPr lang="hr-HR" smtClean="0"/>
              <a:pPr/>
              <a:t>22.4.2016.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13226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r-HR" smtClean="0"/>
              <a:t>Uredite stil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7" name="Date Placeholder 6"/>
          <p:cNvSpPr>
            <a:spLocks noGrp="1"/>
          </p:cNvSpPr>
          <p:nvPr>
            <p:ph type="dt" sz="half" idx="10"/>
          </p:nvPr>
        </p:nvSpPr>
        <p:spPr/>
        <p:txBody>
          <a:bodyPr/>
          <a:lstStyle/>
          <a:p>
            <a:fld id="{E140B309-58BD-4172-9AD0-EAD81A8463B7}" type="datetimeFigureOut">
              <a:rPr lang="hr-HR" smtClean="0"/>
              <a:pPr/>
              <a:t>22.4.2016.</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2517215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hr-HR" smtClean="0"/>
              <a:t>Uredite stil naslova matrice</a:t>
            </a:r>
            <a:endParaRPr lang="en-US" dirty="0"/>
          </a:p>
        </p:txBody>
      </p:sp>
      <p:sp>
        <p:nvSpPr>
          <p:cNvPr id="3" name="Date Placeholder 2"/>
          <p:cNvSpPr>
            <a:spLocks noGrp="1"/>
          </p:cNvSpPr>
          <p:nvPr>
            <p:ph type="dt" sz="half" idx="10"/>
          </p:nvPr>
        </p:nvSpPr>
        <p:spPr/>
        <p:txBody>
          <a:bodyPr/>
          <a:lstStyle/>
          <a:p>
            <a:fld id="{E140B309-58BD-4172-9AD0-EAD81A8463B7}" type="datetimeFigureOut">
              <a:rPr lang="hr-HR" smtClean="0"/>
              <a:pPr/>
              <a:t>22.4.2016.</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835323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40B309-58BD-4172-9AD0-EAD81A8463B7}" type="datetimeFigureOut">
              <a:rPr lang="hr-HR" smtClean="0"/>
              <a:pPr/>
              <a:t>22.4.2016.</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459346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hr-HR" smtClean="0"/>
              <a:t>Uredite stil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E140B309-58BD-4172-9AD0-EAD81A8463B7}" type="datetimeFigureOut">
              <a:rPr lang="hr-HR" smtClean="0"/>
              <a:pPr/>
              <a:t>22.4.2016.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22184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4100571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hr-HR" smtClean="0"/>
              <a:t>Uredite stil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smtClean="0"/>
              <a:t>Kliknite ikonu da biste dodali  sliku</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E140B309-58BD-4172-9AD0-EAD81A8463B7}" type="datetimeFigureOut">
              <a:rPr lang="hr-HR" smtClean="0"/>
              <a:pPr/>
              <a:t>22.4.2016.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3108796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hr-HR" smtClean="0"/>
              <a:t>Uredite stil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1682036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r-HR" smtClean="0"/>
              <a:t>Uredite stil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98544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hr-HR" smtClean="0"/>
              <a:t>Uredite stil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536265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artica s nazivom citat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r-HR" smtClean="0"/>
              <a:t>Uredite stil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0135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ili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hr-HR" smtClean="0"/>
              <a:t>Uredite stil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2356530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1051597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hr-HR" smtClean="0"/>
              <a:t>Uredite stil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169773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hr-HR" smtClean="0"/>
              <a:t>Uredite stil naslova matrice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E140B309-58BD-4172-9AD0-EAD81A8463B7}" type="datetimeFigureOut">
              <a:rPr lang="hr-HR" smtClean="0"/>
              <a:pPr/>
              <a:t>22.4.2016.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33901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Date Placeholder 4"/>
          <p:cNvSpPr>
            <a:spLocks noGrp="1"/>
          </p:cNvSpPr>
          <p:nvPr>
            <p:ph type="dt" sz="half" idx="10"/>
          </p:nvPr>
        </p:nvSpPr>
        <p:spPr/>
        <p:txBody>
          <a:bodyPr/>
          <a:lstStyle/>
          <a:p>
            <a:fld id="{E140B309-58BD-4172-9AD0-EAD81A8463B7}" type="datetimeFigureOut">
              <a:rPr lang="hr-HR" smtClean="0"/>
              <a:pPr/>
              <a:t>22.4.2016.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96678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Usporedb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Content Placeholder 3"/>
          <p:cNvSpPr>
            <a:spLocks noGrp="1"/>
          </p:cNvSpPr>
          <p:nvPr>
            <p:ph sz="half" idx="2"/>
          </p:nvPr>
        </p:nvSpPr>
        <p:spPr>
          <a:xfrm>
            <a:off x="845127" y="2507550"/>
            <a:ext cx="5156200" cy="3680525"/>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Content Placeholder 5"/>
          <p:cNvSpPr>
            <a:spLocks noGrp="1"/>
          </p:cNvSpPr>
          <p:nvPr>
            <p:ph sz="quarter" idx="4"/>
          </p:nvPr>
        </p:nvSpPr>
        <p:spPr>
          <a:xfrm>
            <a:off x="6172200" y="2507550"/>
            <a:ext cx="5181601" cy="3680525"/>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7" name="Date Placeholder 6"/>
          <p:cNvSpPr>
            <a:spLocks noGrp="1"/>
          </p:cNvSpPr>
          <p:nvPr>
            <p:ph type="dt" sz="half" idx="10"/>
          </p:nvPr>
        </p:nvSpPr>
        <p:spPr/>
        <p:txBody>
          <a:bodyPr/>
          <a:lstStyle/>
          <a:p>
            <a:fld id="{E140B309-58BD-4172-9AD0-EAD81A8463B7}" type="datetimeFigureOut">
              <a:rPr lang="hr-HR" smtClean="0"/>
              <a:pPr/>
              <a:t>22.4.2016.</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12BF126A-719C-4965-B1E1-71A8837D8B91}" type="slidenum">
              <a:rPr lang="hr-HR" smtClean="0"/>
              <a:pPr/>
              <a:t>‹#›</a:t>
            </a:fld>
            <a:endParaRPr lang="hr-HR"/>
          </a:p>
        </p:txBody>
      </p:sp>
      <p:sp>
        <p:nvSpPr>
          <p:cNvPr id="10" name="Title 9"/>
          <p:cNvSpPr>
            <a:spLocks noGrp="1"/>
          </p:cNvSpPr>
          <p:nvPr>
            <p:ph type="title"/>
          </p:nvPr>
        </p:nvSpPr>
        <p:spPr/>
        <p:txBody>
          <a:bodyPr/>
          <a:lstStyle/>
          <a:p>
            <a:r>
              <a:rPr lang="hr-HR" smtClean="0"/>
              <a:t>Uredite stil naslova matrice</a:t>
            </a:r>
            <a:endParaRPr lang="en-US" dirty="0"/>
          </a:p>
        </p:txBody>
      </p:sp>
    </p:spTree>
    <p:extLst>
      <p:ext uri="{BB962C8B-B14F-4D97-AF65-F5344CB8AC3E}">
        <p14:creationId xmlns:p14="http://schemas.microsoft.com/office/powerpoint/2010/main" val="406745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amo naslov">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40B309-58BD-4172-9AD0-EAD81A8463B7}" type="datetimeFigureOut">
              <a:rPr lang="hr-HR" smtClean="0"/>
              <a:pPr/>
              <a:t>22.4.2016.</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12BF126A-719C-4965-B1E1-71A8837D8B91}" type="slidenum">
              <a:rPr lang="hr-HR" smtClean="0"/>
              <a:pPr/>
              <a:t>‹#›</a:t>
            </a:fld>
            <a:endParaRPr lang="hr-HR"/>
          </a:p>
        </p:txBody>
      </p:sp>
      <p:sp>
        <p:nvSpPr>
          <p:cNvPr id="6" name="Title 5"/>
          <p:cNvSpPr>
            <a:spLocks noGrp="1"/>
          </p:cNvSpPr>
          <p:nvPr>
            <p:ph type="title"/>
          </p:nvPr>
        </p:nvSpPr>
        <p:spPr/>
        <p:txBody>
          <a:bodyPr/>
          <a:lstStyle/>
          <a:p>
            <a:r>
              <a:rPr lang="hr-HR" smtClean="0"/>
              <a:t>Uredite stil naslova matrice</a:t>
            </a:r>
            <a:endParaRPr lang="en-US"/>
          </a:p>
        </p:txBody>
      </p:sp>
    </p:spTree>
    <p:extLst>
      <p:ext uri="{BB962C8B-B14F-4D97-AF65-F5344CB8AC3E}">
        <p14:creationId xmlns:p14="http://schemas.microsoft.com/office/powerpoint/2010/main" val="157264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40B309-58BD-4172-9AD0-EAD81A8463B7}" type="datetimeFigureOut">
              <a:rPr lang="hr-HR" smtClean="0"/>
              <a:pPr/>
              <a:t>22.4.2016.</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2279738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hr-HR" smtClean="0"/>
              <a:t>Uredite stil naslova matrice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E140B309-58BD-4172-9AD0-EAD81A8463B7}" type="datetimeFigureOut">
              <a:rPr lang="hr-HR" smtClean="0"/>
              <a:pPr/>
              <a:t>22.4.2016.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2161982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hr-HR" smtClean="0"/>
              <a:t>Uredite stil naslova matrice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smtClean="0"/>
              <a:t>Kliknite ikonu da biste dodali  sliku</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E140B309-58BD-4172-9AD0-EAD81A8463B7}" type="datetimeFigureOut">
              <a:rPr lang="hr-HR" smtClean="0"/>
              <a:pPr/>
              <a:t>22.4.2016.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2BF126A-719C-4965-B1E1-71A8837D8B91}" type="slidenum">
              <a:rPr lang="hr-HR" smtClean="0"/>
              <a:pPr/>
              <a:t>‹#›</a:t>
            </a:fld>
            <a:endParaRPr lang="hr-HR"/>
          </a:p>
        </p:txBody>
      </p:sp>
    </p:spTree>
    <p:extLst>
      <p:ext uri="{BB962C8B-B14F-4D97-AF65-F5344CB8AC3E}">
        <p14:creationId xmlns:p14="http://schemas.microsoft.com/office/powerpoint/2010/main" val="356324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hr-HR" smtClean="0"/>
              <a:t>Uredite stil naslova matrice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E140B309-58BD-4172-9AD0-EAD81A8463B7}" type="datetimeFigureOut">
              <a:rPr lang="hr-HR" smtClean="0"/>
              <a:pPr/>
              <a:t>22.4.2016.</a:t>
            </a:fld>
            <a:endParaRPr lang="hr-H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hr-H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2BF126A-719C-4965-B1E1-71A8837D8B91}" type="slidenum">
              <a:rPr lang="hr-HR" smtClean="0"/>
              <a:pPr/>
              <a:t>‹#›</a:t>
            </a:fld>
            <a:endParaRPr lang="hr-HR"/>
          </a:p>
        </p:txBody>
      </p:sp>
    </p:spTree>
    <p:extLst>
      <p:ext uri="{BB962C8B-B14F-4D97-AF65-F5344CB8AC3E}">
        <p14:creationId xmlns:p14="http://schemas.microsoft.com/office/powerpoint/2010/main" val="418133722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hr-HR" smtClean="0"/>
              <a:t>Uredite stil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40B309-58BD-4172-9AD0-EAD81A8463B7}" type="datetimeFigureOut">
              <a:rPr lang="hr-HR" smtClean="0"/>
              <a:pPr/>
              <a:t>22.4.2016.</a:t>
            </a:fld>
            <a:endParaRPr lang="hr-H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2BF126A-719C-4965-B1E1-71A8837D8B91}" type="slidenum">
              <a:rPr lang="hr-HR" smtClean="0"/>
              <a:pPr/>
              <a:t>‹#›</a:t>
            </a:fld>
            <a:endParaRPr lang="hr-HR"/>
          </a:p>
        </p:txBody>
      </p:sp>
    </p:spTree>
    <p:extLst>
      <p:ext uri="{BB962C8B-B14F-4D97-AF65-F5344CB8AC3E}">
        <p14:creationId xmlns:p14="http://schemas.microsoft.com/office/powerpoint/2010/main" val="345312353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pPr algn="ctr"/>
            <a:r>
              <a:rPr lang="hr-HR" dirty="0" err="1" smtClean="0"/>
              <a:t>Unterricht</a:t>
            </a:r>
            <a:r>
              <a:rPr lang="hr-HR" dirty="0" smtClean="0"/>
              <a:t> </a:t>
            </a:r>
            <a:r>
              <a:rPr lang="hr-HR" dirty="0" err="1" smtClean="0"/>
              <a:t>draußen</a:t>
            </a:r>
            <a:r>
              <a:rPr lang="hr-HR" dirty="0"/>
              <a:t/>
            </a:r>
            <a:br>
              <a:rPr lang="hr-HR" dirty="0"/>
            </a:br>
            <a:r>
              <a:rPr lang="hr-HR" dirty="0" err="1" smtClean="0"/>
              <a:t>Biologie</a:t>
            </a:r>
            <a:r>
              <a:rPr lang="hr-HR" dirty="0" smtClean="0"/>
              <a:t> </a:t>
            </a:r>
            <a:br>
              <a:rPr lang="hr-HR" dirty="0" smtClean="0"/>
            </a:br>
            <a:r>
              <a:rPr lang="hr-HR" dirty="0" smtClean="0"/>
              <a:t> </a:t>
            </a:r>
            <a:r>
              <a:rPr lang="hr-HR" dirty="0" err="1" smtClean="0"/>
              <a:t>Gymnospermen</a:t>
            </a:r>
            <a:r>
              <a:rPr lang="hr-HR" dirty="0" smtClean="0"/>
              <a:t> </a:t>
            </a:r>
            <a:endParaRPr lang="hr-HR" dirty="0"/>
          </a:p>
        </p:txBody>
      </p:sp>
      <p:sp>
        <p:nvSpPr>
          <p:cNvPr id="3" name="Podnaslov 2"/>
          <p:cNvSpPr>
            <a:spLocks noGrp="1"/>
          </p:cNvSpPr>
          <p:nvPr>
            <p:ph type="subTitle" idx="1"/>
          </p:nvPr>
        </p:nvSpPr>
        <p:spPr/>
        <p:txBody>
          <a:bodyPr/>
          <a:lstStyle/>
          <a:p>
            <a:endParaRPr lang="hr-HR"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38858">
            <a:off x="1018405" y="4214547"/>
            <a:ext cx="3555471" cy="2370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8589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p:txBody>
          <a:bodyPr/>
          <a:lstStyle/>
          <a:p>
            <a:r>
              <a:rPr lang="de-DE" dirty="0"/>
              <a:t>Jede </a:t>
            </a:r>
            <a:r>
              <a:rPr lang="de-DE" dirty="0" smtClean="0"/>
              <a:t>Gruppe</a:t>
            </a:r>
            <a:r>
              <a:rPr lang="hr-HR" dirty="0" smtClean="0"/>
              <a:t> </a:t>
            </a:r>
            <a:r>
              <a:rPr lang="de-DE" dirty="0" smtClean="0"/>
              <a:t> </a:t>
            </a:r>
            <a:r>
              <a:rPr lang="de-DE" dirty="0"/>
              <a:t>geht zur auserwählten Pflanze und arbeitet nach den Arbeitsanweisungen auf dem Arbeitsblatt – sie erstellen eine Identitätskarte der Pflanze (Aussehen, Lebensraum, Besonderheiten, Skizze) </a:t>
            </a:r>
            <a:endParaRPr lang="hr-HR"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234" y="3716197"/>
            <a:ext cx="3981209" cy="2654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9760" y="3273447"/>
            <a:ext cx="3405924" cy="2270616"/>
          </a:xfrm>
          <a:prstGeom prst="rect">
            <a:avLst/>
          </a:prstGeom>
          <a:ln>
            <a:noFill/>
          </a:ln>
          <a:effectLst>
            <a:outerShdw blurRad="292100" dist="139700" dir="2700000" algn="tl" rotWithShape="0">
              <a:srgbClr val="333333">
                <a:alpha val="65000"/>
              </a:srgbClr>
            </a:outerShdw>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629" y="457503"/>
            <a:ext cx="2094667" cy="1396445"/>
          </a:xfrm>
          <a:prstGeom prst="rect">
            <a:avLst/>
          </a:prstGeom>
          <a:ln>
            <a:noFill/>
          </a:ln>
          <a:effectLst>
            <a:outerShdw blurRad="292100" dist="139700" dir="2700000" algn="tl" rotWithShape="0">
              <a:srgbClr val="333333">
                <a:alpha val="65000"/>
              </a:srgbClr>
            </a:outerShdw>
          </a:effectLst>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2736" y="252125"/>
            <a:ext cx="2517413" cy="1678275"/>
          </a:xfrm>
          <a:prstGeom prst="rect">
            <a:avLst/>
          </a:prstGeom>
          <a:ln>
            <a:noFill/>
          </a:ln>
          <a:effectLst>
            <a:softEdge rad="112500"/>
          </a:effectLst>
        </p:spPr>
      </p:pic>
    </p:spTree>
    <p:extLst>
      <p:ext uri="{BB962C8B-B14F-4D97-AF65-F5344CB8AC3E}">
        <p14:creationId xmlns:p14="http://schemas.microsoft.com/office/powerpoint/2010/main" val="319757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de-DE" dirty="0"/>
              <a:t>Arbeitsblatt </a:t>
            </a:r>
            <a:r>
              <a:rPr lang="hr-HR" dirty="0"/>
              <a:t>GYMNOSPERMEN – </a:t>
            </a:r>
            <a:r>
              <a:rPr lang="hr-HR" b="1" dirty="0"/>
              <a:t>ZYPRESSE</a:t>
            </a:r>
            <a:br>
              <a:rPr lang="hr-HR" b="1" dirty="0"/>
            </a:br>
            <a:endParaRPr lang="hr-HR" dirty="0"/>
          </a:p>
        </p:txBody>
      </p:sp>
      <p:sp>
        <p:nvSpPr>
          <p:cNvPr id="3" name="Rezervirano mjesto sadržaja 2"/>
          <p:cNvSpPr>
            <a:spLocks noGrp="1"/>
          </p:cNvSpPr>
          <p:nvPr>
            <p:ph idx="1"/>
          </p:nvPr>
        </p:nvSpPr>
        <p:spPr>
          <a:xfrm>
            <a:off x="677334" y="1369757"/>
            <a:ext cx="8596668" cy="3880773"/>
          </a:xfrm>
        </p:spPr>
        <p:txBody>
          <a:bodyPr>
            <a:normAutofit fontScale="77500" lnSpcReduction="20000"/>
          </a:bodyPr>
          <a:lstStyle/>
          <a:p>
            <a:pPr marL="0" indent="0">
              <a:buNone/>
            </a:pPr>
            <a:endParaRPr lang="hr-HR" dirty="0"/>
          </a:p>
          <a:p>
            <a:pPr marL="0" indent="0">
              <a:buNone/>
            </a:pPr>
            <a:r>
              <a:rPr lang="hr-HR" b="1" dirty="0"/>
              <a:t> </a:t>
            </a:r>
            <a:r>
              <a:rPr lang="de-DE" b="1" dirty="0" smtClean="0"/>
              <a:t>Arbeitsziel</a:t>
            </a:r>
            <a:r>
              <a:rPr lang="de-DE" b="1" dirty="0"/>
              <a:t>:</a:t>
            </a:r>
            <a:r>
              <a:rPr lang="de-DE" dirty="0"/>
              <a:t> Die äußere Struktur der Gymnospermen beschreiben und ihre Vielfältigkeit kennenlernen.</a:t>
            </a:r>
            <a:endParaRPr lang="hr-HR" dirty="0"/>
          </a:p>
          <a:p>
            <a:pPr marL="0" indent="0">
              <a:buNone/>
            </a:pPr>
            <a:r>
              <a:rPr lang="de-DE" dirty="0"/>
              <a:t> </a:t>
            </a:r>
            <a:endParaRPr lang="hr-HR" dirty="0"/>
          </a:p>
          <a:p>
            <a:pPr marL="0" indent="0">
              <a:buNone/>
            </a:pPr>
            <a:r>
              <a:rPr lang="de-DE" b="1" dirty="0" smtClean="0"/>
              <a:t>Zubehör </a:t>
            </a:r>
            <a:r>
              <a:rPr lang="de-DE" b="1" dirty="0"/>
              <a:t>und Material:</a:t>
            </a:r>
            <a:r>
              <a:rPr lang="de-DE" dirty="0"/>
              <a:t> Die Zypresse im Schulgarten, Arbeitsheft, Schreibmaterial</a:t>
            </a:r>
            <a:endParaRPr lang="hr-HR" dirty="0"/>
          </a:p>
          <a:p>
            <a:pPr marL="0" indent="0">
              <a:buNone/>
            </a:pPr>
            <a:r>
              <a:rPr lang="de-DE" dirty="0"/>
              <a:t> </a:t>
            </a:r>
            <a:endParaRPr lang="hr-HR" dirty="0"/>
          </a:p>
          <a:p>
            <a:pPr marL="0" indent="0">
              <a:buNone/>
            </a:pPr>
            <a:r>
              <a:rPr lang="de-DE" b="1" dirty="0"/>
              <a:t>Arbeitsbeschreibung: </a:t>
            </a:r>
            <a:endParaRPr lang="hr-HR" dirty="0"/>
          </a:p>
          <a:p>
            <a:pPr lvl="0"/>
            <a:r>
              <a:rPr lang="de-DE" dirty="0"/>
              <a:t>Beobachtet die äußere Struktur der Zypresse.</a:t>
            </a:r>
            <a:endParaRPr lang="hr-HR" dirty="0"/>
          </a:p>
          <a:p>
            <a:pPr lvl="0"/>
            <a:r>
              <a:rPr lang="de-DE" dirty="0"/>
              <a:t>Lest den Text über die Zypresse. </a:t>
            </a:r>
            <a:endParaRPr lang="hr-HR" dirty="0"/>
          </a:p>
          <a:p>
            <a:pPr lvl="0"/>
            <a:r>
              <a:rPr lang="de-DE" dirty="0"/>
              <a:t>Erstellt eine Identitätskarte der Zypresse. Macht eine Skizze der Zypresse in eure Hefte. Schreibt neben das Bild den Namen der Pflanze, ihren Lebensraum und die Eigenschaften, an denen sie erkennbar ist. </a:t>
            </a:r>
            <a:endParaRPr lang="hr-HR" dirty="0"/>
          </a:p>
          <a:p>
            <a:pPr lvl="0"/>
            <a:r>
              <a:rPr lang="de-DE" dirty="0"/>
              <a:t>Genaues Beobachten der Zypressenblätter. Malt die Zypressenblätter in eure Hefte und erschließt daraus, warum sie so gebaut sind. </a:t>
            </a:r>
            <a:endParaRPr lang="hr-HR" dirty="0"/>
          </a:p>
          <a:p>
            <a:pPr lvl="0"/>
            <a:r>
              <a:rPr lang="de-DE" dirty="0"/>
              <a:t>Bereitet euch darauf vor, diese Pflanze den anderen Schülern zu beschreiben.</a:t>
            </a:r>
            <a:endParaRPr lang="hr-HR" dirty="0"/>
          </a:p>
          <a:p>
            <a:endParaRPr lang="hr-HR" dirty="0"/>
          </a:p>
        </p:txBody>
      </p:sp>
      <p:pic>
        <p:nvPicPr>
          <p:cNvPr id="4" name="Picture 3" descr="Liš&amp;cacute;e i &amp;ccaron;ešeri &amp;ccaron;empre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2156" y="3005556"/>
            <a:ext cx="1638300" cy="2470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616402"/>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r>
              <a:rPr lang="de-DE" dirty="0"/>
              <a:t>Zusammentreffen bei dem Kiefer – Durch eine Diskussion die Struktur, den Lebensraum und die Anpassung der Gymnospermen bearbeiten; die Fortpflanzung erklären – an den Kiefer die Organe für die Fortpflanzung zeigen, den Zapfen und die Samen demonstrieren </a:t>
            </a:r>
            <a:endParaRPr lang="hr-HR"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99531">
            <a:off x="5682577" y="3897799"/>
            <a:ext cx="3608174" cy="2405449"/>
          </a:xfrm>
          <a:prstGeom prst="rect">
            <a:avLst/>
          </a:prstGeom>
          <a:ln>
            <a:noFill/>
          </a:ln>
          <a:effectLst>
            <a:outerShdw blurRad="292100" dist="139700" dir="2700000" algn="tl" rotWithShape="0">
              <a:srgbClr val="333333">
                <a:alpha val="65000"/>
              </a:srgbClr>
            </a:outerShdw>
          </a:effectLst>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4110">
            <a:off x="617949" y="4218600"/>
            <a:ext cx="3378109" cy="2252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1685" y="70759"/>
            <a:ext cx="2929958" cy="1953305"/>
          </a:xfrm>
          <a:prstGeom prst="rect">
            <a:avLst/>
          </a:prstGeom>
          <a:ln>
            <a:noFill/>
          </a:ln>
          <a:effectLst>
            <a:softEdge rad="112500"/>
          </a:effectLst>
        </p:spPr>
      </p:pic>
      <p:pic>
        <p:nvPicPr>
          <p:cNvPr id="9" name="Slika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7543" y="141519"/>
            <a:ext cx="2717679" cy="18117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5022758"/>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r>
              <a:rPr lang="de-DE" dirty="0"/>
              <a:t>Die Vielfältigkeit der Gymnospermen – alle Schüler gehen zu jeder Pflanze, wo sie das präsentieren, was sie über diese Pflanze gelernt haben</a:t>
            </a:r>
            <a:endParaRPr lang="hr-HR"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690" y="3393988"/>
            <a:ext cx="4405184" cy="29367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2025733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Der</a:t>
            </a:r>
            <a:r>
              <a:rPr lang="hr-HR" dirty="0" smtClean="0"/>
              <a:t> </a:t>
            </a:r>
            <a:r>
              <a:rPr lang="hr-HR" dirty="0" err="1" smtClean="0"/>
              <a:t>Kiefer</a:t>
            </a:r>
            <a:r>
              <a:rPr lang="hr-HR" dirty="0" smtClean="0"/>
              <a:t/>
            </a:r>
            <a:br>
              <a:rPr lang="hr-HR" dirty="0" smtClean="0"/>
            </a:br>
            <a:endParaRPr lang="hr-HR" dirty="0"/>
          </a:p>
        </p:txBody>
      </p:sp>
      <p:pic>
        <p:nvPicPr>
          <p:cNvPr id="8" name="Rezervirano mjesto sadržaja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183863" y="2525378"/>
            <a:ext cx="4010901" cy="2673934"/>
          </a:xfrm>
          <a:prstGeom prst="rect">
            <a:avLst/>
          </a:prstGeom>
          <a:ln>
            <a:noFill/>
          </a:ln>
          <a:effectLst>
            <a:outerShdw blurRad="292100" dist="139700" dir="2700000" algn="tl" rotWithShape="0">
              <a:srgbClr val="333333">
                <a:alpha val="65000"/>
              </a:srgbClr>
            </a:outerShdw>
          </a:effectLst>
        </p:spPr>
      </p:pic>
      <p:pic>
        <p:nvPicPr>
          <p:cNvPr id="9" name="Slika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53073" y="2227510"/>
            <a:ext cx="4722728" cy="3148485"/>
          </a:xfrm>
          <a:prstGeom prst="rect">
            <a:avLst/>
          </a:prstGeom>
          <a:ln>
            <a:noFill/>
          </a:ln>
          <a:effectLst>
            <a:softEdge rad="112500"/>
          </a:effectLst>
        </p:spPr>
      </p:pic>
    </p:spTree>
    <p:extLst>
      <p:ext uri="{BB962C8B-B14F-4D97-AF65-F5344CB8AC3E}">
        <p14:creationId xmlns:p14="http://schemas.microsoft.com/office/powerpoint/2010/main" val="3653440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Die</a:t>
            </a:r>
            <a:r>
              <a:rPr lang="hr-HR" dirty="0" smtClean="0"/>
              <a:t> Fichte</a:t>
            </a:r>
            <a:endParaRPr lang="hr-HR" dirty="0"/>
          </a:p>
        </p:txBody>
      </p:sp>
      <p:pic>
        <p:nvPicPr>
          <p:cNvPr id="4" name="Rezervirano mjesto sadržaja 3"/>
          <p:cNvPicPr>
            <a:picLocks noGrp="1" noChangeAspect="1"/>
          </p:cNvPicPr>
          <p:nvPr>
            <p:ph idx="1"/>
          </p:nvPr>
        </p:nvPicPr>
        <p:blipFill>
          <a:blip r:embed="rId2" cstate="print"/>
          <a:stretch>
            <a:fillRect/>
          </a:stretch>
        </p:blipFill>
        <p:spPr>
          <a:xfrm>
            <a:off x="561811" y="1669965"/>
            <a:ext cx="5822185" cy="3877392"/>
          </a:xfrm>
          <a:prstGeom prst="rect">
            <a:avLst/>
          </a:prstGeom>
          <a:ln>
            <a:noFill/>
          </a:ln>
          <a:effectLst>
            <a:outerShdw blurRad="292100" dist="139700" dir="2700000" algn="tl" rotWithShape="0">
              <a:srgbClr val="333333">
                <a:alpha val="65000"/>
              </a:srgbClr>
            </a:outerShdw>
          </a:effectLst>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021" y="2810769"/>
            <a:ext cx="3892379" cy="2594919"/>
          </a:xfrm>
          <a:prstGeom prst="rect">
            <a:avLst/>
          </a:prstGeom>
          <a:ln>
            <a:noFill/>
          </a:ln>
          <a:effectLst>
            <a:softEdge rad="112500"/>
          </a:effectLst>
        </p:spPr>
      </p:pic>
    </p:spTree>
    <p:extLst>
      <p:ext uri="{BB962C8B-B14F-4D97-AF65-F5344CB8AC3E}">
        <p14:creationId xmlns:p14="http://schemas.microsoft.com/office/powerpoint/2010/main" val="2597622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Die</a:t>
            </a:r>
            <a:r>
              <a:rPr lang="hr-HR" dirty="0" smtClean="0"/>
              <a:t> </a:t>
            </a:r>
            <a:r>
              <a:rPr lang="hr-HR" dirty="0" err="1" smtClean="0"/>
              <a:t>Lärche</a:t>
            </a:r>
            <a:endParaRPr lang="hr-HR" dirty="0"/>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8607" y="1930400"/>
            <a:ext cx="2587624" cy="3881437"/>
          </a:xfrm>
          <a:prstGeom prst="rect">
            <a:avLst/>
          </a:prstGeom>
          <a:ln>
            <a:noFill/>
          </a:ln>
          <a:effectLst>
            <a:outerShdw blurRad="292100" dist="139700" dir="2700000" algn="tl" rotWithShape="0">
              <a:srgbClr val="333333">
                <a:alpha val="65000"/>
              </a:srgbClr>
            </a:outerShdw>
          </a:effectLst>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3225" y="2767913"/>
            <a:ext cx="4226012" cy="2817341"/>
          </a:xfrm>
          <a:prstGeom prst="rect">
            <a:avLst/>
          </a:prstGeom>
          <a:ln>
            <a:noFill/>
          </a:ln>
          <a:effectLst>
            <a:softEdge rad="112500"/>
          </a:effectLst>
        </p:spPr>
      </p:pic>
    </p:spTree>
    <p:extLst>
      <p:ext uri="{BB962C8B-B14F-4D97-AF65-F5344CB8AC3E}">
        <p14:creationId xmlns:p14="http://schemas.microsoft.com/office/powerpoint/2010/main" val="306935917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Die</a:t>
            </a:r>
            <a:r>
              <a:rPr lang="hr-HR" dirty="0" smtClean="0"/>
              <a:t> </a:t>
            </a:r>
            <a:r>
              <a:rPr lang="hr-HR" dirty="0" err="1" smtClean="0"/>
              <a:t>Zypresse</a:t>
            </a:r>
            <a:r>
              <a:rPr lang="hr-HR" dirty="0" smtClean="0"/>
              <a:t> </a:t>
            </a:r>
            <a:endParaRPr lang="hr-HR" dirty="0"/>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800005"/>
            <a:ext cx="4999839" cy="3333226"/>
          </a:xfrm>
          <a:prstGeom prst="rect">
            <a:avLst/>
          </a:prstGeom>
          <a:ln>
            <a:noFill/>
          </a:ln>
          <a:effectLst>
            <a:outerShdw blurRad="292100" dist="139700" dir="2700000" algn="tl" rotWithShape="0">
              <a:srgbClr val="333333">
                <a:alpha val="65000"/>
              </a:srgbClr>
            </a:outerShdw>
          </a:effectLst>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1756" y="1132741"/>
            <a:ext cx="4253217" cy="2835478"/>
          </a:xfrm>
          <a:prstGeom prst="rect">
            <a:avLst/>
          </a:prstGeom>
          <a:ln>
            <a:noFill/>
          </a:ln>
          <a:effectLst>
            <a:softEdge rad="112500"/>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6569" y="4062312"/>
            <a:ext cx="4003590" cy="2669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67813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Die</a:t>
            </a:r>
            <a:r>
              <a:rPr lang="hr-HR" dirty="0" smtClean="0"/>
              <a:t> </a:t>
            </a:r>
            <a:r>
              <a:rPr lang="hr-HR" dirty="0" err="1" smtClean="0"/>
              <a:t>Tanne</a:t>
            </a:r>
            <a:endParaRPr lang="hr-HR" dirty="0"/>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2096" y="1416676"/>
            <a:ext cx="3546738" cy="2364492"/>
          </a:xfrm>
          <a:prstGeom prst="rect">
            <a:avLst/>
          </a:prstGeom>
          <a:ln>
            <a:noFill/>
          </a:ln>
          <a:effectLst>
            <a:outerShdw blurRad="292100" dist="139700" dir="2700000" algn="tl" rotWithShape="0">
              <a:srgbClr val="333333">
                <a:alpha val="65000"/>
              </a:srgbClr>
            </a:outerShdw>
          </a:effectLst>
        </p:spPr>
      </p:pic>
      <p:pic>
        <p:nvPicPr>
          <p:cNvPr id="6" name="Slika 5"/>
          <p:cNvPicPr>
            <a:picLocks noChangeAspect="1"/>
          </p:cNvPicPr>
          <p:nvPr/>
        </p:nvPicPr>
        <p:blipFill>
          <a:blip r:embed="rId3" cstate="print"/>
          <a:stretch>
            <a:fillRect/>
          </a:stretch>
        </p:blipFill>
        <p:spPr>
          <a:xfrm>
            <a:off x="5051109" y="403538"/>
            <a:ext cx="4560203" cy="3042168"/>
          </a:xfrm>
          <a:prstGeom prst="rect">
            <a:avLst/>
          </a:prstGeom>
          <a:ln>
            <a:noFill/>
          </a:ln>
          <a:effectLst>
            <a:softEdge rad="112500"/>
          </a:effectLst>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325" y="3694050"/>
            <a:ext cx="3526987" cy="2351324"/>
          </a:xfrm>
          <a:prstGeom prst="rect">
            <a:avLst/>
          </a:prstGeom>
          <a:ln>
            <a:noFill/>
          </a:ln>
          <a:effectLst>
            <a:outerShdw blurRad="190500" algn="tl" rotWithShape="0">
              <a:srgbClr val="000000">
                <a:alpha val="70000"/>
              </a:srgbClr>
            </a:outerShdw>
          </a:effectLst>
        </p:spPr>
      </p:pic>
      <p:pic>
        <p:nvPicPr>
          <p:cNvPr id="9" name="Slika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682" y="4009695"/>
            <a:ext cx="3618687" cy="2412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83140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Die</a:t>
            </a:r>
            <a:r>
              <a:rPr lang="hr-HR" dirty="0" smtClean="0"/>
              <a:t> </a:t>
            </a:r>
            <a:r>
              <a:rPr lang="hr-HR" dirty="0" err="1" smtClean="0"/>
              <a:t>Eibe</a:t>
            </a:r>
            <a:endParaRPr lang="hr-HR" dirty="0"/>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7989" y="1691031"/>
            <a:ext cx="5822155" cy="3881437"/>
          </a:xfrm>
          <a:prstGeom prst="rect">
            <a:avLst/>
          </a:prstGeom>
          <a:ln>
            <a:noFill/>
          </a:ln>
          <a:effectLst>
            <a:outerShdw blurRad="292100" dist="139700" dir="2700000" algn="tl" rotWithShape="0">
              <a:srgbClr val="333333">
                <a:alpha val="65000"/>
              </a:srgbClr>
            </a:outerShdw>
          </a:effectLst>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181" y="2388973"/>
            <a:ext cx="4880919" cy="3253946"/>
          </a:xfrm>
          <a:prstGeom prst="rect">
            <a:avLst/>
          </a:prstGeom>
          <a:ln>
            <a:noFill/>
          </a:ln>
          <a:effectLst>
            <a:softEdge rad="112500"/>
          </a:effectLst>
        </p:spPr>
      </p:pic>
    </p:spTree>
    <p:extLst>
      <p:ext uri="{BB962C8B-B14F-4D97-AF65-F5344CB8AC3E}">
        <p14:creationId xmlns:p14="http://schemas.microsoft.com/office/powerpoint/2010/main" val="28091582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Wann</a:t>
            </a:r>
            <a:r>
              <a:rPr lang="hr-HR" dirty="0" smtClean="0"/>
              <a:t>? </a:t>
            </a:r>
            <a:r>
              <a:rPr lang="hr-HR" dirty="0" err="1" smtClean="0"/>
              <a:t>Wer</a:t>
            </a:r>
            <a:r>
              <a:rPr lang="hr-HR" dirty="0" smtClean="0"/>
              <a:t>? </a:t>
            </a:r>
            <a:r>
              <a:rPr lang="hr-HR" dirty="0" err="1" smtClean="0"/>
              <a:t>Was</a:t>
            </a:r>
            <a:r>
              <a:rPr lang="hr-HR" dirty="0" smtClean="0"/>
              <a:t>?</a:t>
            </a:r>
            <a:endParaRPr lang="hr-HR" dirty="0"/>
          </a:p>
        </p:txBody>
      </p:sp>
      <p:sp>
        <p:nvSpPr>
          <p:cNvPr id="3" name="Rezervirano mjesto sadržaja 2"/>
          <p:cNvSpPr>
            <a:spLocks noGrp="1"/>
          </p:cNvSpPr>
          <p:nvPr>
            <p:ph idx="1"/>
          </p:nvPr>
        </p:nvSpPr>
        <p:spPr/>
        <p:txBody>
          <a:bodyPr/>
          <a:lstStyle/>
          <a:p>
            <a:r>
              <a:rPr lang="hr-HR" dirty="0" smtClean="0"/>
              <a:t>Am 13. April, 2016, </a:t>
            </a:r>
            <a:r>
              <a:rPr lang="hr-HR" dirty="0" err="1" smtClean="0"/>
              <a:t>die</a:t>
            </a:r>
            <a:r>
              <a:rPr lang="hr-HR" dirty="0" smtClean="0"/>
              <a:t> </a:t>
            </a:r>
            <a:r>
              <a:rPr lang="hr-HR" dirty="0" err="1" smtClean="0"/>
              <a:t>Schüler</a:t>
            </a:r>
            <a:r>
              <a:rPr lang="hr-HR" dirty="0" smtClean="0"/>
              <a:t> </a:t>
            </a:r>
            <a:r>
              <a:rPr lang="hr-HR" dirty="0" err="1" smtClean="0"/>
              <a:t>von</a:t>
            </a:r>
            <a:r>
              <a:rPr lang="hr-HR" dirty="0" smtClean="0"/>
              <a:t> der </a:t>
            </a:r>
            <a:r>
              <a:rPr lang="hr-HR" dirty="0" err="1" smtClean="0"/>
              <a:t>siebten</a:t>
            </a:r>
            <a:r>
              <a:rPr lang="hr-HR" dirty="0" smtClean="0"/>
              <a:t> </a:t>
            </a:r>
            <a:r>
              <a:rPr lang="hr-HR" dirty="0" err="1" smtClean="0"/>
              <a:t>Klassen</a:t>
            </a:r>
            <a:r>
              <a:rPr lang="hr-HR" dirty="0" smtClean="0"/>
              <a:t> (16 </a:t>
            </a:r>
            <a:r>
              <a:rPr lang="hr-HR" dirty="0" err="1" smtClean="0"/>
              <a:t>Mädchen</a:t>
            </a:r>
            <a:r>
              <a:rPr lang="hr-HR" dirty="0" smtClean="0"/>
              <a:t>, 16 </a:t>
            </a:r>
            <a:r>
              <a:rPr lang="hr-HR" dirty="0" err="1" smtClean="0"/>
              <a:t>Jungen</a:t>
            </a:r>
            <a:r>
              <a:rPr lang="hr-HR" dirty="0" smtClean="0"/>
              <a:t>), </a:t>
            </a:r>
            <a:r>
              <a:rPr lang="hr-HR" dirty="0" err="1" smtClean="0"/>
              <a:t>haben</a:t>
            </a:r>
            <a:r>
              <a:rPr lang="hr-HR" dirty="0" smtClean="0"/>
              <a:t> </a:t>
            </a:r>
            <a:r>
              <a:rPr lang="hr-HR" dirty="0" err="1" smtClean="0"/>
              <a:t>zwei</a:t>
            </a:r>
            <a:r>
              <a:rPr lang="hr-HR" dirty="0" smtClean="0"/>
              <a:t> </a:t>
            </a:r>
            <a:r>
              <a:rPr lang="hr-HR" dirty="0" err="1" smtClean="0"/>
              <a:t>Stunden</a:t>
            </a:r>
            <a:r>
              <a:rPr lang="hr-HR" dirty="0" smtClean="0"/>
              <a:t> </a:t>
            </a:r>
            <a:r>
              <a:rPr lang="hr-HR" dirty="0" err="1" smtClean="0"/>
              <a:t>draußen</a:t>
            </a:r>
            <a:r>
              <a:rPr lang="hr-HR" dirty="0" smtClean="0"/>
              <a:t> </a:t>
            </a:r>
            <a:r>
              <a:rPr lang="hr-HR" dirty="0" err="1" smtClean="0"/>
              <a:t>gehabt</a:t>
            </a:r>
            <a:r>
              <a:rPr lang="hr-HR" dirty="0" smtClean="0"/>
              <a:t>. </a:t>
            </a:r>
          </a:p>
          <a:p>
            <a:r>
              <a:rPr lang="hr-HR" dirty="0" err="1" smtClean="0"/>
              <a:t>Wir</a:t>
            </a:r>
            <a:r>
              <a:rPr lang="hr-HR" dirty="0" smtClean="0"/>
              <a:t> </a:t>
            </a:r>
            <a:r>
              <a:rPr lang="hr-HR" dirty="0" err="1" smtClean="0"/>
              <a:t>haben</a:t>
            </a:r>
            <a:r>
              <a:rPr lang="hr-HR" dirty="0" smtClean="0"/>
              <a:t> </a:t>
            </a:r>
            <a:r>
              <a:rPr lang="hr-HR" dirty="0" err="1" smtClean="0"/>
              <a:t>über</a:t>
            </a:r>
            <a:r>
              <a:rPr lang="hr-HR" dirty="0" smtClean="0"/>
              <a:t> </a:t>
            </a:r>
            <a:r>
              <a:rPr lang="hr-HR" dirty="0" err="1" smtClean="0"/>
              <a:t>Gymnospermen</a:t>
            </a:r>
            <a:r>
              <a:rPr lang="hr-HR" dirty="0" smtClean="0"/>
              <a:t> </a:t>
            </a:r>
            <a:r>
              <a:rPr lang="hr-HR" dirty="0" err="1" smtClean="0"/>
              <a:t>gelernt</a:t>
            </a:r>
            <a:r>
              <a:rPr lang="hr-HR" dirty="0" smtClean="0"/>
              <a:t>.</a:t>
            </a:r>
          </a:p>
          <a:p>
            <a:endParaRPr lang="hr-HR" dirty="0" smtClean="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53088">
            <a:off x="2337981" y="3494130"/>
            <a:ext cx="3273889" cy="2182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5969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de-DE" sz="2400" dirty="0"/>
              <a:t>Alle Schüler gehen zu der Bank, an der ein Schüler das Plakat über Ginkgo und C</a:t>
            </a:r>
            <a:r>
              <a:rPr lang="hr-HR" sz="2400" dirty="0"/>
              <a:t>y</a:t>
            </a:r>
            <a:r>
              <a:rPr lang="de-DE" sz="2400" dirty="0" err="1"/>
              <a:t>kas</a:t>
            </a:r>
            <a:r>
              <a:rPr lang="de-DE" sz="2400" dirty="0"/>
              <a:t> präsentiert;  warum sie in der Evolution wichtig sind, warum sie lebendige Fossile sind </a:t>
            </a:r>
            <a:r>
              <a:rPr lang="hr-HR" sz="2400" dirty="0"/>
              <a:t/>
            </a:r>
            <a:br>
              <a:rPr lang="hr-HR" sz="2400" dirty="0"/>
            </a:br>
            <a:endParaRPr lang="hr-HR" sz="2400" dirty="0"/>
          </a:p>
        </p:txBody>
      </p:sp>
      <p:sp>
        <p:nvSpPr>
          <p:cNvPr id="3" name="Rezervirano mjesto sadržaja 2"/>
          <p:cNvSpPr>
            <a:spLocks noGrp="1"/>
          </p:cNvSpPr>
          <p:nvPr>
            <p:ph idx="1"/>
          </p:nvPr>
        </p:nvSpPr>
        <p:spPr/>
        <p:txBody>
          <a:bodyPr/>
          <a:lstStyle/>
          <a:p>
            <a:endParaRPr lang="hr-HR" dirty="0"/>
          </a:p>
        </p:txBody>
      </p:sp>
      <p:pic>
        <p:nvPicPr>
          <p:cNvPr id="1026" name="Picture 2" descr="C:\Users\Medijska\Desktop\IMG_05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3807" y="2120073"/>
            <a:ext cx="6545778" cy="436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9616"/>
      </p:ext>
    </p:extLst>
  </p:cSld>
  <p:clrMapOvr>
    <a:masterClrMapping/>
  </p:clrMapOvr>
  <p:transition spd="slow">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de-DE" dirty="0"/>
              <a:t>SCHLUSSTEIL</a:t>
            </a:r>
            <a:endParaRPr lang="hr-HR" dirty="0"/>
          </a:p>
        </p:txBody>
      </p:sp>
      <p:sp>
        <p:nvSpPr>
          <p:cNvPr id="3" name="Rezervirano mjesto sadržaja 2"/>
          <p:cNvSpPr>
            <a:spLocks noGrp="1"/>
          </p:cNvSpPr>
          <p:nvPr>
            <p:ph idx="1"/>
          </p:nvPr>
        </p:nvSpPr>
        <p:spPr/>
        <p:txBody>
          <a:bodyPr/>
          <a:lstStyle/>
          <a:p>
            <a:r>
              <a:rPr lang="de-DE" dirty="0"/>
              <a:t>Fragen stellen worüber wir gelernt haben, die Schüler beantworten Fragen, sie können das Gelernte anwenden, sie schreiben wichtige Begriffe in das </a:t>
            </a:r>
            <a:r>
              <a:rPr lang="de-DE" dirty="0" smtClean="0"/>
              <a:t>Arbeitsheft</a:t>
            </a:r>
            <a:endParaRPr lang="hr-HR" dirty="0" smtClean="0"/>
          </a:p>
          <a:p>
            <a:endParaRPr lang="hr-HR"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594" y="3303372"/>
            <a:ext cx="4917990" cy="3278660"/>
          </a:xfrm>
          <a:prstGeom prst="rect">
            <a:avLst/>
          </a:prstGeom>
          <a:ln>
            <a:noFill/>
          </a:ln>
          <a:effectLst>
            <a:outerShdw blurRad="292100" dist="139700" dir="2700000" algn="tl" rotWithShape="0">
              <a:srgbClr val="333333">
                <a:alpha val="65000"/>
              </a:srgbClr>
            </a:outerShdw>
          </a:effectLst>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5289" y="3349273"/>
            <a:ext cx="4443636" cy="29624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98881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just"/>
            <a:r>
              <a:rPr lang="hr-HR" dirty="0" smtClean="0"/>
              <a:t>                         DANKE!</a:t>
            </a:r>
            <a:endParaRPr lang="hr-HR" dirty="0"/>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4454" y="2231596"/>
            <a:ext cx="5822155" cy="38814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9017362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err="1"/>
              <a:t>Lernziel</a:t>
            </a:r>
            <a:r>
              <a:rPr lang="hr-HR" dirty="0"/>
              <a:t/>
            </a:r>
            <a:br>
              <a:rPr lang="hr-HR" dirty="0"/>
            </a:br>
            <a:endParaRPr lang="hr-HR" dirty="0"/>
          </a:p>
        </p:txBody>
      </p:sp>
      <p:sp>
        <p:nvSpPr>
          <p:cNvPr id="3" name="Rezervirano mjesto sadržaja 2"/>
          <p:cNvSpPr>
            <a:spLocks noGrp="1"/>
          </p:cNvSpPr>
          <p:nvPr>
            <p:ph idx="1"/>
          </p:nvPr>
        </p:nvSpPr>
        <p:spPr>
          <a:xfrm>
            <a:off x="677334" y="2193540"/>
            <a:ext cx="8596668" cy="3880773"/>
          </a:xfrm>
        </p:spPr>
        <p:txBody>
          <a:bodyPr/>
          <a:lstStyle/>
          <a:p>
            <a:pPr marL="0" indent="0">
              <a:buNone/>
            </a:pPr>
            <a:r>
              <a:rPr lang="de-DE" dirty="0" smtClean="0"/>
              <a:t>Die </a:t>
            </a:r>
            <a:r>
              <a:rPr lang="de-DE" dirty="0"/>
              <a:t>Grundstruktur der Gymnospermen beschreiben können, die evolutionäre Entwicklung erkennen und sie außerdem auch in der Umwelt erkennen </a:t>
            </a:r>
            <a:r>
              <a:rPr lang="de-DE" dirty="0" smtClean="0"/>
              <a:t>können</a:t>
            </a:r>
            <a:r>
              <a:rPr lang="hr-HR" dirty="0" smtClean="0"/>
              <a:t>.</a:t>
            </a:r>
            <a:endParaRPr lang="hr-HR"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21337">
            <a:off x="1833948" y="3295136"/>
            <a:ext cx="4369144" cy="2912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9541930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pl-PL" dirty="0"/>
              <a:t>Notwendiges</a:t>
            </a:r>
            <a:r>
              <a:rPr lang="hr-HR" dirty="0"/>
              <a:t> </a:t>
            </a:r>
            <a:r>
              <a:rPr lang="pl-PL" dirty="0"/>
              <a:t>Zubehör</a:t>
            </a:r>
            <a:br>
              <a:rPr lang="pl-PL" dirty="0"/>
            </a:br>
            <a:endParaRPr lang="hr-HR" dirty="0"/>
          </a:p>
        </p:txBody>
      </p:sp>
      <p:sp>
        <p:nvSpPr>
          <p:cNvPr id="3" name="Rezervirano mjesto sadržaja 2"/>
          <p:cNvSpPr>
            <a:spLocks noGrp="1"/>
          </p:cNvSpPr>
          <p:nvPr>
            <p:ph idx="1"/>
          </p:nvPr>
        </p:nvSpPr>
        <p:spPr/>
        <p:txBody>
          <a:bodyPr/>
          <a:lstStyle/>
          <a:p>
            <a:pPr marL="0" indent="0">
              <a:buNone/>
            </a:pPr>
            <a:r>
              <a:rPr lang="hr-HR" dirty="0" smtClean="0"/>
              <a:t>-</a:t>
            </a:r>
            <a:r>
              <a:rPr lang="de-DE" dirty="0" smtClean="0"/>
              <a:t>Arbeitsheft</a:t>
            </a:r>
            <a:r>
              <a:rPr lang="de-DE" dirty="0"/>
              <a:t/>
            </a:r>
            <a:br>
              <a:rPr lang="de-DE" dirty="0"/>
            </a:br>
            <a:r>
              <a:rPr lang="de-DE" dirty="0"/>
              <a:t>-natürliche Materialien –  Tanne, Fichte, Zypresse, Kiefer, Lärche, Eibe, Zapfen, Samen den Kiefer und der Fichte</a:t>
            </a:r>
            <a:r>
              <a:rPr lang="hr-HR" dirty="0"/>
              <a:t/>
            </a:r>
            <a:br>
              <a:rPr lang="hr-HR" dirty="0"/>
            </a:br>
            <a:r>
              <a:rPr lang="hr-HR" dirty="0"/>
              <a:t>-Referat – </a:t>
            </a:r>
            <a:r>
              <a:rPr lang="hr-HR" dirty="0" err="1"/>
              <a:t>Ginkgo</a:t>
            </a:r>
            <a:r>
              <a:rPr lang="hr-HR" dirty="0"/>
              <a:t> </a:t>
            </a:r>
            <a:r>
              <a:rPr lang="hr-HR" dirty="0" err="1"/>
              <a:t>und</a:t>
            </a:r>
            <a:r>
              <a:rPr lang="hr-HR" dirty="0"/>
              <a:t> </a:t>
            </a:r>
            <a:r>
              <a:rPr lang="hr-HR" dirty="0" err="1" smtClean="0"/>
              <a:t>Cykas</a:t>
            </a:r>
            <a:r>
              <a:rPr lang="hr-HR" dirty="0"/>
              <a:t/>
            </a:r>
            <a:br>
              <a:rPr lang="hr-HR" dirty="0"/>
            </a:br>
            <a:r>
              <a:rPr lang="hr-HR" dirty="0"/>
              <a:t>-</a:t>
            </a:r>
            <a:r>
              <a:rPr lang="de-DE" dirty="0"/>
              <a:t>Arbeitsblätter:  Tanne, Fichte, Zypresse, Kiefer, Lärche, Eibe </a:t>
            </a:r>
            <a:br>
              <a:rPr lang="de-DE" dirty="0"/>
            </a:br>
            <a:r>
              <a:rPr lang="de-DE" dirty="0"/>
              <a:t>-Fotoapparat </a:t>
            </a:r>
            <a:br>
              <a:rPr lang="de-DE" dirty="0"/>
            </a:br>
            <a:r>
              <a:rPr lang="de-DE" dirty="0"/>
              <a:t>-Schreibmaterial</a:t>
            </a:r>
            <a:endParaRPr lang="pl-PL" dirty="0" smtClean="0"/>
          </a:p>
          <a:p>
            <a:endParaRPr lang="hr-HR" dirty="0"/>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104" y="3880999"/>
            <a:ext cx="3240545" cy="21603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25859110"/>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N</a:t>
            </a:r>
            <a:r>
              <a:rPr lang="en-US" dirty="0" err="1" smtClean="0"/>
              <a:t>otwendige</a:t>
            </a:r>
            <a:r>
              <a:rPr lang="en-US" dirty="0" smtClean="0"/>
              <a:t> </a:t>
            </a:r>
            <a:r>
              <a:rPr lang="en-US" dirty="0" err="1"/>
              <a:t>Vorbereitung</a:t>
            </a:r>
            <a:endParaRPr lang="hr-HR" dirty="0"/>
          </a:p>
        </p:txBody>
      </p:sp>
      <p:sp>
        <p:nvSpPr>
          <p:cNvPr id="3" name="Rezervirano mjesto sadržaja 2"/>
          <p:cNvSpPr>
            <a:spLocks noGrp="1"/>
          </p:cNvSpPr>
          <p:nvPr>
            <p:ph idx="1"/>
          </p:nvPr>
        </p:nvSpPr>
        <p:spPr/>
        <p:txBody>
          <a:bodyPr/>
          <a:lstStyle/>
          <a:p>
            <a:r>
              <a:rPr lang="de-DE" dirty="0"/>
              <a:t>-Arbeitsblätter anfertigen und sie für jeden Schüler kopieren</a:t>
            </a:r>
            <a:br>
              <a:rPr lang="de-DE" dirty="0"/>
            </a:br>
            <a:r>
              <a:rPr lang="de-DE" dirty="0"/>
              <a:t>-ein Schüler bereitet ein mini-Plakat über Ginkgo und </a:t>
            </a:r>
            <a:r>
              <a:rPr lang="de-DE" dirty="0" smtClean="0"/>
              <a:t>C</a:t>
            </a:r>
            <a:r>
              <a:rPr lang="hr-HR" dirty="0" smtClean="0"/>
              <a:t>y</a:t>
            </a:r>
            <a:r>
              <a:rPr lang="de-DE" dirty="0" err="1" smtClean="0"/>
              <a:t>kas</a:t>
            </a:r>
            <a:r>
              <a:rPr lang="de-DE" dirty="0" smtClean="0"/>
              <a:t> </a:t>
            </a:r>
            <a:r>
              <a:rPr lang="de-DE" dirty="0"/>
              <a:t>vor</a:t>
            </a:r>
            <a:br>
              <a:rPr lang="de-DE" dirty="0"/>
            </a:br>
            <a:r>
              <a:rPr lang="de-DE" dirty="0"/>
              <a:t>-die Zapfen vorbereiten und die Samen für die Demonstration</a:t>
            </a:r>
            <a:endParaRPr lang="hr-HR" dirty="0"/>
          </a:p>
        </p:txBody>
      </p:sp>
      <p:pic>
        <p:nvPicPr>
          <p:cNvPr id="4" name="Slika 3"/>
          <p:cNvPicPr>
            <a:picLocks noChangeAspect="1"/>
          </p:cNvPicPr>
          <p:nvPr/>
        </p:nvPicPr>
        <p:blipFill>
          <a:blip r:embed="rId2" cstate="print"/>
          <a:stretch>
            <a:fillRect/>
          </a:stretch>
        </p:blipFill>
        <p:spPr>
          <a:xfrm>
            <a:off x="2248417" y="3671317"/>
            <a:ext cx="4218798" cy="2810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05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de-DE" dirty="0"/>
              <a:t>Anforderungen (worauf ist zu achten)</a:t>
            </a:r>
            <a:endParaRPr lang="hr-HR" dirty="0"/>
          </a:p>
        </p:txBody>
      </p:sp>
      <p:sp>
        <p:nvSpPr>
          <p:cNvPr id="3" name="Rezervirano mjesto sadržaja 2"/>
          <p:cNvSpPr>
            <a:spLocks noGrp="1"/>
          </p:cNvSpPr>
          <p:nvPr>
            <p:ph idx="1"/>
          </p:nvPr>
        </p:nvSpPr>
        <p:spPr/>
        <p:txBody>
          <a:bodyPr/>
          <a:lstStyle/>
          <a:p>
            <a:r>
              <a:rPr lang="de-DE" dirty="0" smtClean="0"/>
              <a:t>manche </a:t>
            </a:r>
            <a:r>
              <a:rPr lang="de-DE" dirty="0"/>
              <a:t>Schüler haben eine </a:t>
            </a:r>
            <a:r>
              <a:rPr lang="de-DE" dirty="0" smtClean="0"/>
              <a:t>Pollenallergie</a:t>
            </a:r>
            <a:endParaRPr lang="hr-HR" dirty="0" smtClean="0"/>
          </a:p>
          <a:p>
            <a:r>
              <a:rPr lang="hr-HR" dirty="0" err="1" smtClean="0"/>
              <a:t>sie</a:t>
            </a:r>
            <a:r>
              <a:rPr lang="hr-HR" dirty="0" smtClean="0"/>
              <a:t> </a:t>
            </a:r>
            <a:r>
              <a:rPr lang="hr-HR" dirty="0" err="1" smtClean="0"/>
              <a:t>lernen</a:t>
            </a:r>
            <a:r>
              <a:rPr lang="hr-HR" dirty="0" smtClean="0"/>
              <a:t> </a:t>
            </a:r>
            <a:r>
              <a:rPr lang="hr-HR" dirty="0" err="1" smtClean="0"/>
              <a:t>in</a:t>
            </a:r>
            <a:r>
              <a:rPr lang="hr-HR" dirty="0"/>
              <a:t> </a:t>
            </a:r>
            <a:r>
              <a:rPr lang="hr-HR" dirty="0" err="1" smtClean="0"/>
              <a:t>die</a:t>
            </a:r>
            <a:r>
              <a:rPr lang="hr-HR" dirty="0" smtClean="0"/>
              <a:t> </a:t>
            </a:r>
            <a:r>
              <a:rPr lang="hr-HR" dirty="0" err="1" smtClean="0"/>
              <a:t>Klasse</a:t>
            </a:r>
            <a:r>
              <a:rPr lang="de-DE" dirty="0" smtClean="0"/>
              <a:t> </a:t>
            </a:r>
            <a:endParaRPr lang="hr-HR" dirty="0"/>
          </a:p>
        </p:txBody>
      </p:sp>
    </p:spTree>
    <p:extLst>
      <p:ext uri="{BB962C8B-B14F-4D97-AF65-F5344CB8AC3E}">
        <p14:creationId xmlns:p14="http://schemas.microsoft.com/office/powerpoint/2010/main" val="3981588586"/>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pl-PL" dirty="0"/>
              <a:t>EINLEITUNG</a:t>
            </a:r>
            <a:endParaRPr lang="hr-HR" dirty="0"/>
          </a:p>
        </p:txBody>
      </p:sp>
      <p:sp>
        <p:nvSpPr>
          <p:cNvPr id="3" name="Rezervirano mjesto sadržaja 2"/>
          <p:cNvSpPr>
            <a:spLocks noGrp="1"/>
          </p:cNvSpPr>
          <p:nvPr>
            <p:ph idx="1"/>
          </p:nvPr>
        </p:nvSpPr>
        <p:spPr/>
        <p:txBody>
          <a:bodyPr/>
          <a:lstStyle/>
          <a:p>
            <a:r>
              <a:rPr lang="de-DE" dirty="0" smtClean="0"/>
              <a:t>den </a:t>
            </a:r>
            <a:r>
              <a:rPr lang="de-DE" dirty="0"/>
              <a:t>Lernstoff über das Moos und die Farnen wiederholen (Die Struktur und der evolutionäre Fortschritt)</a:t>
            </a:r>
            <a:endParaRPr lang="hr-HR" dirty="0" smtClean="0"/>
          </a:p>
          <a:p>
            <a:r>
              <a:rPr lang="de-DE" dirty="0" smtClean="0"/>
              <a:t>den </a:t>
            </a:r>
            <a:r>
              <a:rPr lang="de-DE" dirty="0"/>
              <a:t>Lernstoff über die Samen wiederholen (Die Schüler erklären, wieso diese der Fortschritt in der Evolution der Pflanzen sind</a:t>
            </a:r>
            <a:r>
              <a:rPr lang="de-DE" dirty="0" smtClean="0"/>
              <a:t>)</a:t>
            </a:r>
            <a:endParaRPr lang="hr-HR" dirty="0" smtClean="0"/>
          </a:p>
          <a:p>
            <a:endParaRPr lang="hr-HR" dirty="0"/>
          </a:p>
          <a:p>
            <a:endParaRPr lang="hr-HR"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0901" y="3979572"/>
            <a:ext cx="3474640" cy="23164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19419919"/>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de-DE" dirty="0"/>
              <a:t>HAUPTTEIL</a:t>
            </a:r>
            <a:endParaRPr lang="hr-HR" dirty="0"/>
          </a:p>
        </p:txBody>
      </p:sp>
      <p:sp>
        <p:nvSpPr>
          <p:cNvPr id="3" name="Rezervirano mjesto sadržaja 2"/>
          <p:cNvSpPr>
            <a:spLocks noGrp="1"/>
          </p:cNvSpPr>
          <p:nvPr>
            <p:ph idx="1"/>
          </p:nvPr>
        </p:nvSpPr>
        <p:spPr/>
        <p:txBody>
          <a:bodyPr/>
          <a:lstStyle/>
          <a:p>
            <a:r>
              <a:rPr lang="de-DE" dirty="0"/>
              <a:t>Einteilung der Schüler in Gruppen – aus einem Kuvert ziehen sie Bilder auf denen Pflanzen abgebildet sind (Tanne, Fichte, Zypresse, Kiefer, Lärche, Eibe); diejenigen, die das gleiche Bild herausgezogen haben sind in der gleichen Gruppe </a:t>
            </a:r>
            <a:endParaRPr lang="hr-HR"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6332">
            <a:off x="4611371" y="4333550"/>
            <a:ext cx="3077317" cy="2051544"/>
          </a:xfrm>
          <a:prstGeom prst="rect">
            <a:avLst/>
          </a:prstGeom>
        </p:spPr>
      </p:pic>
      <p:pic>
        <p:nvPicPr>
          <p:cNvPr id="2050" name="Picture 2" descr="ces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4967">
            <a:off x="448005" y="4761523"/>
            <a:ext cx="1470947" cy="1701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051" name="Picture 3" descr="Liš&amp;cacute;e i &amp;ccaron;ešeri &amp;ccaron;empre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63045">
            <a:off x="9204134" y="1367757"/>
            <a:ext cx="1089941" cy="16433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IMGP5660_Pinus_nigra_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9349">
            <a:off x="3254865" y="283978"/>
            <a:ext cx="2224088" cy="1487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x_a010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4376" y="389649"/>
            <a:ext cx="2524125" cy="165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Taxus baccata MHN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0143" y="3969060"/>
            <a:ext cx="1951037" cy="1692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Smreka-ljekoviti-mladi-izdanc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7304" y="3447877"/>
            <a:ext cx="2406772" cy="1771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2924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r>
              <a:rPr lang="de-DE" dirty="0"/>
              <a:t>sie erkennen die Pflanze auf dem Bild und stellen fest, wo sie auf dem Schulhof wächst </a:t>
            </a:r>
            <a:endParaRPr lang="hr-HR"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35201">
            <a:off x="1781708" y="3457032"/>
            <a:ext cx="3657600" cy="2438400"/>
          </a:xfrm>
          <a:prstGeom prst="rect">
            <a:avLst/>
          </a:prstGeom>
          <a:ln>
            <a:noFill/>
          </a:ln>
          <a:effectLst>
            <a:softEdge rad="112500"/>
          </a:effectLst>
        </p:spPr>
      </p:pic>
    </p:spTree>
    <p:extLst>
      <p:ext uri="{BB962C8B-B14F-4D97-AF65-F5344CB8AC3E}">
        <p14:creationId xmlns:p14="http://schemas.microsoft.com/office/powerpoint/2010/main" val="12310527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TM02900769[[fn=Retrospektiva]]</Template>
  <TotalTime>221</TotalTime>
  <Words>369</Words>
  <Application>Microsoft Office PowerPoint</Application>
  <PresentationFormat>Prilagođeno</PresentationFormat>
  <Paragraphs>44</Paragraphs>
  <Slides>22</Slides>
  <Notes>0</Notes>
  <HiddenSlides>0</HiddenSlides>
  <MMClips>0</MMClips>
  <ScaleCrop>false</ScaleCrop>
  <HeadingPairs>
    <vt:vector size="4" baseType="variant">
      <vt:variant>
        <vt:lpstr>Tema</vt:lpstr>
      </vt:variant>
      <vt:variant>
        <vt:i4>2</vt:i4>
      </vt:variant>
      <vt:variant>
        <vt:lpstr>Naslovi slajdova</vt:lpstr>
      </vt:variant>
      <vt:variant>
        <vt:i4>22</vt:i4>
      </vt:variant>
    </vt:vector>
  </HeadingPairs>
  <TitlesOfParts>
    <vt:vector size="24" baseType="lpstr">
      <vt:lpstr>HDOfficeLightV0</vt:lpstr>
      <vt:lpstr>Faseta</vt:lpstr>
      <vt:lpstr>Unterricht draußen Biologie   Gymnospermen </vt:lpstr>
      <vt:lpstr>Wann? Wer? Was?</vt:lpstr>
      <vt:lpstr>Lernziel </vt:lpstr>
      <vt:lpstr>Notwendiges Zubehör </vt:lpstr>
      <vt:lpstr>Notwendige Vorbereitung</vt:lpstr>
      <vt:lpstr>Anforderungen (worauf ist zu achten)</vt:lpstr>
      <vt:lpstr>EINLEITUNG</vt:lpstr>
      <vt:lpstr>HAUPTTEIL</vt:lpstr>
      <vt:lpstr>PowerPointova prezentacija</vt:lpstr>
      <vt:lpstr>PowerPointova prezentacija</vt:lpstr>
      <vt:lpstr>Arbeitsblatt GYMNOSPERMEN – ZYPRESSE </vt:lpstr>
      <vt:lpstr>PowerPointova prezentacija</vt:lpstr>
      <vt:lpstr>PowerPointova prezentacija</vt:lpstr>
      <vt:lpstr>Der Kiefer </vt:lpstr>
      <vt:lpstr>Die Fichte</vt:lpstr>
      <vt:lpstr>Die Lärche</vt:lpstr>
      <vt:lpstr>Die Zypresse </vt:lpstr>
      <vt:lpstr>Die Tanne</vt:lpstr>
      <vt:lpstr>Die Eibe</vt:lpstr>
      <vt:lpstr>Alle Schüler gehen zu der Bank, an der ein Schüler das Plakat über Ginkgo und Cykas präsentiert;  warum sie in der Evolution wichtig sind, warum sie lebendige Fossile sind  </vt:lpstr>
      <vt:lpstr>SCHLUSSTEIL</vt:lpstr>
      <vt:lpstr>                         DANKE!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Unterricht draußen- Biologie, der Gymnospermen</dc:title>
  <dc:creator>Medijska</dc:creator>
  <cp:lastModifiedBy>Medijska</cp:lastModifiedBy>
  <cp:revision>18</cp:revision>
  <dcterms:created xsi:type="dcterms:W3CDTF">2016-04-20T11:39:54Z</dcterms:created>
  <dcterms:modified xsi:type="dcterms:W3CDTF">2016-04-22T10:25:47Z</dcterms:modified>
</cp:coreProperties>
</file>