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8000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B197D-CE16-4CC8-B2ED-88F730D80C67}" type="datetimeFigureOut">
              <a:rPr lang="sr-Latn-CS" smtClean="0"/>
              <a:t>20.4.2016.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A86496-D2F9-4CEE-940E-BA37403CC1D9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851648" cy="2939752"/>
          </a:xfrm>
        </p:spPr>
        <p:txBody>
          <a:bodyPr>
            <a:normAutofit fontScale="90000"/>
          </a:bodyPr>
          <a:lstStyle/>
          <a:p>
            <a:r>
              <a:rPr lang="hr-HR" sz="7200" dirty="0">
                <a:solidFill>
                  <a:srgbClr val="00B050"/>
                </a:solidFill>
              </a:rPr>
              <a:t>SCHATTEN, </a:t>
            </a:r>
            <a:r>
              <a:rPr lang="hr-HR" sz="7200" dirty="0" err="1">
                <a:solidFill>
                  <a:srgbClr val="00B050"/>
                </a:solidFill>
              </a:rPr>
              <a:t>Proportionen</a:t>
            </a:r>
            <a:r>
              <a:rPr lang="hr-HR" sz="7200" dirty="0">
                <a:solidFill>
                  <a:srgbClr val="00B050"/>
                </a:solidFill>
              </a:rPr>
              <a:t> </a:t>
            </a:r>
            <a:r>
              <a:rPr lang="hr-HR" sz="7200" dirty="0" err="1">
                <a:solidFill>
                  <a:srgbClr val="00B050"/>
                </a:solidFill>
              </a:rPr>
              <a:t>und</a:t>
            </a:r>
            <a:r>
              <a:rPr lang="hr-HR" sz="7200" dirty="0">
                <a:solidFill>
                  <a:srgbClr val="00B050"/>
                </a:solidFill>
              </a:rPr>
              <a:t> </a:t>
            </a:r>
            <a:r>
              <a:rPr lang="hr-HR" sz="7200" dirty="0" err="1">
                <a:solidFill>
                  <a:srgbClr val="00B050"/>
                </a:solidFill>
              </a:rPr>
              <a:t>Baumhöhe</a:t>
            </a:r>
            <a:endParaRPr lang="hr-HR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Wir</a:t>
            </a:r>
            <a:r>
              <a:rPr lang="hr-HR" dirty="0">
                <a:solidFill>
                  <a:srgbClr val="FF0000"/>
                </a:solidFill>
              </a:rPr>
              <a:t>,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Schüler </a:t>
            </a:r>
            <a:r>
              <a:rPr lang="de-DE" dirty="0">
                <a:solidFill>
                  <a:srgbClr val="FF0000"/>
                </a:solidFill>
              </a:rPr>
              <a:t>der siebten </a:t>
            </a:r>
            <a:r>
              <a:rPr lang="de-DE" dirty="0">
                <a:solidFill>
                  <a:srgbClr val="FF0000"/>
                </a:solidFill>
              </a:rPr>
              <a:t>Klasse</a:t>
            </a:r>
            <a:r>
              <a:rPr lang="hr-HR" dirty="0">
                <a:solidFill>
                  <a:srgbClr val="FF0000"/>
                </a:solidFill>
              </a:rPr>
              <a:t>,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waren </a:t>
            </a:r>
            <a:r>
              <a:rPr lang="de-DE" dirty="0">
                <a:solidFill>
                  <a:srgbClr val="FF0000"/>
                </a:solidFill>
              </a:rPr>
              <a:t>beauftragt</a:t>
            </a:r>
            <a:r>
              <a:rPr lang="de-DE" dirty="0">
                <a:solidFill>
                  <a:srgbClr val="FF0000"/>
                </a:solidFill>
              </a:rPr>
              <a:t>, die Höhe eines Baumes mit der Länge unserer Schatten zu berechnen</a:t>
            </a:r>
            <a:r>
              <a:rPr lang="de-DE" dirty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de-DE" dirty="0" err="1">
                <a:solidFill>
                  <a:srgbClr val="FF0000"/>
                </a:solidFill>
              </a:rPr>
              <a:t>Hmmm</a:t>
            </a:r>
            <a:r>
              <a:rPr lang="de-DE" dirty="0">
                <a:solidFill>
                  <a:srgbClr val="FF0000"/>
                </a:solidFill>
              </a:rPr>
              <a:t> ..., wie wir </a:t>
            </a:r>
            <a:r>
              <a:rPr lang="de-DE" dirty="0">
                <a:solidFill>
                  <a:srgbClr val="FF0000"/>
                </a:solidFill>
              </a:rPr>
              <a:t>d</a:t>
            </a:r>
            <a:r>
              <a:rPr lang="hr-HR" dirty="0">
                <a:solidFill>
                  <a:srgbClr val="FF0000"/>
                </a:solidFill>
              </a:rPr>
              <a:t>as </a:t>
            </a:r>
            <a:r>
              <a:rPr lang="hr-HR" dirty="0" err="1">
                <a:solidFill>
                  <a:srgbClr val="FF0000"/>
                </a:solidFill>
              </a:rPr>
              <a:t>getan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haben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>
                <a:solidFill>
                  <a:srgbClr val="FF0000"/>
                </a:solidFill>
              </a:rPr>
              <a:t>werden wir Ihnen </a:t>
            </a:r>
            <a:r>
              <a:rPr lang="de-DE" dirty="0">
                <a:solidFill>
                  <a:srgbClr val="FF0000"/>
                </a:solidFill>
              </a:rPr>
              <a:t>in </a:t>
            </a:r>
            <a:r>
              <a:rPr lang="de-DE" dirty="0">
                <a:solidFill>
                  <a:srgbClr val="FF0000"/>
                </a:solidFill>
              </a:rPr>
              <a:t>dieser </a:t>
            </a:r>
            <a:r>
              <a:rPr lang="de-DE" dirty="0">
                <a:solidFill>
                  <a:srgbClr val="FF0000"/>
                </a:solidFill>
              </a:rPr>
              <a:t>Präsentation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zeigen.</a:t>
            </a:r>
            <a:r>
              <a:rPr lang="de-DE" dirty="0">
                <a:solidFill>
                  <a:srgbClr val="FF0000"/>
                </a:solidFill>
              </a:rPr>
              <a:t> </a:t>
            </a:r>
            <a:r>
              <a:rPr lang="de-DE" dirty="0">
                <a:solidFill>
                  <a:srgbClr val="FF0000"/>
                </a:solidFill>
              </a:rPr>
              <a:t>Wir hoffen, Sie finden es interessant, und dass Sie etwas lernen !!!!!!!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 descr="matematika-spliteam-magaz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085184"/>
            <a:ext cx="2681041" cy="158890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>
              <a:buNone/>
            </a:pPr>
            <a:r>
              <a:rPr lang="de-DE" dirty="0">
                <a:solidFill>
                  <a:srgbClr val="0070C0"/>
                </a:solidFill>
              </a:rPr>
              <a:t>Um die Höhe des Baumes zu berechnen, müssen wir zuerst die Höhe messen. </a:t>
            </a:r>
            <a:r>
              <a:rPr lang="hr-HR" dirty="0" smtClean="0">
                <a:solidFill>
                  <a:srgbClr val="0070C0"/>
                </a:solidFill>
              </a:rPr>
              <a:t>In </a:t>
            </a:r>
            <a:r>
              <a:rPr lang="hr-HR" dirty="0" err="1" smtClean="0">
                <a:solidFill>
                  <a:srgbClr val="0070C0"/>
                </a:solidFill>
              </a:rPr>
              <a:t>der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Mathestunde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gingen wir </a:t>
            </a:r>
            <a:r>
              <a:rPr lang="hr-HR" dirty="0" err="1" smtClean="0">
                <a:solidFill>
                  <a:srgbClr val="0070C0"/>
                </a:solidFill>
              </a:rPr>
              <a:t>auf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die Schule</a:t>
            </a:r>
            <a:r>
              <a:rPr lang="hr-HR" dirty="0" smtClean="0">
                <a:solidFill>
                  <a:srgbClr val="0070C0"/>
                </a:solidFill>
              </a:rPr>
              <a:t>t</a:t>
            </a:r>
            <a:r>
              <a:rPr lang="de-DE" dirty="0" err="1" smtClean="0">
                <a:solidFill>
                  <a:srgbClr val="0070C0"/>
                </a:solidFill>
              </a:rPr>
              <a:t>errasse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und mit der Hilfe </a:t>
            </a:r>
            <a:r>
              <a:rPr lang="hr-HR" dirty="0" err="1" smtClean="0">
                <a:solidFill>
                  <a:srgbClr val="0070C0"/>
                </a:solidFill>
              </a:rPr>
              <a:t>des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Meter</a:t>
            </a:r>
            <a:r>
              <a:rPr lang="hr-HR" dirty="0" smtClean="0">
                <a:solidFill>
                  <a:srgbClr val="0070C0"/>
                </a:solidFill>
              </a:rPr>
              <a:t>s </a:t>
            </a:r>
            <a:r>
              <a:rPr lang="de-DE" dirty="0" smtClean="0">
                <a:solidFill>
                  <a:srgbClr val="0070C0"/>
                </a:solidFill>
              </a:rPr>
              <a:t>und </a:t>
            </a:r>
            <a:r>
              <a:rPr lang="hr-HR" dirty="0" err="1" smtClean="0">
                <a:solidFill>
                  <a:srgbClr val="0070C0"/>
                </a:solidFill>
              </a:rPr>
              <a:t>unserer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Freunde </a:t>
            </a:r>
            <a:r>
              <a:rPr lang="hr-HR" dirty="0" err="1" smtClean="0">
                <a:solidFill>
                  <a:srgbClr val="0070C0"/>
                </a:solidFill>
              </a:rPr>
              <a:t>maßen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wir </a:t>
            </a:r>
            <a:r>
              <a:rPr lang="hr-HR" dirty="0" err="1" smtClean="0">
                <a:solidFill>
                  <a:srgbClr val="0070C0"/>
                </a:solidFill>
              </a:rPr>
              <a:t>unsere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Höhe</a:t>
            </a:r>
            <a:r>
              <a:rPr lang="de-DE" dirty="0">
                <a:solidFill>
                  <a:srgbClr val="0070C0"/>
                </a:solidFill>
              </a:rPr>
              <a:t>.</a:t>
            </a:r>
            <a:endParaRPr lang="hr-HR" dirty="0">
              <a:solidFill>
                <a:srgbClr val="0070C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err="1" smtClean="0">
                <a:solidFill>
                  <a:srgbClr val="0070C0"/>
                </a:solidFill>
              </a:rPr>
              <a:t>Das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sah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so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aus</a:t>
            </a:r>
            <a:r>
              <a:rPr lang="hr-HR" dirty="0" smtClean="0">
                <a:solidFill>
                  <a:srgbClr val="0070C0"/>
                </a:solidFill>
              </a:rPr>
              <a:t>:</a:t>
            </a:r>
            <a:endParaRPr lang="hr-HR" dirty="0" smtClean="0">
              <a:solidFill>
                <a:srgbClr val="0070C0"/>
              </a:solidFill>
            </a:endParaRPr>
          </a:p>
        </p:txBody>
      </p:sp>
      <p:pic>
        <p:nvPicPr>
          <p:cNvPr id="4" name="Slika 3" descr="IMG_7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19105"/>
            <a:ext cx="4071934" cy="2714623"/>
          </a:xfrm>
          <a:prstGeom prst="rect">
            <a:avLst/>
          </a:prstGeom>
        </p:spPr>
      </p:pic>
      <p:pic>
        <p:nvPicPr>
          <p:cNvPr id="5" name="Slika 4" descr="IMG_7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52898"/>
            <a:ext cx="3107553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967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Nach der Höhe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maßen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wir die Länge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unseres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Schattens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und die Länge des Schattens eines Hydranten. 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Das war natürlich ein wenig schwieriger, aber mit Hilfe unserer Lehre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r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haben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wir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es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geschafft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auch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überwinden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!!!</a:t>
            </a:r>
          </a:p>
        </p:txBody>
      </p:sp>
      <p:pic>
        <p:nvPicPr>
          <p:cNvPr id="4" name="Slika 3" descr="IMG_7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967" y="2977901"/>
            <a:ext cx="5072066" cy="33813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de-DE" sz="2400" dirty="0">
                <a:solidFill>
                  <a:srgbClr val="FFC000"/>
                </a:solidFill>
              </a:rPr>
              <a:t>In dem Schulhof haben wir </a:t>
            </a:r>
            <a:r>
              <a:rPr lang="hr-HR" sz="2400" dirty="0" err="1">
                <a:solidFill>
                  <a:srgbClr val="FFC000"/>
                </a:solidFill>
              </a:rPr>
              <a:t>einen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Baum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aus</a:t>
            </a:r>
            <a:r>
              <a:rPr lang="de-DE" sz="2400" dirty="0" smtClean="0">
                <a:solidFill>
                  <a:srgbClr val="FFC000"/>
                </a:solidFill>
              </a:rPr>
              <a:t>gewählt</a:t>
            </a:r>
            <a:r>
              <a:rPr lang="hr-HR" sz="2400" dirty="0" smtClean="0">
                <a:solidFill>
                  <a:srgbClr val="FFC000"/>
                </a:solidFill>
              </a:rPr>
              <a:t>, </a:t>
            </a:r>
            <a:r>
              <a:rPr lang="hr-HR" sz="2400" dirty="0" err="1">
                <a:solidFill>
                  <a:srgbClr val="FFC000"/>
                </a:solidFill>
              </a:rPr>
              <a:t>dessen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Höhe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wir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berechnen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wollen</a:t>
            </a:r>
            <a:r>
              <a:rPr lang="de-DE" sz="2400" dirty="0">
                <a:solidFill>
                  <a:srgbClr val="FFC000"/>
                </a:solidFill>
              </a:rPr>
              <a:t>.</a:t>
            </a:r>
            <a:r>
              <a:rPr lang="de-DE" sz="2400" dirty="0">
                <a:solidFill>
                  <a:srgbClr val="FFC000"/>
                </a:solidFill>
              </a:rPr>
              <a:t> Um die Höhe zu berechnen, müssen wir zunächst die Länge des Schattens </a:t>
            </a:r>
            <a:r>
              <a:rPr lang="hr-HR" sz="2400" dirty="0" err="1">
                <a:solidFill>
                  <a:srgbClr val="FFC000"/>
                </a:solidFill>
              </a:rPr>
              <a:t>des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 smtClean="0">
                <a:solidFill>
                  <a:srgbClr val="FFC000"/>
                </a:solidFill>
              </a:rPr>
              <a:t>ausgewählten</a:t>
            </a:r>
            <a:r>
              <a:rPr lang="hr-HR" sz="2400" dirty="0" smtClean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Baumes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berechnen. Der Baum war </a:t>
            </a:r>
            <a:r>
              <a:rPr lang="hr-HR" sz="2400" dirty="0" err="1">
                <a:solidFill>
                  <a:srgbClr val="FFC000"/>
                </a:solidFill>
              </a:rPr>
              <a:t>ziemlich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 smtClean="0">
                <a:solidFill>
                  <a:srgbClr val="FFC000"/>
                </a:solidFill>
              </a:rPr>
              <a:t>groß</a:t>
            </a:r>
            <a:r>
              <a:rPr lang="hr-HR" sz="2400" dirty="0" smtClean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und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wir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400" dirty="0" err="1">
                <a:solidFill>
                  <a:srgbClr val="FFC000"/>
                </a:solidFill>
              </a:rPr>
              <a:t>brauchten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eine </a:t>
            </a:r>
            <a:r>
              <a:rPr lang="de-DE" sz="2400" dirty="0">
                <a:solidFill>
                  <a:srgbClr val="FFC000"/>
                </a:solidFill>
              </a:rPr>
              <a:t>Menge </a:t>
            </a:r>
            <a:r>
              <a:rPr lang="hr-HR" sz="2400" dirty="0" smtClean="0">
                <a:solidFill>
                  <a:srgbClr val="FFC000"/>
                </a:solidFill>
              </a:rPr>
              <a:t>von </a:t>
            </a:r>
            <a:r>
              <a:rPr lang="de-DE" sz="2400" dirty="0" smtClean="0">
                <a:solidFill>
                  <a:srgbClr val="FFC000"/>
                </a:solidFill>
              </a:rPr>
              <a:t>Geduld </a:t>
            </a:r>
            <a:r>
              <a:rPr lang="de-DE" sz="2400" dirty="0">
                <a:solidFill>
                  <a:srgbClr val="FFC000"/>
                </a:solidFill>
              </a:rPr>
              <a:t>und </a:t>
            </a:r>
            <a:r>
              <a:rPr lang="de-DE" sz="2400" dirty="0">
                <a:solidFill>
                  <a:srgbClr val="FFC000"/>
                </a:solidFill>
              </a:rPr>
              <a:t>Präzision.</a:t>
            </a:r>
            <a:endParaRPr lang="hr-HR" sz="2400" dirty="0">
              <a:solidFill>
                <a:srgbClr val="FFC000"/>
              </a:solidFill>
            </a:endParaRPr>
          </a:p>
          <a:p>
            <a:endParaRPr lang="hr-HR" dirty="0"/>
          </a:p>
        </p:txBody>
      </p:sp>
      <p:pic>
        <p:nvPicPr>
          <p:cNvPr id="4" name="Slika 3" descr="IMG_7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571876"/>
            <a:ext cx="2857488" cy="1904992"/>
          </a:xfrm>
          <a:prstGeom prst="rect">
            <a:avLst/>
          </a:prstGeom>
        </p:spPr>
      </p:pic>
      <p:pic>
        <p:nvPicPr>
          <p:cNvPr id="5" name="Slika 4" descr="IMG_7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643314"/>
            <a:ext cx="2643174" cy="1762116"/>
          </a:xfrm>
          <a:prstGeom prst="rect">
            <a:avLst/>
          </a:prstGeom>
        </p:spPr>
      </p:pic>
      <p:pic>
        <p:nvPicPr>
          <p:cNvPr id="6" name="Slika 5" descr="IMG_7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857628"/>
            <a:ext cx="2428860" cy="1619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Nach </a:t>
            </a:r>
            <a:r>
              <a:rPr lang="hr-HR" sz="2400" dirty="0" err="1">
                <a:solidFill>
                  <a:srgbClr val="00B050"/>
                </a:solidFill>
              </a:rPr>
              <a:t>der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Durchführung </a:t>
            </a:r>
            <a:r>
              <a:rPr lang="de-DE" sz="2400" dirty="0">
                <a:solidFill>
                  <a:srgbClr val="00B050"/>
                </a:solidFill>
              </a:rPr>
              <a:t>aller notwendigen </a:t>
            </a:r>
            <a:r>
              <a:rPr lang="de-DE" sz="2400" dirty="0">
                <a:solidFill>
                  <a:srgbClr val="00B050"/>
                </a:solidFill>
              </a:rPr>
              <a:t>Messung</a:t>
            </a:r>
            <a:r>
              <a:rPr lang="hr-HR" sz="2400" dirty="0" err="1">
                <a:solidFill>
                  <a:srgbClr val="00B050"/>
                </a:solidFill>
              </a:rPr>
              <a:t>en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schrieben wir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die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Daten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in </a:t>
            </a:r>
            <a:r>
              <a:rPr lang="hr-HR" sz="2400" dirty="0" err="1">
                <a:solidFill>
                  <a:srgbClr val="00B050"/>
                </a:solidFill>
              </a:rPr>
              <a:t>unsere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Hefte</a:t>
            </a:r>
            <a:r>
              <a:rPr lang="hr-HR" sz="2400" dirty="0">
                <a:solidFill>
                  <a:srgbClr val="00B050"/>
                </a:solidFill>
              </a:rPr>
              <a:t>. </a:t>
            </a:r>
            <a:r>
              <a:rPr lang="hr-HR" sz="2400" dirty="0" err="1">
                <a:solidFill>
                  <a:srgbClr val="00B050"/>
                </a:solidFill>
              </a:rPr>
              <a:t>Erst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dann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konnten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wir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beginnen</a:t>
            </a:r>
            <a:r>
              <a:rPr lang="hr-HR" sz="2400" dirty="0">
                <a:solidFill>
                  <a:srgbClr val="00B050"/>
                </a:solidFill>
              </a:rPr>
              <a:t>, </a:t>
            </a:r>
            <a:r>
              <a:rPr lang="hr-HR" sz="2400" dirty="0" err="1">
                <a:solidFill>
                  <a:srgbClr val="00B050"/>
                </a:solidFill>
              </a:rPr>
              <a:t>die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Höhe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Baumes </a:t>
            </a:r>
            <a:r>
              <a:rPr lang="de-DE" sz="2400" dirty="0">
                <a:solidFill>
                  <a:srgbClr val="00B050"/>
                </a:solidFill>
              </a:rPr>
              <a:t>zu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berechnen</a:t>
            </a:r>
            <a:r>
              <a:rPr lang="de-DE" sz="2400" dirty="0">
                <a:solidFill>
                  <a:srgbClr val="00B050"/>
                </a:solidFill>
              </a:rPr>
              <a:t>.</a:t>
            </a:r>
            <a:r>
              <a:rPr lang="de-DE" sz="2400" dirty="0">
                <a:solidFill>
                  <a:srgbClr val="00B050"/>
                </a:solidFill>
              </a:rPr>
              <a:t> Die Daten, die </a:t>
            </a:r>
            <a:r>
              <a:rPr lang="de-DE" sz="2400" dirty="0">
                <a:solidFill>
                  <a:srgbClr val="00B050"/>
                </a:solidFill>
              </a:rPr>
              <a:t>wir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durch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die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Messung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unserer</a:t>
            </a:r>
            <a:r>
              <a:rPr lang="hr-HR" sz="2400" dirty="0" smtClean="0">
                <a:solidFill>
                  <a:srgbClr val="00B050"/>
                </a:solidFill>
              </a:rPr>
              <a:t> H</a:t>
            </a:r>
            <a:r>
              <a:rPr lang="de-DE" sz="2400" dirty="0" err="1">
                <a:solidFill>
                  <a:srgbClr val="00B050"/>
                </a:solidFill>
              </a:rPr>
              <a:t>öhe</a:t>
            </a:r>
            <a:r>
              <a:rPr lang="hr-HR" sz="2400" dirty="0">
                <a:solidFill>
                  <a:srgbClr val="00B050"/>
                </a:solidFill>
              </a:rPr>
              <a:t>n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und </a:t>
            </a:r>
            <a:r>
              <a:rPr lang="hr-HR" sz="2400" dirty="0" err="1">
                <a:solidFill>
                  <a:srgbClr val="00B050"/>
                </a:solidFill>
              </a:rPr>
              <a:t>unsere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Länge</a:t>
            </a:r>
            <a:r>
              <a:rPr lang="hr-HR" sz="2400" dirty="0">
                <a:solidFill>
                  <a:srgbClr val="00B050"/>
                </a:solidFill>
              </a:rPr>
              <a:t>n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des Schattens und </a:t>
            </a:r>
            <a:r>
              <a:rPr lang="hr-HR" sz="2400" dirty="0" err="1">
                <a:solidFill>
                  <a:srgbClr val="00B050"/>
                </a:solidFill>
              </a:rPr>
              <a:t>durch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Messung </a:t>
            </a:r>
            <a:r>
              <a:rPr lang="de-DE" sz="2400" dirty="0">
                <a:solidFill>
                  <a:srgbClr val="00B050"/>
                </a:solidFill>
              </a:rPr>
              <a:t>der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Länge </a:t>
            </a:r>
            <a:r>
              <a:rPr lang="de-DE" sz="2400" dirty="0">
                <a:solidFill>
                  <a:srgbClr val="00B050"/>
                </a:solidFill>
              </a:rPr>
              <a:t>de</a:t>
            </a:r>
            <a:r>
              <a:rPr lang="hr-HR" sz="2400" dirty="0">
                <a:solidFill>
                  <a:srgbClr val="00B050"/>
                </a:solidFill>
              </a:rPr>
              <a:t>s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Schatte</a:t>
            </a:r>
            <a:r>
              <a:rPr lang="hr-HR" sz="2400" dirty="0" err="1">
                <a:solidFill>
                  <a:srgbClr val="00B050"/>
                </a:solidFill>
              </a:rPr>
              <a:t>ns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des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de-DE" sz="2400" dirty="0">
                <a:solidFill>
                  <a:srgbClr val="00B050"/>
                </a:solidFill>
              </a:rPr>
              <a:t>B</a:t>
            </a:r>
            <a:r>
              <a:rPr lang="hr-HR" sz="2400" dirty="0">
                <a:solidFill>
                  <a:srgbClr val="00B050"/>
                </a:solidFill>
              </a:rPr>
              <a:t>a</a:t>
            </a:r>
            <a:r>
              <a:rPr lang="de-DE" sz="2400" dirty="0" err="1">
                <a:solidFill>
                  <a:srgbClr val="00B050"/>
                </a:solidFill>
              </a:rPr>
              <a:t>ume</a:t>
            </a:r>
            <a:r>
              <a:rPr lang="hr-HR" sz="2400" dirty="0">
                <a:solidFill>
                  <a:srgbClr val="00B050"/>
                </a:solidFill>
              </a:rPr>
              <a:t>s</a:t>
            </a:r>
            <a:r>
              <a:rPr lang="de-DE" sz="2400" dirty="0">
                <a:solidFill>
                  <a:srgbClr val="00B050"/>
                </a:solidFill>
              </a:rPr>
              <a:t> bekommen </a:t>
            </a:r>
            <a:r>
              <a:rPr lang="hr-HR" sz="2400" dirty="0" err="1">
                <a:solidFill>
                  <a:srgbClr val="00B050"/>
                </a:solidFill>
              </a:rPr>
              <a:t>haben</a:t>
            </a:r>
            <a:r>
              <a:rPr lang="hr-HR" sz="2400" dirty="0">
                <a:solidFill>
                  <a:srgbClr val="00B050"/>
                </a:solidFill>
              </a:rPr>
              <a:t>, </a:t>
            </a:r>
            <a:r>
              <a:rPr lang="hr-HR" sz="2400" dirty="0" err="1">
                <a:solidFill>
                  <a:srgbClr val="00B050"/>
                </a:solidFill>
              </a:rPr>
              <a:t>gaben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wir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in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die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Proportionen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ein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und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berechneten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somit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die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Hö</a:t>
            </a:r>
            <a:r>
              <a:rPr lang="de-DE" sz="2400" dirty="0">
                <a:solidFill>
                  <a:srgbClr val="00B050"/>
                </a:solidFill>
              </a:rPr>
              <a:t>he </a:t>
            </a:r>
            <a:r>
              <a:rPr lang="de-DE" sz="2400" dirty="0">
                <a:solidFill>
                  <a:srgbClr val="00B050"/>
                </a:solidFill>
              </a:rPr>
              <a:t>des </a:t>
            </a:r>
            <a:r>
              <a:rPr lang="de-DE" sz="2400" dirty="0">
                <a:solidFill>
                  <a:srgbClr val="00B050"/>
                </a:solidFill>
              </a:rPr>
              <a:t>Baumes.</a:t>
            </a:r>
            <a:r>
              <a:rPr lang="de-DE" sz="2400" dirty="0">
                <a:solidFill>
                  <a:srgbClr val="00B050"/>
                </a:solidFill>
              </a:rPr>
              <a:t> Unser Baum war etwa 10 Meter hoch.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4" name="Slika 3" descr="IMG_7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05064"/>
            <a:ext cx="4071966" cy="271464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Am Ende </a:t>
            </a:r>
            <a:r>
              <a:rPr lang="hr-HR" dirty="0" err="1">
                <a:solidFill>
                  <a:srgbClr val="0070C0"/>
                </a:solidFill>
              </a:rPr>
              <a:t>der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Stunde </a:t>
            </a:r>
            <a:r>
              <a:rPr lang="de-DE" dirty="0">
                <a:solidFill>
                  <a:srgbClr val="0070C0"/>
                </a:solidFill>
              </a:rPr>
              <a:t>gingen wir zurück in die Klasse und </a:t>
            </a:r>
            <a:r>
              <a:rPr lang="hr-HR" dirty="0" err="1">
                <a:solidFill>
                  <a:srgbClr val="0070C0"/>
                </a:solidFill>
              </a:rPr>
              <a:t>lösten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das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Arbeitsblatt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>
                <a:solidFill>
                  <a:srgbClr val="0070C0"/>
                </a:solidFill>
              </a:rPr>
              <a:t>das </a:t>
            </a:r>
            <a:r>
              <a:rPr lang="de-DE" dirty="0">
                <a:solidFill>
                  <a:srgbClr val="0070C0"/>
                </a:solidFill>
              </a:rPr>
              <a:t>unser</a:t>
            </a:r>
            <a:r>
              <a:rPr lang="hr-HR" dirty="0">
                <a:solidFill>
                  <a:srgbClr val="0070C0"/>
                </a:solidFill>
              </a:rPr>
              <a:t>e</a:t>
            </a:r>
            <a:r>
              <a:rPr lang="de-DE" dirty="0">
                <a:solidFill>
                  <a:srgbClr val="0070C0"/>
                </a:solidFill>
              </a:rPr>
              <a:t> Mathelehrer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für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vorbereitet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hat</a:t>
            </a:r>
            <a:r>
              <a:rPr lang="de-DE" dirty="0">
                <a:solidFill>
                  <a:srgbClr val="0070C0"/>
                </a:solidFill>
              </a:rPr>
              <a:t>.</a:t>
            </a:r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5050"/>
                </a:solidFill>
              </a:rPr>
              <a:t>Und das </a:t>
            </a:r>
            <a:r>
              <a:rPr lang="de-DE" dirty="0" smtClean="0">
                <a:solidFill>
                  <a:srgbClr val="FF5050"/>
                </a:solidFill>
              </a:rPr>
              <a:t>w</a:t>
            </a:r>
            <a:r>
              <a:rPr lang="hr-HR" dirty="0" err="1" smtClean="0">
                <a:solidFill>
                  <a:srgbClr val="FF5050"/>
                </a:solidFill>
              </a:rPr>
              <a:t>äre</a:t>
            </a:r>
            <a:r>
              <a:rPr lang="hr-HR" dirty="0" smtClean="0">
                <a:solidFill>
                  <a:srgbClr val="FF5050"/>
                </a:solidFill>
              </a:rPr>
              <a:t> </a:t>
            </a:r>
            <a:r>
              <a:rPr lang="hr-HR" dirty="0" err="1" smtClean="0">
                <a:solidFill>
                  <a:srgbClr val="FF5050"/>
                </a:solidFill>
              </a:rPr>
              <a:t>alles</a:t>
            </a:r>
            <a:r>
              <a:rPr lang="de-DE" dirty="0" smtClean="0">
                <a:solidFill>
                  <a:srgbClr val="FF5050"/>
                </a:solidFill>
              </a:rPr>
              <a:t>!!</a:t>
            </a:r>
            <a:r>
              <a:rPr lang="de-DE" dirty="0">
                <a:solidFill>
                  <a:srgbClr val="FF5050"/>
                </a:solidFill>
              </a:rPr>
              <a:t> </a:t>
            </a:r>
            <a:r>
              <a:rPr lang="de-DE" dirty="0">
                <a:solidFill>
                  <a:srgbClr val="FF5050"/>
                </a:solidFill>
              </a:rPr>
              <a:t>Wir wünschen Ihnen viel Spaß und </a:t>
            </a:r>
            <a:r>
              <a:rPr lang="hr-HR" dirty="0" err="1">
                <a:solidFill>
                  <a:srgbClr val="FF5050"/>
                </a:solidFill>
              </a:rPr>
              <a:t>hoffen</a:t>
            </a:r>
            <a:r>
              <a:rPr lang="hr-HR" dirty="0">
                <a:solidFill>
                  <a:srgbClr val="FF5050"/>
                </a:solidFill>
              </a:rPr>
              <a:t>, </a:t>
            </a:r>
            <a:r>
              <a:rPr lang="hr-HR" dirty="0" err="1">
                <a:solidFill>
                  <a:srgbClr val="FF5050"/>
                </a:solidFill>
              </a:rPr>
              <a:t>dass</a:t>
            </a:r>
            <a:r>
              <a:rPr lang="hr-HR" dirty="0">
                <a:solidFill>
                  <a:srgbClr val="FF5050"/>
                </a:solidFill>
              </a:rPr>
              <a:t> </a:t>
            </a:r>
            <a:r>
              <a:rPr lang="hr-HR" dirty="0" err="1">
                <a:solidFill>
                  <a:srgbClr val="FF5050"/>
                </a:solidFill>
              </a:rPr>
              <a:t>Sie</a:t>
            </a:r>
            <a:r>
              <a:rPr lang="hr-HR" dirty="0">
                <a:solidFill>
                  <a:srgbClr val="FF5050"/>
                </a:solidFill>
              </a:rPr>
              <a:t> </a:t>
            </a:r>
            <a:r>
              <a:rPr lang="hr-HR" dirty="0" err="1">
                <a:solidFill>
                  <a:srgbClr val="FF5050"/>
                </a:solidFill>
              </a:rPr>
              <a:t>was</a:t>
            </a:r>
            <a:r>
              <a:rPr lang="hr-HR" dirty="0">
                <a:solidFill>
                  <a:srgbClr val="FF5050"/>
                </a:solidFill>
              </a:rPr>
              <a:t> </a:t>
            </a:r>
            <a:r>
              <a:rPr lang="hr-HR" dirty="0" err="1">
                <a:solidFill>
                  <a:srgbClr val="FF5050"/>
                </a:solidFill>
              </a:rPr>
              <a:t>ge</a:t>
            </a:r>
            <a:r>
              <a:rPr lang="de-DE" dirty="0">
                <a:solidFill>
                  <a:srgbClr val="FF5050"/>
                </a:solidFill>
              </a:rPr>
              <a:t>lern</a:t>
            </a:r>
            <a:r>
              <a:rPr lang="hr-HR" dirty="0">
                <a:solidFill>
                  <a:srgbClr val="FF5050"/>
                </a:solidFill>
              </a:rPr>
              <a:t>t </a:t>
            </a:r>
            <a:r>
              <a:rPr lang="hr-HR" dirty="0" err="1">
                <a:solidFill>
                  <a:srgbClr val="FF5050"/>
                </a:solidFill>
              </a:rPr>
              <a:t>haben</a:t>
            </a:r>
            <a:r>
              <a:rPr lang="hr-HR" dirty="0">
                <a:solidFill>
                  <a:srgbClr val="FF5050"/>
                </a:solidFill>
              </a:rPr>
              <a:t>. </a:t>
            </a:r>
          </a:p>
          <a:p>
            <a:endParaRPr lang="hr-HR" dirty="0" smtClean="0"/>
          </a:p>
          <a:p>
            <a:r>
              <a:rPr lang="hr-HR" dirty="0" err="1">
                <a:solidFill>
                  <a:srgbClr val="FF0000"/>
                </a:solidFill>
                <a:latin typeface="Algerian" pitchFamily="82" charset="0"/>
              </a:rPr>
              <a:t>Die</a:t>
            </a:r>
            <a:r>
              <a:rPr lang="hr-HR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lgerian" pitchFamily="82" charset="0"/>
              </a:rPr>
              <a:t>Prä­sen­ta­ti­on</a:t>
            </a:r>
            <a:r>
              <a:rPr lang="hr-HR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hr-HR" dirty="0" err="1" smtClean="0">
                <a:solidFill>
                  <a:srgbClr val="FF0000"/>
                </a:solidFill>
                <a:latin typeface="Algerian" pitchFamily="82" charset="0"/>
              </a:rPr>
              <a:t>wurde</a:t>
            </a:r>
            <a:r>
              <a:rPr lang="hr-HR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hr-HR" dirty="0">
                <a:solidFill>
                  <a:srgbClr val="FF0000"/>
                </a:solidFill>
                <a:latin typeface="Algerian" pitchFamily="82" charset="0"/>
              </a:rPr>
              <a:t>von  </a:t>
            </a:r>
            <a:r>
              <a:rPr lang="hr-HR" dirty="0" err="1">
                <a:solidFill>
                  <a:srgbClr val="0070C0"/>
                </a:solidFill>
                <a:latin typeface="Algerian" pitchFamily="82" charset="0"/>
              </a:rPr>
              <a:t>Fran</a:t>
            </a:r>
            <a:r>
              <a:rPr lang="hr-HR" dirty="0">
                <a:solidFill>
                  <a:srgbClr val="0070C0"/>
                </a:solidFill>
                <a:latin typeface="Algerian" pitchFamily="82" charset="0"/>
              </a:rPr>
              <a:t> Glad, </a:t>
            </a:r>
            <a:r>
              <a:rPr lang="hr-HR" dirty="0" err="1">
                <a:solidFill>
                  <a:srgbClr val="00FF00"/>
                </a:solidFill>
                <a:latin typeface="Algerian" pitchFamily="82" charset="0"/>
              </a:rPr>
              <a:t>Isabella</a:t>
            </a:r>
            <a:r>
              <a:rPr lang="hr-HR" dirty="0">
                <a:solidFill>
                  <a:srgbClr val="00FF00"/>
                </a:solidFill>
                <a:latin typeface="Algerian" pitchFamily="82" charset="0"/>
              </a:rPr>
              <a:t> </a:t>
            </a:r>
            <a:r>
              <a:rPr lang="hr-HR" dirty="0" err="1">
                <a:solidFill>
                  <a:srgbClr val="00FF00"/>
                </a:solidFill>
                <a:latin typeface="Algerian" pitchFamily="82" charset="0"/>
              </a:rPr>
              <a:t>Branović</a:t>
            </a:r>
            <a:r>
              <a:rPr lang="hr-HR" dirty="0">
                <a:latin typeface="Algerian" pitchFamily="82" charset="0"/>
              </a:rPr>
              <a:t>  </a:t>
            </a:r>
            <a:r>
              <a:rPr lang="hr-HR" dirty="0" err="1">
                <a:latin typeface="Algerian" pitchFamily="82" charset="0"/>
              </a:rPr>
              <a:t>und</a:t>
            </a:r>
            <a:r>
              <a:rPr lang="hr-HR" dirty="0">
                <a:latin typeface="Algerian" pitchFamily="82" charset="0"/>
              </a:rPr>
              <a:t>  </a:t>
            </a:r>
            <a:r>
              <a:rPr lang="hr-HR" dirty="0" err="1">
                <a:solidFill>
                  <a:srgbClr val="800000"/>
                </a:solidFill>
                <a:latin typeface="Algerian" pitchFamily="82" charset="0"/>
              </a:rPr>
              <a:t>Fran</a:t>
            </a:r>
            <a:r>
              <a:rPr lang="hr-HR" dirty="0">
                <a:solidFill>
                  <a:srgbClr val="800000"/>
                </a:solidFill>
                <a:latin typeface="Algerian" pitchFamily="82" charset="0"/>
              </a:rPr>
              <a:t> Kocijan </a:t>
            </a:r>
            <a:r>
              <a:rPr lang="hr-HR" dirty="0" err="1">
                <a:solidFill>
                  <a:srgbClr val="FF0000"/>
                </a:solidFill>
                <a:latin typeface="Algerian" pitchFamily="82" charset="0"/>
              </a:rPr>
              <a:t>gemacht</a:t>
            </a:r>
            <a:r>
              <a:rPr lang="hr-HR" dirty="0">
                <a:solidFill>
                  <a:srgbClr val="800000"/>
                </a:solidFill>
                <a:latin typeface="Algerian" pitchFamily="82" charset="0"/>
              </a:rPr>
              <a:t>.</a:t>
            </a:r>
            <a:endParaRPr lang="hr-HR" dirty="0">
              <a:solidFill>
                <a:srgbClr val="8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151</Words>
  <Application>Microsoft Office PowerPoint</Application>
  <PresentationFormat>Prikaz na zaslonu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Algerian</vt:lpstr>
      <vt:lpstr>Calibri</vt:lpstr>
      <vt:lpstr>Constantia</vt:lpstr>
      <vt:lpstr>Wingdings 2</vt:lpstr>
      <vt:lpstr>Tijek</vt:lpstr>
      <vt:lpstr>SCHATTEN, Proportionen und Baumhöhe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SJENE,PROPORCIJA i duljina stabla</dc:title>
  <dc:creator>fran</dc:creator>
  <cp:lastModifiedBy>Kristina</cp:lastModifiedBy>
  <cp:revision>14</cp:revision>
  <dcterms:created xsi:type="dcterms:W3CDTF">2016-04-17T06:39:09Z</dcterms:created>
  <dcterms:modified xsi:type="dcterms:W3CDTF">2016-04-20T18:28:40Z</dcterms:modified>
</cp:coreProperties>
</file>