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ijska" initials="M" lastIdx="1" clrIdx="0">
    <p:extLst>
      <p:ext uri="{19B8F6BF-5375-455C-9EA6-DF929625EA0E}">
        <p15:presenceInfo xmlns:p15="http://schemas.microsoft.com/office/powerpoint/2012/main" userId="Medij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1T14:47:49.01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A1120-4D83-4B3B-8BBB-191187A96585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B2221-B278-4796-A375-B2A8C4898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34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B2221-B278-4796-A375-B2A8C4898A6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37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9263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075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88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8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34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170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28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8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74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35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98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50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65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5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276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68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091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86D51A-6B2D-494A-8F7E-8578091CC41D}" type="datetimeFigureOut">
              <a:rPr lang="hr-HR" smtClean="0"/>
              <a:t>2.7.2016.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49FE4B-E03A-4257-B45A-C5276484C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77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336867" y="2364861"/>
            <a:ext cx="7197726" cy="2421464"/>
          </a:xfrm>
        </p:spPr>
        <p:txBody>
          <a:bodyPr/>
          <a:lstStyle/>
          <a:p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High Tower Text" panose="02040502050506030303" pitchFamily="18" charset="0"/>
              </a:rPr>
              <a:t>Messung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High Tower Text" panose="02040502050506030303" pitchFamily="18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High Tower Text" panose="02040502050506030303" pitchFamily="18" charset="0"/>
              </a:rPr>
              <a:t>der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High Tower Text" panose="02040502050506030303" pitchFamily="18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High Tower Text" panose="02040502050506030303" pitchFamily="18" charset="0"/>
              </a:rPr>
              <a:t>Länge</a:t>
            </a:r>
            <a:endParaRPr lang="hr-HR" dirty="0">
              <a:solidFill>
                <a:schemeClr val="tx1">
                  <a:lumMod val="95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93622" y="5452533"/>
            <a:ext cx="7197726" cy="1405467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72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163850"/>
              </p:ext>
            </p:extLst>
          </p:nvPr>
        </p:nvGraphicFramePr>
        <p:xfrm>
          <a:off x="409302" y="4336297"/>
          <a:ext cx="11007636" cy="2299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1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551"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omic Sans MS" panose="030F0702030302020204" pitchFamily="66" charset="0"/>
                        </a:rPr>
                        <a:t>     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Auswertung</a:t>
                      </a:r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Das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latin typeface="Comic Sans MS" panose="030F0702030302020204" pitchFamily="66" charset="0"/>
                        </a:rPr>
                        <a:t>Mass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cm</a:t>
                      </a:r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omic Sans MS" panose="030F0702030302020204" pitchFamily="66" charset="0"/>
                        </a:rPr>
                        <a:t>      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Das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Mass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m</a:t>
                      </a:r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50">
                <a:tc>
                  <a:txBody>
                    <a:bodyPr/>
                    <a:lstStyle/>
                    <a:p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Der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Umfang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vom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latin typeface="Comic Sans MS" panose="030F0702030302020204" pitchFamily="66" charset="0"/>
                        </a:rPr>
                        <a:t>Kopf</a:t>
                      </a:r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50">
                <a:tc>
                  <a:txBody>
                    <a:bodyPr/>
                    <a:lstStyle/>
                    <a:p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Der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Umfang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latin typeface="Comic Sans MS" panose="030F0702030302020204" pitchFamily="66" charset="0"/>
                        </a:rPr>
                        <a:t>vom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latin typeface="Comic Sans MS" panose="030F0702030302020204" pitchFamily="66" charset="0"/>
                        </a:rPr>
                        <a:t>Hals</a:t>
                      </a:r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50">
                <a:tc>
                  <a:txBody>
                    <a:bodyPr/>
                    <a:lstStyle/>
                    <a:p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Der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Umfang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latin typeface="Comic Sans MS" panose="030F0702030302020204" pitchFamily="66" charset="0"/>
                        </a:rPr>
                        <a:t>vom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latin typeface="Comic Sans MS" panose="030F0702030302020204" pitchFamily="66" charset="0"/>
                        </a:rPr>
                        <a:t>Bauch</a:t>
                      </a:r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50">
                <a:tc>
                  <a:txBody>
                    <a:bodyPr/>
                    <a:lstStyle/>
                    <a:p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Der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Umfang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vom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Handgelenk</a:t>
                      </a:r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131425" y="560659"/>
            <a:ext cx="956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err="1">
                <a:latin typeface="Comic Sans MS" panose="030F0702030302020204" pitchFamily="66" charset="0"/>
              </a:rPr>
              <a:t>Messung</a:t>
            </a:r>
            <a:r>
              <a:rPr lang="hr-HR" sz="4000" dirty="0">
                <a:latin typeface="Comic Sans MS" panose="030F0702030302020204" pitchFamily="66" charset="0"/>
              </a:rPr>
              <a:t> </a:t>
            </a:r>
            <a:r>
              <a:rPr lang="hr-HR" sz="4000" dirty="0" err="1">
                <a:latin typeface="Comic Sans MS" panose="030F0702030302020204" pitchFamily="66" charset="0"/>
              </a:rPr>
              <a:t>der</a:t>
            </a:r>
            <a:r>
              <a:rPr lang="hr-HR" sz="4000" dirty="0">
                <a:latin typeface="Comic Sans MS" panose="030F0702030302020204" pitchFamily="66" charset="0"/>
              </a:rPr>
              <a:t> </a:t>
            </a:r>
            <a:r>
              <a:rPr lang="hr-HR" sz="4000" dirty="0" err="1">
                <a:latin typeface="Comic Sans MS" panose="030F0702030302020204" pitchFamily="66" charset="0"/>
              </a:rPr>
              <a:t>Länge</a:t>
            </a:r>
            <a:r>
              <a:rPr lang="hr-HR" sz="4000" dirty="0">
                <a:latin typeface="Comic Sans MS" panose="030F0702030302020204" pitchFamily="66" charset="0"/>
              </a:rPr>
              <a:t> – </a:t>
            </a:r>
            <a:r>
              <a:rPr lang="hr-HR" sz="4000" dirty="0" err="1">
                <a:latin typeface="Comic Sans MS" panose="030F0702030302020204" pitchFamily="66" charset="0"/>
              </a:rPr>
              <a:t>Gruppe</a:t>
            </a:r>
            <a:r>
              <a:rPr lang="hr-HR" sz="4000" dirty="0">
                <a:latin typeface="Comic Sans MS" panose="030F0702030302020204" pitchFamily="66" charset="0"/>
              </a:rPr>
              <a:t> 1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57646" y="1599771"/>
            <a:ext cx="10310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anose="030F0702030302020204" pitchFamily="66" charset="0"/>
              </a:rPr>
              <a:t>Vor Durchführung der Messungen mach</a:t>
            </a:r>
            <a:r>
              <a:rPr lang="hr-HR" sz="2000" dirty="0">
                <a:latin typeface="Comic Sans MS" panose="030F0702030302020204" pitchFamily="66" charset="0"/>
              </a:rPr>
              <a:t>t jede </a:t>
            </a:r>
            <a:r>
              <a:rPr lang="hr-HR" sz="2000" dirty="0" err="1">
                <a:latin typeface="Comic Sans MS" panose="030F0702030302020204" pitchFamily="66" charset="0"/>
              </a:rPr>
              <a:t>Gruppe</a:t>
            </a:r>
            <a:r>
              <a:rPr lang="de-DE" sz="2000" dirty="0">
                <a:latin typeface="Comic Sans MS" panose="030F0702030302020204" pitchFamily="66" charset="0"/>
              </a:rPr>
              <a:t> Einschätzungen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694510" y="2331107"/>
            <a:ext cx="95445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</a:t>
            </a:r>
            <a:r>
              <a:rPr lang="hr-H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Messung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der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Körperteile</a:t>
            </a:r>
            <a:endParaRPr lang="hr-H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Das</a:t>
            </a: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Gerät</a:t>
            </a:r>
            <a:r>
              <a:rPr lang="hr-HR" sz="2000" dirty="0">
                <a:latin typeface="Comic Sans MS" panose="030F0702030302020204" pitchFamily="66" charset="0"/>
              </a:rPr>
              <a:t>: </a:t>
            </a:r>
            <a:r>
              <a:rPr lang="hr-HR" sz="2000" dirty="0" err="1">
                <a:latin typeface="Comic Sans MS" panose="030F0702030302020204" pitchFamily="66" charset="0"/>
              </a:rPr>
              <a:t>das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Heft</a:t>
            </a:r>
            <a:r>
              <a:rPr lang="hr-HR" sz="2000" dirty="0">
                <a:latin typeface="Comic Sans MS" panose="030F0702030302020204" pitchFamily="66" charset="0"/>
              </a:rPr>
              <a:t>, </a:t>
            </a:r>
            <a:r>
              <a:rPr lang="hr-HR" sz="2000" dirty="0" err="1">
                <a:latin typeface="Comic Sans MS" panose="030F0702030302020204" pitchFamily="66" charset="0"/>
              </a:rPr>
              <a:t>der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Meter</a:t>
            </a:r>
            <a:r>
              <a:rPr lang="hr-HR" sz="2000" dirty="0">
                <a:latin typeface="Comic Sans MS" panose="030F0702030302020204" pitchFamily="66" charset="0"/>
              </a:rPr>
              <a:t>, </a:t>
            </a:r>
            <a:r>
              <a:rPr lang="hr-HR" sz="2000" dirty="0" err="1">
                <a:latin typeface="Comic Sans MS" panose="030F0702030302020204" pitchFamily="66" charset="0"/>
              </a:rPr>
              <a:t>der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Bleistift</a:t>
            </a:r>
            <a:r>
              <a:rPr lang="hr-HR" sz="2000" dirty="0">
                <a:latin typeface="Comic Sans MS" panose="030F0702030302020204" pitchFamily="66" charset="0"/>
              </a:rPr>
              <a:t>, </a:t>
            </a:r>
            <a:r>
              <a:rPr lang="hr-HR" sz="2000" dirty="0" err="1">
                <a:latin typeface="Comic Sans MS" panose="030F0702030302020204" pitchFamily="66" charset="0"/>
              </a:rPr>
              <a:t>der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Rechner</a:t>
            </a: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Prozess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Zuerst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schreibe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das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Heft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die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Überschrift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von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praktischer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Arbeit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die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deine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Gruppe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hat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Jeder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Schüler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der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Gruppe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soll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diese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Tabelle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Heft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zeichnen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712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08" y="3443808"/>
            <a:ext cx="3822623" cy="2866967"/>
          </a:xfrm>
        </p:spPr>
      </p:pic>
      <p:sp>
        <p:nvSpPr>
          <p:cNvPr id="6" name="TekstniOkvir 5"/>
          <p:cNvSpPr txBox="1"/>
          <p:nvPr/>
        </p:nvSpPr>
        <p:spPr>
          <a:xfrm>
            <a:off x="505536" y="1217151"/>
            <a:ext cx="7289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latin typeface="Comic Sans MS" panose="030F0702030302020204" pitchFamily="66" charset="0"/>
              </a:rPr>
              <a:t>Zusätzlich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mess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den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Umfang</a:t>
            </a:r>
            <a:r>
              <a:rPr lang="hr-HR" sz="2400" dirty="0">
                <a:latin typeface="Comic Sans MS" panose="030F0702030302020204" pitchFamily="66" charset="0"/>
              </a:rPr>
              <a:t> von </a:t>
            </a:r>
            <a:r>
              <a:rPr lang="hr-HR" sz="2400" dirty="0" err="1">
                <a:latin typeface="Comic Sans MS" panose="030F0702030302020204" pitchFamily="66" charset="0"/>
              </a:rPr>
              <a:t>einem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Baum</a:t>
            </a:r>
            <a:r>
              <a:rPr lang="hr-HR" sz="2400" dirty="0">
                <a:latin typeface="Comic Sans MS" panose="030F0702030302020204" pitchFamily="66" charset="0"/>
              </a:rPr>
              <a:t>, </a:t>
            </a:r>
            <a:r>
              <a:rPr lang="hr-HR" sz="2400" dirty="0" err="1">
                <a:latin typeface="Comic Sans MS" panose="030F0702030302020204" pitchFamily="66" charset="0"/>
              </a:rPr>
              <a:t>und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bestimme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für</a:t>
            </a:r>
            <a:r>
              <a:rPr lang="hr-HR" sz="2400" dirty="0">
                <a:latin typeface="Comic Sans MS" panose="030F0702030302020204" pitchFamily="66" charset="0"/>
              </a:rPr>
              <a:t> jeden </a:t>
            </a:r>
            <a:r>
              <a:rPr lang="hr-HR" sz="2400" dirty="0" err="1">
                <a:latin typeface="Comic Sans MS" panose="030F0702030302020204" pitchFamily="66" charset="0"/>
              </a:rPr>
              <a:t>Schüler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wie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viel</a:t>
            </a:r>
            <a:r>
              <a:rPr lang="hr-HR" sz="2400" dirty="0">
                <a:latin typeface="Comic Sans MS" panose="030F0702030302020204" pitchFamily="66" charset="0"/>
              </a:rPr>
              <a:t> mal </a:t>
            </a:r>
            <a:r>
              <a:rPr lang="hr-HR" sz="2400" dirty="0" err="1">
                <a:latin typeface="Comic Sans MS" panose="030F0702030302020204" pitchFamily="66" charset="0"/>
              </a:rPr>
              <a:t>ist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er</a:t>
            </a:r>
            <a:r>
              <a:rPr lang="hr-HR" sz="2400" dirty="0">
                <a:latin typeface="Comic Sans MS" panose="030F0702030302020204" pitchFamily="66" charset="0"/>
              </a:rPr>
              <a:t>  </a:t>
            </a:r>
            <a:r>
              <a:rPr lang="hr-HR" sz="2400" dirty="0" err="1">
                <a:latin typeface="Comic Sans MS" panose="030F0702030302020204" pitchFamily="66" charset="0"/>
              </a:rPr>
              <a:t>grösser</a:t>
            </a:r>
            <a:r>
              <a:rPr lang="hr-HR" sz="2400" dirty="0">
                <a:latin typeface="Comic Sans MS" panose="030F0702030302020204" pitchFamily="66" charset="0"/>
              </a:rPr>
              <a:t>/ </a:t>
            </a:r>
            <a:r>
              <a:rPr lang="hr-HR" sz="2400" dirty="0" err="1">
                <a:latin typeface="Comic Sans MS" panose="030F0702030302020204" pitchFamily="66" charset="0"/>
              </a:rPr>
              <a:t>kleiner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vom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Umfang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seines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Bauches</a:t>
            </a:r>
            <a:r>
              <a:rPr lang="hr-HR" sz="2400" dirty="0">
                <a:latin typeface="Comic Sans MS" panose="030F0702030302020204" pitchFamily="66" charset="0"/>
              </a:rPr>
              <a:t>. Runde </a:t>
            </a:r>
            <a:r>
              <a:rPr lang="hr-HR" sz="2400" dirty="0" err="1">
                <a:latin typeface="Comic Sans MS" panose="030F0702030302020204" pitchFamily="66" charset="0"/>
              </a:rPr>
              <a:t>das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Resultat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auf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zwei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dezimale</a:t>
            </a:r>
            <a:r>
              <a:rPr lang="hr-HR" sz="2400" dirty="0">
                <a:latin typeface="Comic Sans MS" panose="030F0702030302020204" pitchFamily="66" charset="0"/>
              </a:rPr>
              <a:t>.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 err="1">
                <a:latin typeface="Comic Sans MS" panose="030F0702030302020204" pitchFamily="66" charset="0"/>
              </a:rPr>
              <a:t>Der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Umfang</a:t>
            </a:r>
            <a:r>
              <a:rPr lang="hr-HR" sz="2400" dirty="0">
                <a:latin typeface="Comic Sans MS" panose="030F0702030302020204" pitchFamily="66" charset="0"/>
              </a:rPr>
              <a:t> von </a:t>
            </a:r>
            <a:r>
              <a:rPr lang="hr-HR" sz="2400" dirty="0" err="1">
                <a:latin typeface="Comic Sans MS" panose="030F0702030302020204" pitchFamily="66" charset="0"/>
              </a:rPr>
              <a:t>dem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Baum</a:t>
            </a:r>
            <a:r>
              <a:rPr lang="hr-HR" sz="2400" dirty="0">
                <a:latin typeface="Comic Sans MS" panose="030F0702030302020204" pitchFamily="66" charset="0"/>
              </a:rPr>
              <a:t>: ________________       </a:t>
            </a:r>
          </a:p>
          <a:p>
            <a:r>
              <a:rPr lang="hr-HR" sz="2400" dirty="0" err="1">
                <a:latin typeface="Comic Sans MS" panose="030F0702030302020204" pitchFamily="66" charset="0"/>
              </a:rPr>
              <a:t>Rechnung</a:t>
            </a:r>
            <a:r>
              <a:rPr lang="hr-HR" sz="2400" dirty="0">
                <a:latin typeface="Comic Sans MS" panose="030F0702030302020204" pitchFamily="66" charset="0"/>
              </a:rPr>
              <a:t>:_____________________________</a:t>
            </a:r>
          </a:p>
          <a:p>
            <a:r>
              <a:rPr lang="hr-HR" sz="2400" dirty="0" err="1">
                <a:latin typeface="Comic Sans MS" panose="030F0702030302020204" pitchFamily="66" charset="0"/>
              </a:rPr>
              <a:t>Das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Baum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hat</a:t>
            </a:r>
            <a:r>
              <a:rPr lang="hr-HR" sz="2400" dirty="0">
                <a:latin typeface="Comic Sans MS" panose="030F0702030302020204" pitchFamily="66" charset="0"/>
              </a:rPr>
              <a:t> _____________ mal _________ (</a:t>
            </a:r>
            <a:r>
              <a:rPr lang="hr-HR" sz="2400" dirty="0" err="1">
                <a:latin typeface="Comic Sans MS" panose="030F0702030302020204" pitchFamily="66" charset="0"/>
              </a:rPr>
              <a:t>größer</a:t>
            </a:r>
            <a:r>
              <a:rPr lang="hr-HR" sz="2400" dirty="0">
                <a:latin typeface="Comic Sans MS" panose="030F0702030302020204" pitchFamily="66" charset="0"/>
              </a:rPr>
              <a:t>/ </a:t>
            </a:r>
            <a:r>
              <a:rPr lang="hr-HR" sz="2400" dirty="0" err="1">
                <a:latin typeface="Comic Sans MS" panose="030F0702030302020204" pitchFamily="66" charset="0"/>
              </a:rPr>
              <a:t>kleiner</a:t>
            </a:r>
            <a:r>
              <a:rPr lang="hr-HR" sz="2400" dirty="0">
                <a:latin typeface="Comic Sans MS" panose="030F0702030302020204" pitchFamily="66" charset="0"/>
              </a:rPr>
              <a:t>) </a:t>
            </a:r>
            <a:r>
              <a:rPr lang="hr-HR" sz="2400" dirty="0" err="1">
                <a:latin typeface="Comic Sans MS" panose="030F0702030302020204" pitchFamily="66" charset="0"/>
              </a:rPr>
              <a:t>Umfang</a:t>
            </a:r>
            <a:r>
              <a:rPr lang="hr-HR" sz="2400" dirty="0">
                <a:latin typeface="Comic Sans MS" panose="030F0702030302020204" pitchFamily="66" charset="0"/>
              </a:rPr>
              <a:t> von </a:t>
            </a:r>
            <a:r>
              <a:rPr lang="hr-HR" sz="2400" dirty="0" err="1">
                <a:latin typeface="Comic Sans MS" panose="030F0702030302020204" pitchFamily="66" charset="0"/>
              </a:rPr>
              <a:t>dem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Bauch</a:t>
            </a:r>
            <a:r>
              <a:rPr lang="hr-HR" sz="24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75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729649" y="451401"/>
            <a:ext cx="101314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>
                <a:latin typeface="Comic Sans MS" panose="030F0702030302020204" pitchFamily="66" charset="0"/>
              </a:rPr>
              <a:t>Messung</a:t>
            </a:r>
            <a:r>
              <a:rPr lang="hr-HR" sz="4400" dirty="0">
                <a:latin typeface="Comic Sans MS" panose="030F0702030302020204" pitchFamily="66" charset="0"/>
              </a:rPr>
              <a:t> </a:t>
            </a:r>
            <a:r>
              <a:rPr lang="hr-HR" sz="4400" dirty="0" err="1">
                <a:latin typeface="Comic Sans MS" panose="030F0702030302020204" pitchFamily="66" charset="0"/>
              </a:rPr>
              <a:t>der</a:t>
            </a:r>
            <a:r>
              <a:rPr lang="hr-HR" sz="4400" dirty="0">
                <a:latin typeface="Comic Sans MS" panose="030F0702030302020204" pitchFamily="66" charset="0"/>
              </a:rPr>
              <a:t> </a:t>
            </a:r>
            <a:r>
              <a:rPr lang="hr-HR" sz="4400" dirty="0" err="1">
                <a:latin typeface="Comic Sans MS" panose="030F0702030302020204" pitchFamily="66" charset="0"/>
              </a:rPr>
              <a:t>Länge</a:t>
            </a:r>
            <a:r>
              <a:rPr lang="hr-HR" sz="4400" dirty="0">
                <a:latin typeface="Comic Sans MS" panose="030F0702030302020204" pitchFamily="66" charset="0"/>
              </a:rPr>
              <a:t> – </a:t>
            </a:r>
            <a:r>
              <a:rPr lang="hr-HR" sz="4400" dirty="0" err="1">
                <a:latin typeface="Comic Sans MS" panose="030F0702030302020204" pitchFamily="66" charset="0"/>
              </a:rPr>
              <a:t>Gruppe</a:t>
            </a:r>
            <a:r>
              <a:rPr lang="hr-HR" sz="4400" dirty="0">
                <a:latin typeface="Comic Sans MS" panose="030F0702030302020204" pitchFamily="66" charset="0"/>
              </a:rPr>
              <a:t> 2 </a:t>
            </a: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75063" y="1415814"/>
            <a:ext cx="1108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702030302020204" pitchFamily="66" charset="0"/>
              </a:rPr>
              <a:t>Vor Durchführung der Messungen mach</a:t>
            </a:r>
            <a:r>
              <a:rPr lang="hr-HR" sz="2400" dirty="0">
                <a:latin typeface="Comic Sans MS" panose="030F0702030302020204" pitchFamily="66" charset="0"/>
              </a:rPr>
              <a:t>t jede </a:t>
            </a:r>
            <a:r>
              <a:rPr lang="hr-HR" sz="2400" dirty="0" err="1">
                <a:latin typeface="Comic Sans MS" panose="030F0702030302020204" pitchFamily="66" charset="0"/>
              </a:rPr>
              <a:t>Gruppe</a:t>
            </a:r>
            <a:r>
              <a:rPr lang="de-DE" sz="2400" dirty="0">
                <a:latin typeface="Comic Sans MS" panose="030F0702030302020204" pitchFamily="66" charset="0"/>
              </a:rPr>
              <a:t> Einschätzungen</a:t>
            </a:r>
            <a:endParaRPr lang="hr-HR" sz="2400" dirty="0">
              <a:latin typeface="Comic Sans MS" panose="030F0702030302020204" pitchFamily="66" charset="0"/>
            </a:endParaRPr>
          </a:p>
          <a:p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053738" y="2198175"/>
            <a:ext cx="87869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</a:t>
            </a:r>
            <a:r>
              <a:rPr lang="hr-H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Messung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des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Handball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Spielplatzes</a:t>
            </a:r>
            <a:endParaRPr lang="hr-H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hr-H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Das</a:t>
            </a: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Gerät</a:t>
            </a:r>
            <a:r>
              <a:rPr lang="hr-HR" sz="2000" dirty="0">
                <a:latin typeface="Comic Sans MS" panose="030F0702030302020204" pitchFamily="66" charset="0"/>
              </a:rPr>
              <a:t>: </a:t>
            </a:r>
            <a:r>
              <a:rPr lang="hr-HR" sz="2000" dirty="0" err="1">
                <a:latin typeface="Comic Sans MS" panose="030F0702030302020204" pitchFamily="66" charset="0"/>
              </a:rPr>
              <a:t>das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Heft</a:t>
            </a:r>
            <a:r>
              <a:rPr lang="hr-HR" sz="2000" dirty="0">
                <a:latin typeface="Comic Sans MS" panose="030F0702030302020204" pitchFamily="66" charset="0"/>
              </a:rPr>
              <a:t>, </a:t>
            </a:r>
            <a:r>
              <a:rPr lang="hr-HR" sz="2000" dirty="0" err="1">
                <a:latin typeface="Comic Sans MS" panose="030F0702030302020204" pitchFamily="66" charset="0"/>
              </a:rPr>
              <a:t>der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Meter</a:t>
            </a:r>
            <a:r>
              <a:rPr lang="hr-HR" sz="2000" dirty="0">
                <a:latin typeface="Comic Sans MS" panose="030F0702030302020204" pitchFamily="66" charset="0"/>
              </a:rPr>
              <a:t>, </a:t>
            </a:r>
            <a:r>
              <a:rPr lang="hr-HR" sz="2000" dirty="0" err="1">
                <a:latin typeface="Comic Sans MS" panose="030F0702030302020204" pitchFamily="66" charset="0"/>
              </a:rPr>
              <a:t>der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Bleistift</a:t>
            </a:r>
            <a:r>
              <a:rPr lang="hr-HR" sz="2000" dirty="0">
                <a:latin typeface="Comic Sans MS" panose="030F0702030302020204" pitchFamily="66" charset="0"/>
              </a:rPr>
              <a:t>, </a:t>
            </a:r>
            <a:r>
              <a:rPr lang="hr-HR" sz="2000" dirty="0" err="1">
                <a:latin typeface="Comic Sans MS" panose="030F0702030302020204" pitchFamily="66" charset="0"/>
              </a:rPr>
              <a:t>der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Rechner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Prozess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Zuerst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schreibe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das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Heft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die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Überschrift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von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praktischer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Arbeit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die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deine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Gruppe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hat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Jeder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Schüler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der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Gruppe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soll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diese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Tabelle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Heft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zeichnen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00"/>
              </p:ext>
            </p:extLst>
          </p:nvPr>
        </p:nvGraphicFramePr>
        <p:xfrm>
          <a:off x="775063" y="4693919"/>
          <a:ext cx="10406244" cy="1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2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hr-HR" sz="1600" dirty="0" err="1">
                          <a:effectLst/>
                          <a:latin typeface="Comic Sans MS" panose="030F0702030302020204" pitchFamily="66" charset="0"/>
                        </a:rPr>
                        <a:t>Der</a:t>
                      </a: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Comic Sans MS" panose="030F0702030302020204" pitchFamily="66" charset="0"/>
                        </a:rPr>
                        <a:t>Handball</a:t>
                      </a: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Comic Sans MS" panose="030F0702030302020204" pitchFamily="66" charset="0"/>
                        </a:rPr>
                        <a:t>Spielplatz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Auswertung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dirty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das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latin typeface="Comic Sans MS" panose="030F0702030302020204" pitchFamily="66" charset="0"/>
                        </a:rPr>
                        <a:t>Mass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hr-HR" sz="1600" baseline="0" dirty="0">
                          <a:latin typeface="Comic Sans MS" panose="030F0702030302020204" pitchFamily="66" charset="0"/>
                        </a:rPr>
                        <a:t> cm</a:t>
                      </a:r>
                      <a:endParaRPr lang="hr-HR" sz="1600" dirty="0"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  <a:latin typeface="Comic Sans MS" panose="030F0702030302020204" pitchFamily="66" charset="0"/>
                        </a:rPr>
                        <a:t>das</a:t>
                      </a:r>
                      <a:r>
                        <a:rPr lang="hr-HR" sz="1600" baseline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effectLst/>
                          <a:latin typeface="Comic Sans MS" panose="030F0702030302020204" pitchFamily="66" charset="0"/>
                        </a:rPr>
                        <a:t>Mass</a:t>
                      </a:r>
                      <a:r>
                        <a:rPr lang="hr-HR" sz="1600" baseline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aseline="0" dirty="0" err="1"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 dm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hr-HR" sz="16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hr-HR" sz="16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baseline="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Länge</a:t>
                      </a:r>
                      <a:r>
                        <a:rPr lang="hr-HR" sz="16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a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        </a:t>
                      </a:r>
                      <a:r>
                        <a:rPr lang="hr-HR" sz="1600" dirty="0" err="1">
                          <a:effectLst/>
                          <a:latin typeface="Comic Sans MS" panose="030F0702030302020204" pitchFamily="66" charset="0"/>
                        </a:rPr>
                        <a:t>die</a:t>
                      </a: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Comic Sans MS" panose="030F0702030302020204" pitchFamily="66" charset="0"/>
                        </a:rPr>
                        <a:t>Breite</a:t>
                      </a: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 = b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der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 err="1">
                          <a:latin typeface="Comic Sans MS" panose="030F0702030302020204" pitchFamily="66" charset="0"/>
                        </a:rPr>
                        <a:t>Umfang</a:t>
                      </a:r>
                      <a:r>
                        <a:rPr lang="hr-HR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= 2·a + 2·b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9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415836" y="0"/>
            <a:ext cx="10131425" cy="3649133"/>
          </a:xfrm>
        </p:spPr>
        <p:txBody>
          <a:bodyPr>
            <a:normAutofit/>
          </a:bodyPr>
          <a:lstStyle/>
          <a:p>
            <a:r>
              <a:rPr lang="hr-HR" sz="2400" dirty="0" err="1">
                <a:latin typeface="Comic Sans MS" panose="030F0702030302020204" pitchFamily="66" charset="0"/>
              </a:rPr>
              <a:t>Zusätzlich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mess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die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Länge</a:t>
            </a:r>
            <a:r>
              <a:rPr lang="hr-HR" sz="2400" dirty="0">
                <a:latin typeface="Comic Sans MS" panose="030F0702030302020204" pitchFamily="66" charset="0"/>
              </a:rPr>
              <a:t> von </a:t>
            </a:r>
            <a:r>
              <a:rPr lang="hr-HR" sz="2400" dirty="0" err="1">
                <a:latin typeface="Comic Sans MS" panose="030F0702030302020204" pitchFamily="66" charset="0"/>
              </a:rPr>
              <a:t>dem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Schritt</a:t>
            </a:r>
            <a:r>
              <a:rPr lang="hr-HR" sz="2400" dirty="0">
                <a:latin typeface="Comic Sans MS" panose="030F0702030302020204" pitchFamily="66" charset="0"/>
              </a:rPr>
              <a:t> von jedem </a:t>
            </a:r>
            <a:r>
              <a:rPr lang="hr-HR" sz="2400" dirty="0" err="1">
                <a:latin typeface="Comic Sans MS" panose="030F0702030302020204" pitchFamily="66" charset="0"/>
              </a:rPr>
              <a:t>Schüler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und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bestimm</a:t>
            </a:r>
            <a:r>
              <a:rPr lang="hr-HR" sz="2400" dirty="0">
                <a:latin typeface="Comic Sans MS" panose="030F0702030302020204" pitchFamily="66" charset="0"/>
              </a:rPr>
              <a:t> mit </a:t>
            </a:r>
            <a:r>
              <a:rPr lang="hr-HR" sz="2400" dirty="0" err="1">
                <a:latin typeface="Comic Sans MS" panose="030F0702030302020204" pitchFamily="66" charset="0"/>
              </a:rPr>
              <a:t>Rechnen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wie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viel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Schritten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muss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er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wandern</a:t>
            </a:r>
            <a:r>
              <a:rPr lang="hr-HR" sz="2400" dirty="0">
                <a:latin typeface="Comic Sans MS" panose="030F0702030302020204" pitchFamily="66" charset="0"/>
              </a:rPr>
              <a:t>, </a:t>
            </a:r>
            <a:r>
              <a:rPr lang="hr-HR" sz="2400" dirty="0" err="1">
                <a:latin typeface="Comic Sans MS" panose="030F0702030302020204" pitchFamily="66" charset="0"/>
              </a:rPr>
              <a:t>dass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er</a:t>
            </a:r>
            <a:r>
              <a:rPr lang="hr-HR" sz="2400" dirty="0">
                <a:latin typeface="Comic Sans MS" panose="030F0702030302020204" pitchFamily="66" charset="0"/>
              </a:rPr>
              <a:t> um </a:t>
            </a:r>
            <a:r>
              <a:rPr lang="hr-HR" sz="2400" dirty="0" err="1">
                <a:latin typeface="Comic Sans MS" panose="030F0702030302020204" pitchFamily="66" charset="0"/>
              </a:rPr>
              <a:t>den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ganzen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Spielplatz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gegangen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ist</a:t>
            </a:r>
            <a:r>
              <a:rPr lang="hr-HR" sz="2400" dirty="0">
                <a:latin typeface="Comic Sans MS" panose="030F0702030302020204" pitchFamily="66" charset="0"/>
              </a:rPr>
              <a:t>. Runde </a:t>
            </a:r>
            <a:r>
              <a:rPr lang="hr-HR" sz="2400" dirty="0" err="1">
                <a:latin typeface="Comic Sans MS" panose="030F0702030302020204" pitchFamily="66" charset="0"/>
              </a:rPr>
              <a:t>das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Resultat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auf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die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ganze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  <a:r>
              <a:rPr lang="hr-HR" sz="2400" dirty="0" err="1">
                <a:latin typeface="Comic Sans MS" panose="030F0702030302020204" pitchFamily="66" charset="0"/>
              </a:rPr>
              <a:t>Zahl</a:t>
            </a:r>
            <a:r>
              <a:rPr lang="hr-H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18308" y="3361509"/>
            <a:ext cx="63746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latin typeface="Comic Sans MS" panose="030F0702030302020204" pitchFamily="66" charset="0"/>
              </a:rPr>
              <a:t>Die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Länge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meines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Schrittes</a:t>
            </a:r>
            <a:r>
              <a:rPr lang="hr-HR" sz="2000" dirty="0">
                <a:latin typeface="Comic Sans MS" panose="030F0702030302020204" pitchFamily="66" charset="0"/>
              </a:rPr>
              <a:t> :   _______________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 err="1">
                <a:latin typeface="Comic Sans MS" panose="030F0702030302020204" pitchFamily="66" charset="0"/>
              </a:rPr>
              <a:t>Rechnung</a:t>
            </a:r>
            <a:r>
              <a:rPr lang="hr-HR" sz="2000" dirty="0">
                <a:latin typeface="Comic Sans MS" panose="030F0702030302020204" pitchFamily="66" charset="0"/>
              </a:rPr>
              <a:t>: ______________________________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 err="1">
                <a:latin typeface="Comic Sans MS" panose="030F0702030302020204" pitchFamily="66" charset="0"/>
              </a:rPr>
              <a:t>Ich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brauche</a:t>
            </a:r>
            <a:r>
              <a:rPr lang="hr-HR" sz="2000" dirty="0">
                <a:latin typeface="Comic Sans MS" panose="030F0702030302020204" pitchFamily="66" charset="0"/>
              </a:rPr>
              <a:t>_______ </a:t>
            </a:r>
            <a:r>
              <a:rPr lang="hr-HR" sz="2000" dirty="0" err="1">
                <a:latin typeface="Comic Sans MS" panose="030F0702030302020204" pitchFamily="66" charset="0"/>
              </a:rPr>
              <a:t>Schritten</a:t>
            </a:r>
            <a:r>
              <a:rPr lang="hr-HR" sz="2000" dirty="0">
                <a:latin typeface="Comic Sans MS" panose="030F0702030302020204" pitchFamily="66" charset="0"/>
              </a:rPr>
              <a:t> um </a:t>
            </a:r>
            <a:r>
              <a:rPr lang="hr-HR" sz="2000" dirty="0" err="1">
                <a:latin typeface="Comic Sans MS" panose="030F0702030302020204" pitchFamily="66" charset="0"/>
              </a:rPr>
              <a:t>den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ganzen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Handball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Spielplatz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zu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latin typeface="Comic Sans MS" panose="030F0702030302020204" pitchFamily="66" charset="0"/>
              </a:rPr>
              <a:t>durchwandern</a:t>
            </a:r>
            <a:r>
              <a:rPr lang="hr-HR" sz="2000" dirty="0">
                <a:latin typeface="Comic Sans MS" panose="030F0702030302020204" pitchFamily="66" charset="0"/>
              </a:rPr>
              <a:t>.</a:t>
            </a:r>
          </a:p>
          <a:p>
            <a:endParaRPr lang="hr-HR" sz="2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19" y="2902131"/>
            <a:ext cx="3990701" cy="29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098972" y="5825793"/>
            <a:ext cx="2988220" cy="5893767"/>
          </a:xfrm>
        </p:spPr>
        <p:txBody>
          <a:bodyPr>
            <a:normAutofit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1026030" y="361796"/>
            <a:ext cx="892263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dirty="0"/>
              <a:t>             </a:t>
            </a:r>
            <a:r>
              <a:rPr lang="hr-HR" sz="4000" dirty="0" err="1">
                <a:latin typeface="Comic Sans MS" panose="030F0702030302020204" pitchFamily="66" charset="0"/>
              </a:rPr>
              <a:t>Messung</a:t>
            </a:r>
            <a:r>
              <a:rPr lang="hr-HR" sz="4000" dirty="0">
                <a:latin typeface="Comic Sans MS" panose="030F0702030302020204" pitchFamily="66" charset="0"/>
              </a:rPr>
              <a:t> </a:t>
            </a:r>
            <a:r>
              <a:rPr lang="hr-HR" sz="4000" dirty="0" err="1">
                <a:latin typeface="Comic Sans MS" panose="030F0702030302020204" pitchFamily="66" charset="0"/>
              </a:rPr>
              <a:t>der</a:t>
            </a:r>
            <a:r>
              <a:rPr lang="hr-HR" sz="4000" dirty="0">
                <a:latin typeface="Comic Sans MS" panose="030F0702030302020204" pitchFamily="66" charset="0"/>
              </a:rPr>
              <a:t> </a:t>
            </a:r>
            <a:r>
              <a:rPr lang="hr-HR" sz="4000" dirty="0" err="1">
                <a:latin typeface="Comic Sans MS" panose="030F0702030302020204" pitchFamily="66" charset="0"/>
              </a:rPr>
              <a:t>Länge</a:t>
            </a:r>
            <a:r>
              <a:rPr lang="hr-HR" sz="4000" dirty="0">
                <a:latin typeface="Comic Sans MS" panose="030F0702030302020204" pitchFamily="66" charset="0"/>
              </a:rPr>
              <a:t> – </a:t>
            </a:r>
            <a:r>
              <a:rPr lang="hr-HR" sz="4000" dirty="0" err="1">
                <a:latin typeface="Comic Sans MS" panose="030F0702030302020204" pitchFamily="66" charset="0"/>
              </a:rPr>
              <a:t>Gruppe</a:t>
            </a:r>
            <a:r>
              <a:rPr lang="hr-HR" sz="4000" dirty="0">
                <a:latin typeface="Comic Sans MS" panose="030F0702030302020204" pitchFamily="66" charset="0"/>
              </a:rPr>
              <a:t> 3</a:t>
            </a:r>
          </a:p>
          <a:p>
            <a:endParaRPr lang="hr-HR" sz="4000" dirty="0"/>
          </a:p>
          <a:p>
            <a:endParaRPr lang="hr-HR" sz="20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086990" y="1483512"/>
            <a:ext cx="8623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Vor Durchführung der Messungen mach</a:t>
            </a:r>
            <a:r>
              <a:rPr lang="hr-HR" dirty="0">
                <a:latin typeface="Comic Sans MS" panose="030F0702030302020204" pitchFamily="66" charset="0"/>
              </a:rPr>
              <a:t>t jede </a:t>
            </a:r>
            <a:r>
              <a:rPr lang="hr-HR" dirty="0" err="1">
                <a:latin typeface="Comic Sans MS" panose="030F0702030302020204" pitchFamily="66" charset="0"/>
              </a:rPr>
              <a:t>Gruppe</a:t>
            </a:r>
            <a:r>
              <a:rPr lang="de-DE" dirty="0">
                <a:latin typeface="Comic Sans MS" panose="030F0702030302020204" pitchFamily="66" charset="0"/>
              </a:rPr>
              <a:t> Einschätzungen</a:t>
            </a:r>
            <a:endParaRPr lang="hr-HR" dirty="0">
              <a:latin typeface="Comic Sans MS" panose="030F0702030302020204" pitchFamily="66" charset="0"/>
            </a:endParaRPr>
          </a:p>
          <a:p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Messung</a:t>
            </a: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der</a:t>
            </a: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Breite</a:t>
            </a: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vom</a:t>
            </a: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Basketball</a:t>
            </a: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Spielplatz</a:t>
            </a:r>
            <a:endParaRPr lang="hr-H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Das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Gerät</a:t>
            </a:r>
            <a:r>
              <a:rPr lang="hr-HR" dirty="0">
                <a:latin typeface="Comic Sans MS" panose="030F0702030302020204" pitchFamily="66" charset="0"/>
              </a:rPr>
              <a:t>: </a:t>
            </a:r>
            <a:r>
              <a:rPr lang="hr-HR" dirty="0" err="1">
                <a:latin typeface="Comic Sans MS" panose="030F0702030302020204" pitchFamily="66" charset="0"/>
              </a:rPr>
              <a:t>das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Heft</a:t>
            </a:r>
            <a:r>
              <a:rPr lang="hr-HR" dirty="0">
                <a:latin typeface="Comic Sans MS" panose="030F0702030302020204" pitchFamily="66" charset="0"/>
              </a:rPr>
              <a:t>, </a:t>
            </a:r>
            <a:r>
              <a:rPr lang="hr-HR" dirty="0" err="1">
                <a:latin typeface="Comic Sans MS" panose="030F0702030302020204" pitchFamily="66" charset="0"/>
              </a:rPr>
              <a:t>der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Meter</a:t>
            </a:r>
            <a:r>
              <a:rPr lang="hr-HR" dirty="0">
                <a:latin typeface="Comic Sans MS" panose="030F0702030302020204" pitchFamily="66" charset="0"/>
              </a:rPr>
              <a:t>, </a:t>
            </a:r>
            <a:r>
              <a:rPr lang="hr-HR" dirty="0" err="1">
                <a:latin typeface="Comic Sans MS" panose="030F0702030302020204" pitchFamily="66" charset="0"/>
              </a:rPr>
              <a:t>der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Bleistift</a:t>
            </a:r>
            <a:r>
              <a:rPr lang="hr-HR" dirty="0">
                <a:latin typeface="Comic Sans MS" panose="030F0702030302020204" pitchFamily="66" charset="0"/>
              </a:rPr>
              <a:t>, </a:t>
            </a:r>
            <a:r>
              <a:rPr lang="hr-HR" dirty="0" err="1">
                <a:latin typeface="Comic Sans MS" panose="030F0702030302020204" pitchFamily="66" charset="0"/>
              </a:rPr>
              <a:t>der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Rechner</a:t>
            </a:r>
            <a:r>
              <a:rPr lang="hr-HR" dirty="0">
                <a:latin typeface="Comic Sans MS" panose="030F0702030302020204" pitchFamily="66" charset="0"/>
              </a:rPr>
              <a:t>, </a:t>
            </a:r>
            <a:r>
              <a:rPr lang="hr-HR" dirty="0" err="1">
                <a:latin typeface="Comic Sans MS" panose="030F0702030302020204" pitchFamily="66" charset="0"/>
              </a:rPr>
              <a:t>das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Basketball</a:t>
            </a:r>
            <a:endParaRPr lang="hr-HR" dirty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Prozess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Zuerst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schreibe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das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Heft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die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Überschrift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von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praktischer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Arbeit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die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deine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Gruppe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hat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Jeder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Schüler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der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Gruppe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soll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diese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Tabelle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in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Heft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zeichnen</a:t>
            </a: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684833"/>
              </p:ext>
            </p:extLst>
          </p:nvPr>
        </p:nvGraphicFramePr>
        <p:xfrm>
          <a:off x="1086990" y="4248444"/>
          <a:ext cx="9294022" cy="2053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5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3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latin typeface="Comic Sans MS" panose="030F0702030302020204" pitchFamily="66" charset="0"/>
                        </a:rPr>
                        <a:t>       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latin typeface="Comic Sans MS" panose="030F0702030302020204" pitchFamily="66" charset="0"/>
                        </a:rPr>
                        <a:t>           </a:t>
                      </a:r>
                      <a:r>
                        <a:rPr lang="hr-HR" sz="1200" dirty="0" err="1">
                          <a:latin typeface="Comic Sans MS" panose="030F0702030302020204" pitchFamily="66" charset="0"/>
                        </a:rPr>
                        <a:t>Basketball</a:t>
                      </a:r>
                      <a:r>
                        <a:rPr lang="hr-HR" sz="1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dirty="0" err="1">
                          <a:latin typeface="Comic Sans MS" panose="030F0702030302020204" pitchFamily="66" charset="0"/>
                        </a:rPr>
                        <a:t>Spielplatz</a:t>
                      </a:r>
                      <a:endParaRPr lang="hr-HR" sz="1200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latin typeface="Comic Sans MS" panose="030F0702030302020204" pitchFamily="66" charset="0"/>
                        </a:rPr>
                        <a:t>Auswertung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err="1">
                          <a:latin typeface="Comic Sans MS" panose="030F0702030302020204" pitchFamily="66" charset="0"/>
                        </a:rPr>
                        <a:t>das</a:t>
                      </a:r>
                      <a:r>
                        <a:rPr lang="hr-HR" sz="12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baseline="0" dirty="0" err="1">
                          <a:latin typeface="Comic Sans MS" panose="030F0702030302020204" pitchFamily="66" charset="0"/>
                        </a:rPr>
                        <a:t>Mass</a:t>
                      </a:r>
                      <a:r>
                        <a:rPr lang="hr-HR" sz="12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baseline="0" dirty="0" err="1"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hr-HR" sz="1200" baseline="0" dirty="0">
                          <a:latin typeface="Comic Sans MS" panose="030F0702030302020204" pitchFamily="66" charset="0"/>
                        </a:rPr>
                        <a:t> cm</a:t>
                      </a:r>
                      <a:endParaRPr lang="hr-HR" sz="1200" dirty="0"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err="1">
                          <a:effectLst/>
                          <a:latin typeface="Comic Sans MS" panose="030F0702030302020204" pitchFamily="66" charset="0"/>
                        </a:rPr>
                        <a:t>das</a:t>
                      </a:r>
                      <a:r>
                        <a:rPr lang="hr-HR" sz="1200" baseline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baseline="0" dirty="0" err="1">
                          <a:effectLst/>
                          <a:latin typeface="Comic Sans MS" panose="030F0702030302020204" pitchFamily="66" charset="0"/>
                        </a:rPr>
                        <a:t>Mass</a:t>
                      </a:r>
                      <a:r>
                        <a:rPr lang="hr-HR" sz="1200" baseline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baseline="0" dirty="0" err="1"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 dm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Länge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8778885"/>
                  </a:ext>
                </a:extLst>
              </a:tr>
              <a:tr h="407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                  </a:t>
                      </a:r>
                      <a:r>
                        <a:rPr lang="hr-HR" sz="1200" baseline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dirty="0" err="1">
                          <a:effectLst/>
                          <a:latin typeface="Comic Sans MS" panose="030F0702030302020204" pitchFamily="66" charset="0"/>
                        </a:rPr>
                        <a:t>die</a:t>
                      </a: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dirty="0" err="1">
                          <a:effectLst/>
                          <a:latin typeface="Comic Sans MS" panose="030F0702030302020204" pitchFamily="66" charset="0"/>
                        </a:rPr>
                        <a:t>Breite</a:t>
                      </a: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       </a:t>
                      </a:r>
                      <a:r>
                        <a:rPr lang="hr-HR" sz="1200" dirty="0" err="1">
                          <a:effectLst/>
                          <a:latin typeface="Comic Sans MS" panose="030F0702030302020204" pitchFamily="66" charset="0"/>
                        </a:rPr>
                        <a:t>d</a:t>
                      </a:r>
                      <a:r>
                        <a:rPr lang="hr-HR" sz="1200" dirty="0" err="1">
                          <a:latin typeface="Comic Sans MS" panose="030F0702030302020204" pitchFamily="66" charset="0"/>
                        </a:rPr>
                        <a:t>er</a:t>
                      </a:r>
                      <a:r>
                        <a:rPr lang="hr-HR" sz="1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dirty="0" err="1">
                          <a:latin typeface="Comic Sans MS" panose="030F0702030302020204" pitchFamily="66" charset="0"/>
                        </a:rPr>
                        <a:t>Umfang</a:t>
                      </a:r>
                      <a:r>
                        <a:rPr lang="hr-HR" sz="1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dirty="0" err="1">
                          <a:latin typeface="Comic Sans MS" panose="030F0702030302020204" pitchFamily="66" charset="0"/>
                        </a:rPr>
                        <a:t>vom</a:t>
                      </a:r>
                      <a:r>
                        <a:rPr lang="hr-HR" sz="12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baseline="0" dirty="0" err="1">
                          <a:latin typeface="Comic Sans MS" panose="030F0702030302020204" pitchFamily="66" charset="0"/>
                        </a:rPr>
                        <a:t>Basketball</a:t>
                      </a:r>
                      <a:r>
                        <a:rPr lang="hr-HR" sz="12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200" baseline="0" dirty="0" err="1">
                          <a:latin typeface="Comic Sans MS" panose="030F0702030302020204" pitchFamily="66" charset="0"/>
                        </a:rPr>
                        <a:t>Spielplatz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46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314994" y="1227909"/>
            <a:ext cx="8926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Comic Sans MS" panose="030F0702030302020204" pitchFamily="66" charset="0"/>
              </a:rPr>
              <a:t>Die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Gruppe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muß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ausrechnen</a:t>
            </a:r>
            <a:r>
              <a:rPr lang="hr-HR" dirty="0">
                <a:latin typeface="Comic Sans MS" panose="030F0702030302020204" pitchFamily="66" charset="0"/>
              </a:rPr>
              <a:t>, </a:t>
            </a:r>
            <a:r>
              <a:rPr lang="hr-HR" dirty="0" err="1">
                <a:latin typeface="Comic Sans MS" panose="030F0702030302020204" pitchFamily="66" charset="0"/>
              </a:rPr>
              <a:t>wie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viel</a:t>
            </a:r>
            <a:r>
              <a:rPr lang="hr-HR" dirty="0">
                <a:latin typeface="Comic Sans MS" panose="030F0702030302020204" pitchFamily="66" charset="0"/>
              </a:rPr>
              <a:t> mal </a:t>
            </a:r>
            <a:r>
              <a:rPr lang="hr-HR" dirty="0" err="1">
                <a:latin typeface="Comic Sans MS" panose="030F0702030302020204" pitchFamily="66" charset="0"/>
              </a:rPr>
              <a:t>sich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das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Basketball</a:t>
            </a:r>
            <a:r>
              <a:rPr lang="hr-HR" dirty="0">
                <a:latin typeface="Comic Sans MS" panose="030F0702030302020204" pitchFamily="66" charset="0"/>
              </a:rPr>
              <a:t>  </a:t>
            </a:r>
            <a:r>
              <a:rPr lang="hr-HR" dirty="0" err="1">
                <a:latin typeface="Comic Sans MS" panose="030F0702030302020204" pitchFamily="66" charset="0"/>
              </a:rPr>
              <a:t>umdrehen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soll</a:t>
            </a:r>
            <a:r>
              <a:rPr lang="hr-HR" dirty="0">
                <a:latin typeface="Comic Sans MS" panose="030F0702030302020204" pitchFamily="66" charset="0"/>
              </a:rPr>
              <a:t> um </a:t>
            </a:r>
            <a:r>
              <a:rPr lang="hr-HR" dirty="0" err="1">
                <a:latin typeface="Comic Sans MS" panose="030F0702030302020204" pitchFamily="66" charset="0"/>
              </a:rPr>
              <a:t>die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Breite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des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Spielplatzes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zu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überqueren</a:t>
            </a:r>
            <a:r>
              <a:rPr lang="hr-HR" dirty="0">
                <a:latin typeface="Comic Sans MS" panose="030F0702030302020204" pitchFamily="66" charset="0"/>
              </a:rPr>
              <a:t>. Runde </a:t>
            </a:r>
            <a:r>
              <a:rPr lang="hr-HR" dirty="0" err="1">
                <a:latin typeface="Comic Sans MS" panose="030F0702030302020204" pitchFamily="66" charset="0"/>
              </a:rPr>
              <a:t>das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Resultat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auf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die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ganze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Zahl</a:t>
            </a:r>
            <a:r>
              <a:rPr lang="hr-HR" dirty="0">
                <a:latin typeface="Comic Sans MS" panose="030F0702030302020204" pitchFamily="66" charset="0"/>
              </a:rPr>
              <a:t>.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 err="1">
                <a:latin typeface="Comic Sans MS" panose="030F0702030302020204" pitchFamily="66" charset="0"/>
              </a:rPr>
              <a:t>Rechnung</a:t>
            </a:r>
            <a:r>
              <a:rPr lang="hr-HR" dirty="0">
                <a:latin typeface="Comic Sans MS" panose="030F0702030302020204" pitchFamily="66" charset="0"/>
              </a:rPr>
              <a:t>: __________________________________.</a:t>
            </a:r>
          </a:p>
          <a:p>
            <a:r>
              <a:rPr lang="hr-HR" dirty="0" err="1">
                <a:latin typeface="Comic Sans MS" panose="030F0702030302020204" pitchFamily="66" charset="0"/>
              </a:rPr>
              <a:t>Das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Ball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muß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sich</a:t>
            </a:r>
            <a:r>
              <a:rPr lang="hr-HR" dirty="0">
                <a:latin typeface="Comic Sans MS" panose="030F0702030302020204" pitchFamily="66" charset="0"/>
              </a:rPr>
              <a:t> _____________ mal </a:t>
            </a:r>
            <a:r>
              <a:rPr lang="hr-HR" dirty="0" err="1">
                <a:latin typeface="Comic Sans MS" panose="030F0702030302020204" pitchFamily="66" charset="0"/>
              </a:rPr>
              <a:t>umdrehen</a:t>
            </a:r>
            <a:r>
              <a:rPr lang="hr-HR" dirty="0">
                <a:latin typeface="Comic Sans MS" panose="030F0702030302020204" pitchFamily="66" charset="0"/>
              </a:rPr>
              <a:t> um </a:t>
            </a:r>
            <a:r>
              <a:rPr lang="hr-HR" dirty="0" err="1">
                <a:latin typeface="Comic Sans MS" panose="030F0702030302020204" pitchFamily="66" charset="0"/>
              </a:rPr>
              <a:t>die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Breite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des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Spielplatzes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zu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überqueren</a:t>
            </a:r>
            <a:r>
              <a:rPr lang="hr-HR" dirty="0">
                <a:latin typeface="Comic Sans MS" panose="030F0702030302020204" pitchFamily="66" charset="0"/>
              </a:rPr>
              <a:t>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37" y="3418115"/>
            <a:ext cx="4572000" cy="3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923693" y="5773783"/>
            <a:ext cx="651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Comic Sans MS" panose="030F0702030302020204" pitchFamily="66" charset="0"/>
              </a:rPr>
              <a:t>Erstellt</a:t>
            </a:r>
            <a:r>
              <a:rPr lang="hr-HR" dirty="0">
                <a:latin typeface="Comic Sans MS" panose="030F0702030302020204" pitchFamily="66" charset="0"/>
              </a:rPr>
              <a:t> von: Tihana </a:t>
            </a:r>
            <a:r>
              <a:rPr lang="hr-HR" dirty="0" err="1">
                <a:latin typeface="Comic Sans MS" panose="030F0702030302020204" pitchFamily="66" charset="0"/>
              </a:rPr>
              <a:t>Lozer</a:t>
            </a:r>
            <a:r>
              <a:rPr lang="hr-HR" dirty="0">
                <a:latin typeface="Comic Sans MS" panose="030F0702030302020204" pitchFamily="66" charset="0"/>
              </a:rPr>
              <a:t>, Ivan </a:t>
            </a:r>
            <a:r>
              <a:rPr lang="hr-HR" dirty="0" err="1">
                <a:latin typeface="Comic Sans MS" panose="030F0702030302020204" pitchFamily="66" charset="0"/>
              </a:rPr>
              <a:t>Mikulaj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und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Mia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Vugrinec</a:t>
            </a:r>
            <a:r>
              <a:rPr lang="hr-HR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01" y="949806"/>
            <a:ext cx="5046346" cy="34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242</TotalTime>
  <Words>456</Words>
  <Application>Microsoft Office PowerPoint</Application>
  <PresentationFormat>Široki zaslon</PresentationFormat>
  <Paragraphs>82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High Tower Text</vt:lpstr>
      <vt:lpstr>Times New Roman</vt:lpstr>
      <vt:lpstr>Nebeski</vt:lpstr>
      <vt:lpstr>Messung der Länge</vt:lpstr>
      <vt:lpstr>PowerPoint prezentacija</vt:lpstr>
      <vt:lpstr>PowerPoint prezentacija</vt:lpstr>
      <vt:lpstr>PowerPoint prezentacija</vt:lpstr>
      <vt:lpstr>PowerPoint prezentacija</vt:lpstr>
      <vt:lpstr>  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Messung der Länge</dc:title>
  <dc:creator>Medijska</dc:creator>
  <cp:lastModifiedBy>Kristijan Jabuka</cp:lastModifiedBy>
  <cp:revision>22</cp:revision>
  <dcterms:created xsi:type="dcterms:W3CDTF">2016-04-21T11:13:25Z</dcterms:created>
  <dcterms:modified xsi:type="dcterms:W3CDTF">2016-07-02T11:40:01Z</dcterms:modified>
</cp:coreProperties>
</file>