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comments/comment1.xml" ContentType="application/vnd.openxmlformats-officedocument.presentationml.comments+xml"/>
  <Override PartName="/ppt/comments/comment3.xml" ContentType="application/vnd.openxmlformats-officedocument.presentationml.comments+xml"/>
  <Override PartName="/ppt/commentAuthors.xml" ContentType="application/vnd.openxmlformats-officedocument.presentationml.commentAuthors+xml"/>
  <Override PartName="/ppt/media/image8.png" ContentType="image/png"/>
  <Override PartName="/ppt/media/image4.png" ContentType="image/png"/>
  <Override PartName="/ppt/media/image17.png" ContentType="image/png"/>
  <Override PartName="/ppt/media/image13.png" ContentType="image/png"/>
  <Override PartName="/ppt/media/image9.png" ContentType="image/png"/>
  <Override PartName="/ppt/media/image5.png" ContentType="image/png"/>
  <Override PartName="/ppt/media/image1.png" ContentType="image/png"/>
  <Override PartName="/ppt/media/image18.png" ContentType="image/png"/>
  <Override PartName="/ppt/media/image14.png" ContentType="image/png"/>
  <Override PartName="/ppt/media/image10.png" ContentType="image/png"/>
  <Override PartName="/ppt/media/image6.png" ContentType="image/png"/>
  <Override PartName="/ppt/media/image2.png" ContentType="image/png"/>
  <Override PartName="/ppt/media/image15.png" ContentType="image/png"/>
  <Override PartName="/ppt/media/image11.png" ContentType="image/png"/>
  <Override PartName="/ppt/media/image7.png" ContentType="image/png"/>
  <Override PartName="/ppt/media/image3.png" ContentType="image/png"/>
  <Override PartName="/ppt/media/image16.png" ContentType="image/png"/>
  <Override PartName="/ppt/media/image12.png" ContentType="image/png"/>
  <Override PartName="/ppt/_rels/presentation.xml.rels" ContentType="application/vnd.openxmlformats-package.relationships+xml"/>
  <Override PartName="/ppt/notesSlides/_rels/notesSlide8.xml.rels" ContentType="application/vnd.openxmlformats-package.relationships+xml"/>
  <Override PartName="/ppt/notesSlides/_rels/notesSlide6.xml.rels" ContentType="application/vnd.openxmlformats-package.relationship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6.xml.rels" ContentType="application/vnd.openxmlformats-package.relationships+xml"/>
  <Override PartName="/ppt/slides/_rels/slide5.xml.rels" ContentType="application/vnd.openxmlformats-package.relationships+xml"/>
  <Override PartName="/ppt/slides/_rels/slide15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5143500"/>
  <p:notesSz cx="6858000" cy="9144000"/>
</p:presentation>
</file>

<file path=ppt/commentAuthors.xml><?xml version="1.0" encoding="utf-8"?>
<p:cmAuthorLst xmlns:p="http://schemas.openxmlformats.org/presentationml/2006/main">
  <p:cmAuthor clrIdx="0" id="0" initials="MY" lastIdx="3" name="Mika Ylisirniö"/>
</p:cmAuthorLst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commentAuthors" Target="commentAuthors.xml"/>
</Relationships>
</file>

<file path=ppt/comments/comment1.xml><?xml version="1.0" encoding="utf-8"?>
<p:cmLst xmlns:p="http://schemas.openxmlformats.org/presentationml/2006/main">
  <p:cm authorId="0" dt="2019-05-27T13:57:12.883000000" idx="1">
    <p:pos x="360" y="360"/>
    <p:text>Lukekaa diat lopuksi läpi ja miettikää, että onko ne nyt sellaiset, joista ranskalaiset osaa vääntää interaktiivisen kartan. Onko asiat tarpeeksi selvästi, voiko jotain jättää pois, tarviiko jotain tarkentaa ym</p:text>
  </p:cm>
</p:cmLst>
</file>

<file path=ppt/comments/comment3.xml><?xml version="1.0" encoding="utf-8"?>
<p:cmLst xmlns:p="http://schemas.openxmlformats.org/presentationml/2006/main">
  <p:cm authorId="0" dt="2019-05-28T10:40:32.167000000" idx="2">
    <p:pos x="3239" y="360"/>
    <p:text>Joutaisko tämä yleinen höpinä turpeesta pois? Ja milloin tuo Haapaveden laitos lopetti toimintansa?</p:text>
  </p:cm>
  <p:cm authorId="0" dt="2019-05-28T09:52:56.924000000" idx="3">
    <p:pos x="360" y="720"/>
    <p:text>Mikä on kivihiilen tilanne?</p:tex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Napsauta muokataksesi muistiinpanojen muotoilua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&lt;ylätunniste&gt;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i-FI"/>
              <a:t>&lt;päivämäärä/kellonaika&gt;</a:t>
            </a:r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i-FI"/>
              <a:t>&lt;alatunniste&gt;</a:t>
            </a:r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617C8241-C885-43F1-BC15-105C29EE0006}" type="slidenum">
              <a:rPr lang="fi-FI"/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50000"/>
              </a:lnSpc>
              <a:buFont typeface="Times New Roman"/>
              <a:buChar char="-"/>
            </a:pPr>
            <a:r>
              <a:rPr lang="fi-FI" sz="1200">
                <a:solidFill>
                  <a:srgbClr val="000000"/>
                </a:solidFill>
                <a:latin typeface="Times New Roman"/>
                <a:ea typeface="Times New Roman"/>
              </a:rPr>
              <a:t>and a construction licence application for a sixth unit has been submitted to the Government</a:t>
            </a: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lang="fi-FI" sz="1200">
                <a:solidFill>
                  <a:srgbClr val="000000"/>
                </a:solidFill>
                <a:latin typeface="Times New Roman"/>
                <a:ea typeface="Times New Roman"/>
              </a:rPr>
              <a:t>→ </a:t>
            </a:r>
            <a:r>
              <a:rPr lang="fi-FI" sz="1200">
                <a:solidFill>
                  <a:srgbClr val="000000"/>
                </a:solidFill>
                <a:latin typeface="Times New Roman"/>
                <a:ea typeface="Times New Roman"/>
              </a:rPr>
              <a:t>Finland's nuclear power reactors under construction, planned and cancelled (one each) (taulukossa siis nämä)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160"/>
            <a:ext cx="852012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7120" y="29361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311760" y="29361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34800" y="2935800"/>
            <a:ext cx="2041560" cy="1629000"/>
          </a:xfrm>
          <a:prstGeom prst="rect">
            <a:avLst/>
          </a:prstGeom>
          <a:ln>
            <a:noFill/>
          </a:ln>
        </p:spPr>
      </p:pic>
      <p:pic>
        <p:nvPicPr>
          <p:cNvPr descr="" id="3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369440" y="2935800"/>
            <a:ext cx="2041560" cy="16290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4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4123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11760" y="29361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4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7120" y="29361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11760" y="2936160"/>
            <a:ext cx="851904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11760" y="2936160"/>
            <a:ext cx="852012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7120" y="29361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11760" y="29361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34800" y="2935800"/>
            <a:ext cx="2041560" cy="1629000"/>
          </a:xfrm>
          <a:prstGeom prst="rect">
            <a:avLst/>
          </a:prstGeom>
          <a:ln>
            <a:noFill/>
          </a:ln>
        </p:spPr>
      </p:pic>
      <p:pic>
        <p:nvPicPr>
          <p:cNvPr descr="" id="7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369440" y="2935800"/>
            <a:ext cx="2041560" cy="16290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4123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11760" y="29361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6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120" y="29361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160"/>
            <a:ext cx="8519040" cy="16290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anchor="b" bIns="91440" tIns="91440"/>
          <a:p>
            <a:r>
              <a:rPr lang="fi-FI"/>
              <a:t>Muokkaa otsikon tekstimuotoa napsauttamalla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anchor="ctr" bIns="91440" tIns="91440"/>
          <a:p>
            <a:pPr algn="r">
              <a:lnSpc>
                <a:spcPct val="100000"/>
              </a:lnSpc>
            </a:pPr>
            <a:fld id="{DCF8A9B1-3F52-4E35-9F65-BB9F7B9B52DC}" type="slidenum">
              <a:rPr lang="fi-FI" sz="1000">
                <a:solidFill>
                  <a:srgbClr val="595959"/>
                </a:solidFill>
                <a:latin typeface="Arial"/>
                <a:ea typeface="Arial"/>
              </a:rPr>
              <a:t>&lt;numero&gt;</a:t>
            </a:fld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bIns="91440" tIns="91440"/>
          <a:p>
            <a:r>
              <a:rPr lang="fi-FI"/>
              <a:t>Muokkaa otsikon tekstimuotoa napsauttamalla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bIns="91440" tIns="91440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anchor="ctr" bIns="91440" tIns="91440"/>
          <a:p>
            <a:pPr algn="r">
              <a:lnSpc>
                <a:spcPct val="100000"/>
              </a:lnSpc>
            </a:pPr>
            <a:fld id="{9D005C60-AF69-444C-A94B-DD7B9BD28E38}" type="slidenum">
              <a:rPr lang="fi-FI" sz="1000">
                <a:solidFill>
                  <a:srgbClr val="595959"/>
                </a:solidFill>
                <a:latin typeface="Arial"/>
                <a:ea typeface="Arial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en.wikipedia.org/wiki/Finland" TargetMode="External"/><Relationship Id="rId2" Type="http://schemas.openxmlformats.org/officeDocument/2006/relationships/hyperlink" Target="https://en.wikipedia.org/wiki/Fossil_energy" TargetMode="External"/><Relationship Id="rId3" Type="http://schemas.openxmlformats.org/officeDocument/2006/relationships/slideLayout" Target="../slideLayouts/slideLayout15.xml"/><Relationship Id="rId4" Type="http://schemas.openxmlformats.org/officeDocument/2006/relationships/comments" Target="../comments/commen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ce5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anchor="b" bIns="91440" tIns="91440"/>
          <a:p>
            <a:pPr algn="ctr">
              <a:lnSpc>
                <a:spcPct val="100000"/>
              </a:lnSpc>
            </a:pPr>
            <a:r>
              <a:rPr lang="fi-FI" sz="5200">
                <a:solidFill>
                  <a:srgbClr val="000000"/>
                </a:solidFill>
                <a:latin typeface="Times New Roman"/>
                <a:ea typeface="Times New Roman"/>
              </a:rPr>
              <a:t>Energy production in Finland</a:t>
            </a:r>
            <a:endParaRPr/>
          </a:p>
        </p:txBody>
      </p:sp>
      <p:sp>
        <p:nvSpPr>
          <p:cNvPr id="80" name="TextShape 2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</p:spPr>
        <p:txBody>
          <a:bodyPr bIns="91440" tIns="91440"/>
          <a:p>
            <a:pPr algn="ctr">
              <a:lnSpc>
                <a:spcPct val="100000"/>
              </a:lnSpc>
            </a:pPr>
            <a:r>
              <a:rPr lang="fi-FI" sz="2800">
                <a:solidFill>
                  <a:srgbClr val="595959"/>
                </a:solidFill>
                <a:latin typeface="Arial"/>
                <a:ea typeface="Arial"/>
              </a:rPr>
              <a:t> 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680360" y="1846080"/>
            <a:ext cx="4002840" cy="145116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15000"/>
              </a:lnSpc>
            </a:pPr>
            <a:r>
              <a:rPr lang="fi-FI" sz="600">
                <a:solidFill>
                  <a:srgbClr val="000000"/>
                </a:solidFill>
                <a:latin typeface="Arial"/>
                <a:ea typeface="Arial"/>
              </a:rPr>
              <a:t>
</a:t>
            </a:r>
            <a:r>
              <a:rPr lang="fi-FI" sz="2000">
                <a:solidFill>
                  <a:srgbClr val="000000"/>
                </a:solidFill>
                <a:latin typeface="Times New Roman"/>
                <a:ea typeface="Times New Roman"/>
              </a:rPr>
              <a:t>The largest biofuel power plant is located in Pietarsaari</a:t>
            </a:r>
            <a:endParaRPr/>
          </a:p>
        </p:txBody>
      </p:sp>
      <p:pic>
        <p:nvPicPr>
          <p:cNvPr descr="" id="108" name="Google Shape;119;p22"/>
          <p:cNvPicPr/>
          <p:nvPr/>
        </p:nvPicPr>
        <p:blipFill>
          <a:blip r:embed="rId1"/>
          <a:stretch>
            <a:fillRect/>
          </a:stretch>
        </p:blipFill>
        <p:spPr>
          <a:xfrm>
            <a:off x="1352880" y="222480"/>
            <a:ext cx="2865600" cy="469800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d9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311760" y="232200"/>
            <a:ext cx="8520120" cy="5724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lang="fi-FI" sz="3300">
                <a:solidFill>
                  <a:srgbClr val="000000"/>
                </a:solidFill>
                <a:latin typeface="Times New Roman"/>
                <a:ea typeface="Times New Roman"/>
              </a:rPr>
              <a:t>Wind Power</a:t>
            </a:r>
            <a:endParaRPr/>
          </a:p>
        </p:txBody>
      </p:sp>
      <p:sp>
        <p:nvSpPr>
          <p:cNvPr id="110" name="TextShape 2"/>
          <p:cNvSpPr txBox="1"/>
          <p:nvPr/>
        </p:nvSpPr>
        <p:spPr>
          <a:xfrm>
            <a:off x="311760" y="1000800"/>
            <a:ext cx="8520120" cy="398196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>
                <a:solidFill>
                  <a:srgbClr val="000000"/>
                </a:solidFill>
                <a:latin typeface="Times New Roman"/>
                <a:ea typeface="Times New Roman"/>
              </a:rPr>
              <a:t>In 2017 Finnish wind power capacity was 2044 MW.</a:t>
            </a:r>
            <a:endParaRPr/>
          </a:p>
          <a:p>
            <a:pPr lvl="1">
              <a:lnSpc>
                <a:spcPct val="150000"/>
              </a:lnSpc>
              <a:buFont typeface="Times New Roman"/>
              <a:buChar char="○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It was used to produce 4,8 TWh on electricity which was 5,6% of Finnish energy consumption</a:t>
            </a:r>
            <a:endParaRPr/>
          </a:p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>
                <a:solidFill>
                  <a:srgbClr val="000000"/>
                </a:solidFill>
                <a:latin typeface="Times New Roman"/>
                <a:ea typeface="Times New Roman"/>
              </a:rPr>
              <a:t>70% of wind power plants are owned by Finnish companies</a:t>
            </a:r>
            <a:endParaRPr/>
          </a:p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>
                <a:solidFill>
                  <a:srgbClr val="000000"/>
                </a:solidFill>
                <a:latin typeface="Times New Roman"/>
                <a:ea typeface="Times New Roman"/>
              </a:rPr>
              <a:t>42% of all wind power plants are constructed in Northern Ostrobothnia</a:t>
            </a:r>
            <a:endParaRPr/>
          </a:p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>
                <a:solidFill>
                  <a:srgbClr val="000000"/>
                </a:solidFill>
                <a:latin typeface="Times New Roman"/>
                <a:ea typeface="Times New Roman"/>
              </a:rPr>
              <a:t>The largest wind power plant is in Kristiinankaupunki in Ostrobothnia</a:t>
            </a:r>
            <a:endParaRPr/>
          </a:p>
          <a:p>
            <a:pPr lvl="1">
              <a:lnSpc>
                <a:spcPct val="150000"/>
              </a:lnSpc>
              <a:buFont typeface="Times New Roman"/>
              <a:buChar char="○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It has 34 wind mills</a:t>
            </a:r>
            <a:endParaRPr/>
          </a:p>
          <a:p>
            <a:pPr lvl="1">
              <a:lnSpc>
                <a:spcPct val="150000"/>
              </a:lnSpc>
              <a:buFont typeface="Times New Roman"/>
              <a:buChar char="○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It was completed in 2018</a:t>
            </a:r>
            <a:r>
              <a:rPr lang="fi-FI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/>
          </a:p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>
                <a:solidFill>
                  <a:srgbClr val="000000"/>
                </a:solidFill>
                <a:latin typeface="Times New Roman"/>
                <a:ea typeface="Times New Roman"/>
              </a:rPr>
              <a:t>Wind power is rising in Finland</a:t>
            </a:r>
            <a:endParaRPr/>
          </a:p>
          <a:p>
            <a:pPr lvl="1">
              <a:lnSpc>
                <a:spcPct val="150000"/>
              </a:lnSpc>
              <a:buFont typeface="Times New Roman"/>
              <a:buChar char="○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It is planned that wind power will cover 30% of energy production in 2035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d9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2730960" y="509760"/>
            <a:ext cx="2419920" cy="114264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  <a:buFont typeface="Times New Roman"/>
              <a:buChar char="●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The largest wind power plant is in Kristiinankaupunki</a:t>
            </a:r>
            <a:endParaRPr/>
          </a:p>
        </p:txBody>
      </p:sp>
      <p:pic>
        <p:nvPicPr>
          <p:cNvPr descr="" id="112" name="Google Shape;131;p24"/>
          <p:cNvPicPr/>
          <p:nvPr/>
        </p:nvPicPr>
        <p:blipFill>
          <a:blip r:embed="rId1"/>
          <a:stretch>
            <a:fillRect/>
          </a:stretch>
        </p:blipFill>
        <p:spPr>
          <a:xfrm>
            <a:off x="315000" y="509760"/>
            <a:ext cx="2305800" cy="4123440"/>
          </a:xfrm>
          <a:prstGeom prst="rect">
            <a:avLst/>
          </a:prstGeom>
          <a:ln>
            <a:noFill/>
          </a:ln>
        </p:spPr>
      </p:pic>
      <p:pic>
        <p:nvPicPr>
          <p:cNvPr descr="" id="113" name="Google Shape;132;p24"/>
          <p:cNvPicPr/>
          <p:nvPr/>
        </p:nvPicPr>
        <p:blipFill>
          <a:blip r:embed="rId2"/>
          <a:stretch>
            <a:fillRect/>
          </a:stretch>
        </p:blipFill>
        <p:spPr>
          <a:xfrm>
            <a:off x="6756480" y="509760"/>
            <a:ext cx="1964520" cy="4123440"/>
          </a:xfrm>
          <a:prstGeom prst="rect">
            <a:avLst/>
          </a:prstGeom>
          <a:ln>
            <a:noFill/>
          </a:ln>
        </p:spPr>
      </p:pic>
      <p:sp>
        <p:nvSpPr>
          <p:cNvPr id="114" name="CustomShape 2"/>
          <p:cNvSpPr/>
          <p:nvPr/>
        </p:nvSpPr>
        <p:spPr>
          <a:xfrm>
            <a:off x="3823920" y="3232800"/>
            <a:ext cx="2790720" cy="133560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txBody>
          <a:bodyPr bIns="91440" tIns="91440"/>
          <a:p>
            <a:pPr>
              <a:lnSpc>
                <a:spcPct val="115000"/>
              </a:lnSpc>
              <a:buFont typeface="Times New Roman"/>
              <a:buChar char="●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42% of all wind power plants are constructed in Northern Ostrobothnia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fe2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311760" y="262440"/>
            <a:ext cx="8520120" cy="5724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lang="fi-FI" sz="3300">
                <a:solidFill>
                  <a:srgbClr val="000000"/>
                </a:solidFill>
                <a:latin typeface="Times New Roman"/>
                <a:ea typeface="Times New Roman"/>
              </a:rPr>
              <a:t>Hydropower</a:t>
            </a:r>
            <a:endParaRPr/>
          </a:p>
        </p:txBody>
      </p:sp>
      <p:sp>
        <p:nvSpPr>
          <p:cNvPr id="116" name="TextShape 2"/>
          <p:cNvSpPr txBox="1"/>
          <p:nvPr/>
        </p:nvSpPr>
        <p:spPr>
          <a:xfrm>
            <a:off x="311760" y="958320"/>
            <a:ext cx="8520120" cy="40500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>
                <a:solidFill>
                  <a:srgbClr val="000000"/>
                </a:solidFill>
                <a:latin typeface="Times New Roman"/>
                <a:ea typeface="Times New Roman"/>
              </a:rPr>
              <a:t>220 hydroelectric plants in Finland</a:t>
            </a:r>
            <a:endParaRPr/>
          </a:p>
          <a:p>
            <a:pPr lvl="1">
              <a:lnSpc>
                <a:spcPct val="100000"/>
              </a:lnSpc>
              <a:buFont typeface="Times New Roman"/>
              <a:buChar char="○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10 - 20% of Finnish energy consumption</a:t>
            </a:r>
            <a:endParaRPr/>
          </a:p>
          <a:p>
            <a:pPr>
              <a:lnSpc>
                <a:spcPct val="100000"/>
              </a:lnSpc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→ </a:t>
            </a: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depending on precipitation levels and other hydrological conditions</a:t>
            </a:r>
            <a:endParaRPr/>
          </a:p>
          <a:p>
            <a:pPr lvl="1">
              <a:lnSpc>
                <a:spcPct val="150000"/>
              </a:lnSpc>
              <a:buFont typeface="Times New Roman"/>
              <a:buChar char="○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power 3100 MW</a:t>
            </a:r>
            <a:endParaRPr/>
          </a:p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>
                <a:solidFill>
                  <a:srgbClr val="000000"/>
                </a:solidFill>
                <a:latin typeface="Times New Roman"/>
                <a:ea typeface="Times New Roman"/>
              </a:rPr>
              <a:t>the largest hydropower plant is in Imatra </a:t>
            </a:r>
            <a:endParaRPr/>
          </a:p>
          <a:p>
            <a:pPr lvl="1">
              <a:lnSpc>
                <a:spcPct val="150000"/>
              </a:lnSpc>
              <a:buFont typeface="Times New Roman"/>
              <a:buChar char="○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built in 1928</a:t>
            </a:r>
            <a:endParaRPr/>
          </a:p>
          <a:p>
            <a:pPr lvl="1">
              <a:lnSpc>
                <a:spcPct val="150000"/>
              </a:lnSpc>
              <a:buFont typeface="Times New Roman"/>
              <a:buChar char="○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yearly output 100 GWh</a:t>
            </a:r>
            <a:endParaRPr/>
          </a:p>
          <a:p>
            <a:pPr lvl="1">
              <a:lnSpc>
                <a:spcPct val="150000"/>
              </a:lnSpc>
              <a:buFont typeface="Times New Roman"/>
              <a:buChar char="○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average annual production covers the annual electricity use of 50,000+ households with electric heat</a:t>
            </a:r>
            <a:endParaRPr/>
          </a:p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improvement could be possible but it's unlikely because of EU Water Framework Directive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fe2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7" name="Google Shape;144;p26"/>
          <p:cNvPicPr/>
          <p:nvPr/>
        </p:nvPicPr>
        <p:blipFill>
          <a:blip r:embed="rId1"/>
          <a:stretch>
            <a:fillRect/>
          </a:stretch>
        </p:blipFill>
        <p:spPr>
          <a:xfrm>
            <a:off x="235440" y="181080"/>
            <a:ext cx="2665080" cy="478116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  <p:pic>
        <p:nvPicPr>
          <p:cNvPr descr="" id="118" name="Google Shape;145;p26"/>
          <p:cNvPicPr/>
          <p:nvPr/>
        </p:nvPicPr>
        <p:blipFill>
          <a:blip r:embed="rId2"/>
          <a:stretch>
            <a:fillRect/>
          </a:stretch>
        </p:blipFill>
        <p:spPr>
          <a:xfrm>
            <a:off x="6012000" y="152280"/>
            <a:ext cx="2878560" cy="483840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  <p:sp>
        <p:nvSpPr>
          <p:cNvPr id="119" name="CustomShape 1"/>
          <p:cNvSpPr/>
          <p:nvPr/>
        </p:nvSpPr>
        <p:spPr>
          <a:xfrm>
            <a:off x="4097880" y="152280"/>
            <a:ext cx="1913760" cy="103716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txBody>
          <a:bodyPr bIns="91440" tIns="91440"/>
          <a:p>
            <a:pPr>
              <a:lnSpc>
                <a:spcPct val="100000"/>
              </a:lnSpc>
              <a:buFont typeface="Times New Roman"/>
              <a:buChar char="●"/>
            </a:pPr>
            <a:r>
              <a:rPr lang="fi-FI">
                <a:solidFill>
                  <a:srgbClr val="000000"/>
                </a:solidFill>
                <a:latin typeface="Times New Roman"/>
                <a:ea typeface="Times New Roman"/>
              </a:rPr>
              <a:t>Finnish hydropower plants</a:t>
            </a:r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2901240" y="3679200"/>
            <a:ext cx="2373840" cy="128304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txBody>
          <a:bodyPr bIns="91440" tIns="91440"/>
          <a:p>
            <a:pPr>
              <a:lnSpc>
                <a:spcPct val="100000"/>
              </a:lnSpc>
              <a:buFont typeface="Arial"/>
              <a:buChar char="●"/>
            </a:pPr>
            <a:r>
              <a:rPr lang="fi-FI">
                <a:solidFill>
                  <a:srgbClr val="000000"/>
                </a:solidFill>
                <a:latin typeface="Times New Roman"/>
                <a:ea typeface="Times New Roman"/>
              </a:rPr>
              <a:t>The largest hydropower plant</a:t>
            </a:r>
            <a:endParaRPr/>
          </a:p>
          <a:p>
            <a:pPr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Times New Roman"/>
                <a:ea typeface="Times New Roman"/>
              </a:rPr>
              <a:t>is located in Imatra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285480" y="75600"/>
            <a:ext cx="4559760" cy="5724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lang="fi-FI" sz="3300">
                <a:solidFill>
                  <a:srgbClr val="000000"/>
                </a:solidFill>
                <a:latin typeface="Times New Roman"/>
                <a:ea typeface="Times New Roman"/>
              </a:rPr>
              <a:t>Solar power</a:t>
            </a:r>
            <a:endParaRPr/>
          </a:p>
        </p:txBody>
      </p:sp>
      <p:sp>
        <p:nvSpPr>
          <p:cNvPr id="122" name="TextShape 2"/>
          <p:cNvSpPr txBox="1"/>
          <p:nvPr/>
        </p:nvSpPr>
        <p:spPr>
          <a:xfrm>
            <a:off x="259560" y="740160"/>
            <a:ext cx="4611960" cy="440316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In Finland the solar power is only 0,2% of the whole generation of electricity.</a:t>
            </a:r>
            <a:endParaRPr/>
          </a:p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In Finland  the amount of light is even higher in summer than in Central Europe</a:t>
            </a:r>
            <a:endParaRPr/>
          </a:p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From November to February solar energy in Finland is hardly recovered</a:t>
            </a:r>
            <a:endParaRPr/>
          </a:p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Many people have solar panels on their summer cottages and houses </a:t>
            </a:r>
            <a:endParaRPr/>
          </a:p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The worst part is the price of the solar panels which depends on its quality, around a few thousand euros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pic>
        <p:nvPicPr>
          <p:cNvPr descr="" id="123" name="Google Shape;154;p27"/>
          <p:cNvPicPr/>
          <p:nvPr/>
        </p:nvPicPr>
        <p:blipFill>
          <a:blip r:embed="rId1"/>
          <a:stretch>
            <a:fillRect/>
          </a:stretch>
        </p:blipFill>
        <p:spPr>
          <a:xfrm>
            <a:off x="5348160" y="75600"/>
            <a:ext cx="3328560" cy="487944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963720" y="642600"/>
            <a:ext cx="3530520" cy="397836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>
                <a:solidFill>
                  <a:srgbClr val="000000"/>
                </a:solidFill>
                <a:latin typeface="Times New Roman"/>
                <a:ea typeface="Times New Roman"/>
              </a:rPr>
              <a:t>Solar park Rauma</a:t>
            </a:r>
            <a:endParaRPr/>
          </a:p>
          <a:p>
            <a:pPr lvl="1">
              <a:lnSpc>
                <a:spcPct val="150000"/>
              </a:lnSpc>
              <a:buFont typeface="Times New Roman"/>
              <a:buChar char="○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the largest solar plant in Finland</a:t>
            </a:r>
            <a:endParaRPr/>
          </a:p>
          <a:p>
            <a:pPr lvl="1">
              <a:lnSpc>
                <a:spcPct val="150000"/>
              </a:lnSpc>
              <a:buFont typeface="Times New Roman"/>
              <a:buChar char="○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is located in Rauma</a:t>
            </a:r>
            <a:endParaRPr/>
          </a:p>
          <a:p>
            <a:pPr lvl="1">
              <a:lnSpc>
                <a:spcPct val="150000"/>
              </a:lnSpc>
              <a:buFont typeface="Times New Roman"/>
              <a:buChar char="○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power 500 kW</a:t>
            </a:r>
            <a:endParaRPr/>
          </a:p>
          <a:p>
            <a:pPr lvl="1">
              <a:lnSpc>
                <a:spcPct val="150000"/>
              </a:lnSpc>
              <a:buFont typeface="Times New Roman"/>
              <a:buChar char="○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consists of 1800 solar panels</a:t>
            </a:r>
            <a:endParaRPr/>
          </a:p>
          <a:p>
            <a:pPr lvl="1">
              <a:lnSpc>
                <a:spcPct val="150000"/>
              </a:lnSpc>
              <a:buFont typeface="Times New Roman"/>
              <a:buChar char="○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built in 2017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pic>
        <p:nvPicPr>
          <p:cNvPr descr="" id="125" name="Google Shape;160;p28"/>
          <p:cNvPicPr/>
          <p:nvPr/>
        </p:nvPicPr>
        <p:blipFill>
          <a:blip r:embed="rId1"/>
          <a:stretch>
            <a:fillRect/>
          </a:stretch>
        </p:blipFill>
        <p:spPr>
          <a:xfrm>
            <a:off x="5294160" y="135000"/>
            <a:ext cx="2905920" cy="487332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ce5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311760" y="185040"/>
            <a:ext cx="8520120" cy="5724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lang="fi-FI" sz="3300">
                <a:solidFill>
                  <a:srgbClr val="000000"/>
                </a:solidFill>
                <a:latin typeface="Times New Roman"/>
                <a:ea typeface="Times New Roman"/>
              </a:rPr>
              <a:t>General information</a:t>
            </a:r>
            <a:endParaRPr/>
          </a:p>
        </p:txBody>
      </p:sp>
      <p:pic>
        <p:nvPicPr>
          <p:cNvPr descr="" id="82" name="Google Shape;61;p14"/>
          <p:cNvPicPr/>
          <p:nvPr/>
        </p:nvPicPr>
        <p:blipFill>
          <a:blip r:embed="rId1"/>
          <a:stretch>
            <a:fillRect/>
          </a:stretch>
        </p:blipFill>
        <p:spPr>
          <a:xfrm>
            <a:off x="1362600" y="1042560"/>
            <a:ext cx="6107040" cy="3776040"/>
          </a:xfrm>
          <a:prstGeom prst="rect">
            <a:avLst/>
          </a:prstGeom>
          <a:ln w="19080">
            <a:solidFill>
              <a:srgbClr val="ffffff"/>
            </a:solidFill>
            <a:round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ad1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271440" y="131760"/>
            <a:ext cx="8520120" cy="5724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lang="fi-FI" sz="3500">
                <a:solidFill>
                  <a:srgbClr val="000000"/>
                </a:solidFill>
                <a:latin typeface="Times New Roman"/>
                <a:ea typeface="Times New Roman"/>
              </a:rPr>
              <a:t>Fossil fuel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392400" y="1166040"/>
            <a:ext cx="4664520" cy="369432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 sz="2000">
                <a:solidFill>
                  <a:srgbClr val="000000"/>
                </a:solidFill>
                <a:latin typeface="Times New Roman"/>
                <a:ea typeface="Times New Roman"/>
              </a:rPr>
              <a:t>important fossil fuels: coal </a:t>
            </a:r>
            <a:r>
              <a:rPr b="1" lang="fi-FI" sz="2000">
                <a:solidFill>
                  <a:srgbClr val="000000"/>
                </a:solidFill>
                <a:latin typeface="Times New Roman"/>
                <a:ea typeface="Times New Roman"/>
              </a:rPr>
              <a:t>9%</a:t>
            </a:r>
            <a:r>
              <a:rPr lang="fi-FI" sz="2000">
                <a:solidFill>
                  <a:srgbClr val="000000"/>
                </a:solidFill>
                <a:latin typeface="Times New Roman"/>
                <a:ea typeface="Times New Roman"/>
              </a:rPr>
              <a:t> , oil </a:t>
            </a:r>
            <a:r>
              <a:rPr b="1" lang="fi-FI" sz="2000">
                <a:solidFill>
                  <a:srgbClr val="000000"/>
                </a:solidFill>
                <a:latin typeface="Times New Roman"/>
                <a:ea typeface="Times New Roman"/>
              </a:rPr>
              <a:t>23%</a:t>
            </a:r>
            <a:r>
              <a:rPr lang="fi-FI" sz="2000">
                <a:solidFill>
                  <a:srgbClr val="000000"/>
                </a:solidFill>
                <a:latin typeface="Times New Roman"/>
                <a:ea typeface="Times New Roman"/>
              </a:rPr>
              <a:t>, natural gas </a:t>
            </a:r>
            <a:r>
              <a:rPr b="1" lang="fi-FI" sz="2000">
                <a:solidFill>
                  <a:srgbClr val="000000"/>
                </a:solidFill>
                <a:latin typeface="Times New Roman"/>
                <a:ea typeface="Times New Roman"/>
              </a:rPr>
              <a:t>6%</a:t>
            </a:r>
            <a:r>
              <a:rPr lang="fi-FI" sz="2000">
                <a:solidFill>
                  <a:srgbClr val="000000"/>
                </a:solidFill>
                <a:latin typeface="Times New Roman"/>
                <a:ea typeface="Times New Roman"/>
              </a:rPr>
              <a:t> &amp; peat </a:t>
            </a:r>
            <a:r>
              <a:rPr b="1" lang="fi-FI" sz="2000">
                <a:solidFill>
                  <a:srgbClr val="000000"/>
                </a:solidFill>
                <a:latin typeface="Times New Roman"/>
                <a:ea typeface="Times New Roman"/>
              </a:rPr>
              <a:t>5% </a:t>
            </a:r>
            <a:endParaRPr/>
          </a:p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 sz="2000" u="sng">
                <a:solidFill>
                  <a:srgbClr val="000000"/>
                </a:solidFill>
                <a:latin typeface="Times New Roman"/>
                <a:ea typeface="Times New Roman"/>
                <a:hlinkClick r:id="rId1"/>
              </a:rPr>
              <a:t>Finland</a:t>
            </a:r>
            <a:r>
              <a:rPr lang="fi-FI" sz="2000">
                <a:solidFill>
                  <a:srgbClr val="000000"/>
                </a:solidFill>
                <a:latin typeface="Times New Roman"/>
                <a:ea typeface="Times New Roman"/>
              </a:rPr>
              <a:t> lacks domestic sources of </a:t>
            </a:r>
            <a:r>
              <a:rPr lang="fi-FI" sz="2000" u="sng">
                <a:solidFill>
                  <a:srgbClr val="000000"/>
                </a:solidFill>
                <a:latin typeface="Times New Roman"/>
                <a:ea typeface="Times New Roman"/>
                <a:hlinkClick r:id="rId2"/>
              </a:rPr>
              <a:t>fossil energy</a:t>
            </a:r>
            <a:r>
              <a:rPr lang="fi-FI" sz="2000">
                <a:solidFill>
                  <a:srgbClr val="000000"/>
                </a:solidFill>
                <a:latin typeface="Times New Roman"/>
                <a:ea typeface="Times New Roman"/>
              </a:rPr>
              <a:t> and must import substantial amounts of petroleum, natural gas</a:t>
            </a:r>
            <a:endParaRPr/>
          </a:p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 sz="2000">
                <a:solidFill>
                  <a:srgbClr val="000000"/>
                </a:solidFill>
                <a:latin typeface="Times New Roman"/>
                <a:ea typeface="Times New Roman"/>
              </a:rPr>
              <a:t>46% of Finland’s energy production is from fossil fuels</a:t>
            </a:r>
            <a:endParaRPr/>
          </a:p>
        </p:txBody>
      </p:sp>
      <p:sp>
        <p:nvSpPr>
          <p:cNvPr id="85" name="CustomShape 3"/>
          <p:cNvSpPr/>
          <p:nvPr/>
        </p:nvSpPr>
        <p:spPr>
          <a:xfrm>
            <a:off x="5428440" y="291600"/>
            <a:ext cx="3363120" cy="4560120"/>
          </a:xfrm>
          <a:prstGeom prst="rect">
            <a:avLst/>
          </a:prstGeom>
          <a:solidFill>
            <a:srgbClr val="f4cccc"/>
          </a:solidFill>
          <a:ln w="9360">
            <a:solidFill>
              <a:srgbClr val="ffffff"/>
            </a:solidFill>
            <a:round/>
          </a:ln>
        </p:spPr>
        <p:txBody>
          <a:bodyPr bIns="91440" tIns="91440"/>
          <a:p>
            <a:pPr>
              <a:lnSpc>
                <a:spcPct val="100000"/>
              </a:lnSpc>
            </a:pPr>
            <a:r>
              <a:rPr lang="fi-FI" sz="2000">
                <a:solidFill>
                  <a:srgbClr val="000000"/>
                </a:solidFill>
                <a:latin typeface="Times New Roman"/>
                <a:ea typeface="Times New Roman"/>
              </a:rPr>
              <a:t>About peat: </a:t>
            </a:r>
            <a:r>
              <a:rPr lang="fi-FI" sz="2000">
                <a:solidFill>
                  <a:srgbClr val="3d3d3d"/>
                </a:solidFill>
                <a:latin typeface="Times New Roman"/>
                <a:ea typeface="Times New Roman"/>
              </a:rPr>
              <a:t>most common uses are forestry and agriculture, swamp conservation and peat production. In addition to these uses, approximately one third of Finland’s peatlands are still in a natural state.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Times New Roman"/>
                <a:ea typeface="Times New Roman"/>
              </a:rPr>
              <a:t>The peat power plant of Haapavesi started operation in 1989. It is now a reserve energy plant.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ad1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lang="fi-FI" sz="2800">
                <a:solidFill>
                  <a:srgbClr val="000000"/>
                </a:solidFill>
                <a:latin typeface="Times New Roman"/>
                <a:ea typeface="Times New Roman"/>
              </a:rPr>
              <a:t>Power stations in Finland that use fossil fuels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311760" y="1152360"/>
            <a:ext cx="4710960" cy="341604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>
                <a:solidFill>
                  <a:srgbClr val="000000"/>
                </a:solidFill>
                <a:latin typeface="Times New Roman"/>
                <a:ea typeface="Times New Roman"/>
              </a:rPr>
              <a:t>Meri-Pori Power Station (560 MWe) uses coal, Vuosaari Power Station (630 MWe) uses natural gas and Kristiina Power Station (450 MWe) fuel oil.</a:t>
            </a: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sp>
        <p:nvSpPr>
          <p:cNvPr id="88" name="CustomShape 3"/>
          <p:cNvSpPr/>
          <p:nvPr/>
        </p:nvSpPr>
        <p:spPr>
          <a:xfrm>
            <a:off x="5421600" y="1152360"/>
            <a:ext cx="3100320" cy="3416040"/>
          </a:xfrm>
          <a:prstGeom prst="rect">
            <a:avLst/>
          </a:prstGeom>
          <a:solidFill>
            <a:srgbClr val="f4cccc"/>
          </a:solidFill>
          <a:ln w="19080">
            <a:solidFill>
              <a:srgbClr val="ffffff"/>
            </a:solidFill>
            <a:round/>
          </a:ln>
        </p:spPr>
        <p:txBody>
          <a:bodyPr bIns="91440" tIns="91440"/>
          <a:p>
            <a:pPr>
              <a:lnSpc>
                <a:spcPct val="100000"/>
              </a:lnSpc>
              <a:buFont typeface="Times New Roman"/>
              <a:buChar char="●"/>
            </a:pPr>
            <a:r>
              <a:rPr lang="fi-FI" sz="2000">
                <a:solidFill>
                  <a:srgbClr val="000000"/>
                </a:solidFill>
                <a:latin typeface="Times New Roman"/>
                <a:ea typeface="Times New Roman"/>
              </a:rPr>
              <a:t>Fossil power plants in Finland: </a:t>
            </a:r>
            <a:endParaRPr/>
          </a:p>
          <a:p>
            <a:pPr lvl="1">
              <a:lnSpc>
                <a:spcPct val="100000"/>
              </a:lnSpc>
              <a:buFont typeface="Times New Roman"/>
              <a:buChar char="○"/>
            </a:pPr>
            <a:r>
              <a:rPr lang="fi-FI" sz="2000">
                <a:solidFill>
                  <a:srgbClr val="000000"/>
                </a:solidFill>
                <a:latin typeface="Times New Roman"/>
                <a:ea typeface="Times New Roman"/>
              </a:rPr>
              <a:t>11 coal</a:t>
            </a:r>
            <a:endParaRPr/>
          </a:p>
          <a:p>
            <a:pPr lvl="1">
              <a:lnSpc>
                <a:spcPct val="100000"/>
              </a:lnSpc>
              <a:buFont typeface="Times New Roman"/>
              <a:buChar char="○"/>
            </a:pPr>
            <a:r>
              <a:rPr lang="fi-FI" sz="2000">
                <a:solidFill>
                  <a:srgbClr val="000000"/>
                </a:solidFill>
                <a:latin typeface="Times New Roman"/>
                <a:ea typeface="Times New Roman"/>
              </a:rPr>
              <a:t>37 peat</a:t>
            </a:r>
            <a:endParaRPr/>
          </a:p>
          <a:p>
            <a:pPr lvl="1">
              <a:lnSpc>
                <a:spcPct val="100000"/>
              </a:lnSpc>
              <a:buFont typeface="Times New Roman"/>
              <a:buChar char="○"/>
            </a:pPr>
            <a:r>
              <a:rPr lang="fi-FI" sz="2000">
                <a:solidFill>
                  <a:srgbClr val="000000"/>
                </a:solidFill>
                <a:latin typeface="Times New Roman"/>
                <a:ea typeface="Times New Roman"/>
              </a:rPr>
              <a:t>24 natural gas</a:t>
            </a:r>
            <a:endParaRPr/>
          </a:p>
          <a:p>
            <a:pPr lvl="1">
              <a:lnSpc>
                <a:spcPct val="100000"/>
              </a:lnSpc>
              <a:buFont typeface="Times New Roman"/>
              <a:buChar char="○"/>
            </a:pPr>
            <a:r>
              <a:rPr lang="fi-FI" sz="2000">
                <a:solidFill>
                  <a:srgbClr val="000000"/>
                </a:solidFill>
                <a:latin typeface="Times New Roman"/>
                <a:ea typeface="Times New Roman"/>
              </a:rPr>
              <a:t>34 oil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ad1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9" name="Google Shape;80;p17"/>
          <p:cNvPicPr/>
          <p:nvPr/>
        </p:nvPicPr>
        <p:blipFill>
          <a:blip r:embed="rId1"/>
          <a:stretch>
            <a:fillRect/>
          </a:stretch>
        </p:blipFill>
        <p:spPr>
          <a:xfrm>
            <a:off x="312120" y="98640"/>
            <a:ext cx="2567520" cy="504468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3378600" y="381600"/>
            <a:ext cx="4653360" cy="154728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  <p:txBody>
          <a:bodyPr bIns="91440" tIns="91440"/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 sz="2000">
                <a:solidFill>
                  <a:srgbClr val="000000"/>
                </a:solidFill>
                <a:latin typeface="Times New Roman"/>
                <a:ea typeface="Times New Roman"/>
              </a:rPr>
              <a:t>The biggest coal power station in Finland is located in Meri-Pori</a:t>
            </a:r>
            <a:endParaRPr/>
          </a:p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 sz="2000">
                <a:solidFill>
                  <a:srgbClr val="000000"/>
                </a:solidFill>
                <a:latin typeface="Times New Roman"/>
                <a:ea typeface="Times New Roman"/>
              </a:rPr>
              <a:t>founded in 1994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1" name="CustomShape 2"/>
          <p:cNvSpPr/>
          <p:nvPr/>
        </p:nvSpPr>
        <p:spPr>
          <a:xfrm>
            <a:off x="3378600" y="2400840"/>
            <a:ext cx="4653360" cy="240012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  <p:txBody>
          <a:bodyPr bIns="91440" tIns="91440"/>
          <a:p>
            <a:pPr>
              <a:lnSpc>
                <a:spcPct val="150000"/>
              </a:lnSpc>
              <a:buFont typeface="Times New Roman"/>
              <a:buChar char="➔"/>
            </a:pPr>
            <a:r>
              <a:rPr lang="fi-FI" sz="2000">
                <a:solidFill>
                  <a:srgbClr val="000000"/>
                </a:solidFill>
                <a:latin typeface="Times New Roman"/>
                <a:ea typeface="Times New Roman"/>
              </a:rPr>
              <a:t>one of the cleanest coal power stations in the world</a:t>
            </a:r>
            <a:endParaRPr/>
          </a:p>
          <a:p>
            <a:pPr>
              <a:lnSpc>
                <a:spcPct val="150000"/>
              </a:lnSpc>
              <a:buFont typeface="Times New Roman"/>
              <a:buChar char="➔"/>
            </a:pPr>
            <a:r>
              <a:rPr lang="fi-FI" sz="2000">
                <a:solidFill>
                  <a:srgbClr val="212121"/>
                </a:solidFill>
                <a:latin typeface="Times New Roman"/>
                <a:ea typeface="Times New Roman"/>
              </a:rPr>
              <a:t>Catalytic nitrogen removal equipment</a:t>
            </a:r>
            <a:endParaRPr/>
          </a:p>
          <a:p>
            <a:pPr>
              <a:lnSpc>
                <a:spcPct val="150000"/>
              </a:lnSpc>
              <a:buFont typeface="Times New Roman"/>
              <a:buChar char="➔"/>
            </a:pPr>
            <a:r>
              <a:rPr lang="fi-FI" sz="2000">
                <a:solidFill>
                  <a:srgbClr val="212121"/>
                </a:solidFill>
                <a:latin typeface="Times New Roman"/>
                <a:ea typeface="Times New Roman"/>
              </a:rPr>
              <a:t>modern combustion technology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9d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311760" y="209520"/>
            <a:ext cx="8520120" cy="5724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lang="fi-FI" sz="3300">
                <a:solidFill>
                  <a:srgbClr val="000000"/>
                </a:solidFill>
                <a:latin typeface="Times New Roman"/>
                <a:ea typeface="Times New Roman"/>
              </a:rPr>
              <a:t>Nuclear power</a:t>
            </a:r>
            <a:endParaRPr/>
          </a:p>
        </p:txBody>
      </p:sp>
      <p:sp>
        <p:nvSpPr>
          <p:cNvPr id="93" name="TextShape 2"/>
          <p:cNvSpPr txBox="1"/>
          <p:nvPr/>
        </p:nvSpPr>
        <p:spPr>
          <a:xfrm>
            <a:off x="311760" y="1017000"/>
            <a:ext cx="8107560" cy="39492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200000"/>
              </a:lnSpc>
              <a:buFont typeface="Times New Roman"/>
              <a:buChar char="●"/>
            </a:pPr>
            <a:r>
              <a:rPr lang="fi-FI">
                <a:solidFill>
                  <a:srgbClr val="000000"/>
                </a:solidFill>
                <a:latin typeface="Times New Roman"/>
                <a:ea typeface="Times New Roman"/>
              </a:rPr>
              <a:t>Finland has four nuclear reactors providing about 30% of  its electricity</a:t>
            </a:r>
            <a:endParaRPr/>
          </a:p>
          <a:p>
            <a:pPr>
              <a:lnSpc>
                <a:spcPct val="150000"/>
              </a:lnSpc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→ </a:t>
            </a: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A fifth reactor is under construction and another is planned, to take</a:t>
            </a:r>
            <a:endParaRPr/>
          </a:p>
          <a:p>
            <a:pPr>
              <a:lnSpc>
                <a:spcPct val="150000"/>
              </a:lnSpc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the nuclear contribution to about 60% and replace coal</a:t>
            </a:r>
            <a:endParaRPr/>
          </a:p>
          <a:p>
            <a:pPr>
              <a:lnSpc>
                <a:spcPct val="150000"/>
              </a:lnSpc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→ </a:t>
            </a: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Provisions for radioactive waste disposal are well advanced</a:t>
            </a:r>
            <a:endParaRPr/>
          </a:p>
          <a:p>
            <a:pPr>
              <a:lnSpc>
                <a:spcPct val="200000"/>
              </a:lnSpc>
              <a:buFont typeface="Times New Roman"/>
              <a:buChar char="●"/>
            </a:pPr>
            <a:r>
              <a:rPr lang="fi-FI">
                <a:solidFill>
                  <a:srgbClr val="000000"/>
                </a:solidFill>
                <a:latin typeface="Times New Roman"/>
                <a:ea typeface="Times New Roman"/>
              </a:rPr>
              <a:t>Finland's four existing reactors are among the world's most efficient</a:t>
            </a:r>
            <a:endParaRPr/>
          </a:p>
          <a:p>
            <a:pPr>
              <a:lnSpc>
                <a:spcPct val="200000"/>
              </a:lnSpc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→ </a:t>
            </a: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90% of Finland’s electricity needs should be met by domestic production, which is currently 80% </a:t>
            </a: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4" name="Google Shape;93;p19"/>
          <p:cNvPicPr/>
          <p:nvPr/>
        </p:nvPicPr>
        <p:blipFill>
          <a:blip r:embed="rId1"/>
          <a:stretch>
            <a:fillRect/>
          </a:stretch>
        </p:blipFill>
        <p:spPr>
          <a:xfrm>
            <a:off x="4820040" y="132840"/>
            <a:ext cx="3845880" cy="4771440"/>
          </a:xfrm>
          <a:prstGeom prst="rect">
            <a:avLst/>
          </a:prstGeom>
          <a:ln>
            <a:noFill/>
          </a:ln>
        </p:spPr>
      </p:pic>
      <p:pic>
        <p:nvPicPr>
          <p:cNvPr descr="" id="95" name="Google Shape;94;p19"/>
          <p:cNvPicPr/>
          <p:nvPr/>
        </p:nvPicPr>
        <p:blipFill>
          <a:blip r:embed="rId2"/>
          <a:stretch>
            <a:fillRect/>
          </a:stretch>
        </p:blipFill>
        <p:spPr>
          <a:xfrm>
            <a:off x="184320" y="42840"/>
            <a:ext cx="3530880" cy="529668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352080" y="596880"/>
            <a:ext cx="1454040" cy="360"/>
          </a:xfrm>
          <a:prstGeom prst="straightConnector1">
            <a:avLst/>
          </a:prstGeom>
          <a:noFill/>
          <a:ln w="28440">
            <a:solidFill>
              <a:srgbClr val="ff0000"/>
            </a:solidFill>
            <a:round/>
          </a:ln>
        </p:spPr>
      </p:sp>
      <p:sp>
        <p:nvSpPr>
          <p:cNvPr id="97" name="CustomShape 2"/>
          <p:cNvSpPr/>
          <p:nvPr/>
        </p:nvSpPr>
        <p:spPr>
          <a:xfrm>
            <a:off x="4286160" y="-15480"/>
            <a:ext cx="360" cy="5082120"/>
          </a:xfrm>
          <a:prstGeom prst="straightConnector1">
            <a:avLst/>
          </a:prstGeom>
          <a:noFill/>
          <a:ln w="28440">
            <a:solidFill>
              <a:srgbClr val="000000"/>
            </a:solidFill>
            <a:round/>
          </a:ln>
        </p:spPr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52280" y="2501640"/>
            <a:ext cx="3229200" cy="119232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99" name="Google Shape;102;p20"/>
          <p:cNvPicPr/>
          <p:nvPr/>
        </p:nvPicPr>
        <p:blipFill>
          <a:blip r:embed="rId1"/>
          <a:srcRect b="0" l="0" r="-1086769" t="0"/>
          <a:stretch>
            <a:fillRect/>
          </a:stretch>
        </p:blipFill>
        <p:spPr>
          <a:xfrm>
            <a:off x="90360" y="141480"/>
            <a:ext cx="941400" cy="2469960"/>
          </a:xfrm>
          <a:prstGeom prst="rect">
            <a:avLst/>
          </a:prstGeom>
          <a:ln>
            <a:noFill/>
          </a:ln>
        </p:spPr>
      </p:pic>
      <p:sp>
        <p:nvSpPr>
          <p:cNvPr id="100" name="CustomShape 2"/>
          <p:cNvSpPr/>
          <p:nvPr/>
        </p:nvSpPr>
        <p:spPr>
          <a:xfrm>
            <a:off x="152280" y="2771280"/>
            <a:ext cx="5897520" cy="219312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bIns="91440" tIns="91440"/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>
                <a:solidFill>
                  <a:srgbClr val="000000"/>
                </a:solidFill>
                <a:latin typeface="Times New Roman"/>
                <a:ea typeface="Times New Roman"/>
              </a:rPr>
              <a:t>Nuclear power plays a major role in the implementation of the Finnish Climate and Energy Strategy</a:t>
            </a:r>
            <a:endParaRPr/>
          </a:p>
          <a:p>
            <a:pPr lvl="1">
              <a:lnSpc>
                <a:spcPct val="150000"/>
              </a:lnSpc>
              <a:buFont typeface="Times New Roman"/>
              <a:buChar char="○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nuclear power plants produce virtually no greenhouse gas emissions</a:t>
            </a:r>
            <a:endParaRPr/>
          </a:p>
        </p:txBody>
      </p:sp>
      <p:pic>
        <p:nvPicPr>
          <p:cNvPr descr="" id="101" name="Google Shape;104;p20"/>
          <p:cNvPicPr/>
          <p:nvPr/>
        </p:nvPicPr>
        <p:blipFill>
          <a:blip r:embed="rId2"/>
          <a:srcRect b="0" l="1128260" r="0" t="0"/>
          <a:stretch>
            <a:fillRect/>
          </a:stretch>
        </p:blipFill>
        <p:spPr>
          <a:xfrm>
            <a:off x="1032480" y="141480"/>
            <a:ext cx="5201280" cy="2469960"/>
          </a:xfrm>
          <a:prstGeom prst="rect">
            <a:avLst/>
          </a:prstGeom>
          <a:ln>
            <a:noFill/>
          </a:ln>
        </p:spPr>
      </p:pic>
      <p:sp>
        <p:nvSpPr>
          <p:cNvPr id="102" name="CustomShape 3"/>
          <p:cNvSpPr/>
          <p:nvPr/>
        </p:nvSpPr>
        <p:spPr>
          <a:xfrm>
            <a:off x="6305760" y="3066480"/>
            <a:ext cx="2679840" cy="160272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bIns="91440" tIns="91440"/>
          <a:p>
            <a:pPr>
              <a:lnSpc>
                <a:spcPct val="150000"/>
              </a:lnSpc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Gross generation = net generation + usage within the plant (also known as in-house loads)</a:t>
            </a:r>
            <a:endParaRPr/>
          </a:p>
        </p:txBody>
      </p:sp>
      <p:pic>
        <p:nvPicPr>
          <p:cNvPr descr="" id="103" name="Google Shape;106;p20"/>
          <p:cNvPicPr/>
          <p:nvPr/>
        </p:nvPicPr>
        <p:blipFill>
          <a:blip r:embed="rId3"/>
          <a:stretch>
            <a:fillRect/>
          </a:stretch>
        </p:blipFill>
        <p:spPr>
          <a:xfrm>
            <a:off x="6538680" y="521280"/>
            <a:ext cx="2378520" cy="1710360"/>
          </a:xfrm>
          <a:prstGeom prst="rect">
            <a:avLst/>
          </a:prstGeom>
          <a:ln>
            <a:noFill/>
          </a:ln>
        </p:spPr>
      </p:pic>
      <p:sp>
        <p:nvSpPr>
          <p:cNvPr id="104" name="CustomShape 4"/>
          <p:cNvSpPr/>
          <p:nvPr/>
        </p:nvSpPr>
        <p:spPr>
          <a:xfrm>
            <a:off x="4703400" y="773640"/>
            <a:ext cx="864720" cy="439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91440" tIns="91440"/>
          <a:p>
            <a:pPr>
              <a:lnSpc>
                <a:spcPct val="100000"/>
              </a:lnSpc>
            </a:pPr>
            <a:r>
              <a:rPr lang="fi-FI" sz="1400">
                <a:solidFill>
                  <a:srgbClr val="000000"/>
                </a:solidFill>
                <a:latin typeface="Arial"/>
                <a:ea typeface="Arial"/>
              </a:rPr>
              <a:t>January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311760" y="230040"/>
            <a:ext cx="8520120" cy="69732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lang="fi-FI" sz="3300">
                <a:solidFill>
                  <a:srgbClr val="000000"/>
                </a:solidFill>
                <a:latin typeface="Times New Roman"/>
                <a:ea typeface="Times New Roman"/>
              </a:rPr>
              <a:t>Biomass</a:t>
            </a:r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311760" y="927720"/>
            <a:ext cx="8520120" cy="405432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>
                <a:solidFill>
                  <a:srgbClr val="000000"/>
                </a:solidFill>
                <a:latin typeface="Times New Roman"/>
                <a:ea typeface="Times New Roman"/>
              </a:rPr>
              <a:t>25 % of Finnish energy consumption</a:t>
            </a:r>
            <a:endParaRPr/>
          </a:p>
          <a:p>
            <a:pPr lvl="1">
              <a:lnSpc>
                <a:spcPct val="150000"/>
              </a:lnSpc>
              <a:buFont typeface="Times New Roman"/>
              <a:buChar char="○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In energy production, biomass refers mainly to a wide range of organic waste, such as wood, food residues, plants containing sugar and starch and human waste from sewage plants.</a:t>
            </a:r>
            <a:endParaRPr/>
          </a:p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>
                <a:solidFill>
                  <a:srgbClr val="000000"/>
                </a:solidFill>
                <a:latin typeface="Times New Roman"/>
                <a:ea typeface="Times New Roman"/>
              </a:rPr>
              <a:t>The forest industry uses nearly 80% of bioenergy in Finland, producing electricity, heat and industrial steam.   </a:t>
            </a:r>
            <a:endParaRPr/>
          </a:p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>
                <a:solidFill>
                  <a:srgbClr val="000000"/>
                </a:solidFill>
                <a:latin typeface="Times New Roman"/>
                <a:ea typeface="Times New Roman"/>
              </a:rPr>
              <a:t>The world’s largest biofuel power plant is located in Pietarsaari.  </a:t>
            </a:r>
            <a:endParaRPr/>
          </a:p>
          <a:p>
            <a:pPr lvl="1">
              <a:lnSpc>
                <a:spcPct val="150000"/>
              </a:lnSpc>
              <a:buFont typeface="Times New Roman"/>
              <a:buChar char="○"/>
            </a:pPr>
            <a:r>
              <a:rPr lang="fi-FI" sz="1600">
                <a:solidFill>
                  <a:srgbClr val="000000"/>
                </a:solidFill>
                <a:latin typeface="Times New Roman"/>
                <a:ea typeface="Times New Roman"/>
              </a:rPr>
              <a:t>electricity 265 MW, thermal power 160 MW, steam power 100 MW</a:t>
            </a:r>
            <a:endParaRPr/>
          </a:p>
          <a:p>
            <a:pPr>
              <a:lnSpc>
                <a:spcPct val="150000"/>
              </a:lnSpc>
              <a:buFont typeface="Times New Roman"/>
              <a:buChar char="●"/>
            </a:pPr>
            <a:r>
              <a:rPr lang="fi-FI">
                <a:solidFill>
                  <a:srgbClr val="000000"/>
                </a:solidFill>
                <a:latin typeface="Times New Roman"/>
                <a:ea typeface="Times New Roman"/>
              </a:rPr>
              <a:t>The target is to increase the use of biomass energy so that during the 2020s its share rises one third of energy production.</a:t>
            </a:r>
            <a:r>
              <a:rPr lang="fi-FI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